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57" r:id="rId11"/>
    <p:sldId id="267" r:id="rId1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150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1808163"/>
            <a:ext cx="7772400" cy="1470025"/>
          </a:xfrm>
        </p:spPr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563938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20484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20485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20486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22FE84E9-D325-44A2-B0F5-9CD79FFBD0C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31870C-CBE1-4E72-B8FF-26E9A34FABE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BF2039-0B60-4AB4-8A23-03BDF9A0874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801688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992688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1F6A2C-4DDF-46C2-80B3-99398DDA263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E2CBDB-F607-4257-B7DE-B2783E2C88A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5BF17B-67D7-4BEC-95FF-E221D1981DF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73CE80-4D7A-4A9C-B2B7-6A30310E11D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693F72-2396-4155-A81C-BA64493A4DB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71CA1C-2B63-455B-82A8-9E99F8FF395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881561-73C4-4388-9B6E-34695B57538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973888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01688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29FF09-F449-4BAC-BCC5-34AB8031435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01688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01688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7F15013-6CDF-4FFF-B700-B753446CBF58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757238" y="285750"/>
            <a:ext cx="782955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6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Краеведение</a:t>
            </a:r>
          </a:p>
          <a:p>
            <a:pPr algn="ctr"/>
            <a:r>
              <a:rPr lang="ru-RU" sz="6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 дошкольном</a:t>
            </a:r>
          </a:p>
          <a:p>
            <a:pPr algn="ctr"/>
            <a:r>
              <a:rPr lang="ru-RU" sz="6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о</a:t>
            </a:r>
            <a:r>
              <a:rPr lang="ru-RU" sz="6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бразовательном учреждении</a:t>
            </a:r>
            <a:endParaRPr lang="ru-RU" sz="6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0723" y="176981"/>
            <a:ext cx="8701549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Краеведение в ДОУ является  одним из источников обогащения детей знаниями о родном крае, воспитания любви к нему и формирования  нравственных качеств, раскрывает связи родного края с Родиной. Краеведение разнообразно, многолико и охватывает  все отрасли знаний.</a:t>
            </a:r>
          </a:p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Чувство патриотизма начинается у ребенка с отношения к семье, к самым близким людям, это корни, связывающие его с родным домом и ближайшем окружением.</a:t>
            </a:r>
          </a:p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Ребёнок восхищается и изумляется тем, что видит, это вызывает отклик в его душе, а впечатления, пропущенные через детское восприятие, играют огромное значение в становлении личности патриота.</a:t>
            </a:r>
          </a:p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                            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Не  следует   полагать, что воспитывая</a:t>
            </a:r>
          </a:p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                                     любовь к семье, мы уже прививаем</a:t>
            </a:r>
          </a:p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                                    любовь к Родине у детей. Необходимо</a:t>
            </a:r>
          </a:p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                           показать зависимость  между деятельностью</a:t>
            </a:r>
          </a:p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                                     одного человека  и жизнью всех людей.   </a:t>
            </a:r>
          </a:p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                          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5738" y="228601"/>
            <a:ext cx="8958262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Любовь к Отчизне начинается с любви к своей малой Родине – месту, где человек родился.</a:t>
            </a:r>
          </a:p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Поэтому большое значение имеет ознакомление дошкольников с историческим, культурным, национальным, географическим, природо-экологическим своеобразием своего родного региона.</a:t>
            </a:r>
          </a:p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Знакомясь с родным городом, его достопримечательностями, ребенок учится осознавать себя живущим в определенный период времени, в определенных этнокультурных условиях и в тоже время приобщаться к богатствам национальной и мировой культуры.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71488" y="228601"/>
            <a:ext cx="832961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Решая задачи нравственно-патриотического воспитания,  коллектив  должен строить свою работу в соответствии с местными условиями и особенностями детей, учитывая следующие принципы:</a:t>
            </a:r>
          </a:p>
          <a:p>
            <a:pPr algn="just">
              <a:buFont typeface="Arial" pitchFamily="34" charset="0"/>
              <a:buChar char="•"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«позитивный  центризм» (отбор знаний, наиболее приемлемых и актуальных для ребёнка);</a:t>
            </a:r>
          </a:p>
          <a:p>
            <a:pPr algn="just">
              <a:buFont typeface="Arial" pitchFamily="34" charset="0"/>
              <a:buChar char="•"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непрерывность и преемственность педагогического процесса;</a:t>
            </a:r>
          </a:p>
          <a:p>
            <a:pPr algn="just">
              <a:buFont typeface="Arial" pitchFamily="34" charset="0"/>
              <a:buChar char="•"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дифференцированный подход к каждому ребёнку, учёт его психологических особенностей, возможностей и интересов;</a:t>
            </a:r>
          </a:p>
          <a:p>
            <a:pPr algn="just">
              <a:buFont typeface="Arial" pitchFamily="34" charset="0"/>
              <a:buChar char="•"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рациональное сочетание разных видов деятельности;</a:t>
            </a:r>
          </a:p>
          <a:p>
            <a:pPr algn="just">
              <a:buFont typeface="Arial" pitchFamily="34" charset="0"/>
              <a:buChar char="•"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деятельностный подход;</a:t>
            </a:r>
          </a:p>
          <a:p>
            <a:pPr algn="just">
              <a:buFont typeface="Arial" pitchFamily="34" charset="0"/>
              <a:buChar char="•"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развивающий   характер   обучения,   основанный    на </a:t>
            </a:r>
          </a:p>
          <a:p>
            <a:pPr algn="just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                                       детской  активности.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71450" y="185738"/>
            <a:ext cx="8972550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  Каждый момент ознакомления с родным городом должен быть пронизан воспитанием уважения к человеку- труженику, защитнику города, достойному гражданину.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   Построение  образовательного процесса на краеведческом материале позволяет решать следующие задачи нравственно-патриотического воспитания дошкольников:</a:t>
            </a:r>
          </a:p>
          <a:p>
            <a:pPr marL="457200" indent="-457200">
              <a:buAutoNum type="arabicPeriod"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Формировать любовь к родному городу и интерес к его пролому и настоящему.</a:t>
            </a:r>
          </a:p>
          <a:p>
            <a:pPr marL="457200" indent="-457200">
              <a:buAutoNum type="arabicPeriod"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Развивать эмоционально-ценностное отношение к семье, дому, улице, районе, городу, крае, стране.</a:t>
            </a:r>
          </a:p>
          <a:p>
            <a:pPr marL="457200" indent="-457200">
              <a:buAutoNum type="arabicPeriod"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Воспитывать чувства гордости за своих земляков, ответственности за всё, что происходит в городе, сопричастности к этому.</a:t>
            </a:r>
          </a:p>
          <a:p>
            <a:pPr marL="457200" indent="-457200">
              <a:buAutoNum type="arabicPeriod"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Развивать бережное отношение к городу (природа).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5.    Формировать умение ориентироваться в ближайшем природном и культурном окружении и отражать это в своей деятельности.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14338" y="428626"/>
            <a:ext cx="851535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     «Начиная работу по воспитанию у дошкольников любви к родному городу, краю, педагог, прежде всего, должен сам хорошо знать его, он должен продумать, что целесообразно показать и о чём рассказать детям, особо выделив то, что характерно, только для данной местности, города, что есть только здесь…» 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«Родной край: пособие для воспитателей детского сада», под ред. Р.И.Жуковской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Левая круглая скобка 2"/>
          <p:cNvSpPr/>
          <p:nvPr/>
        </p:nvSpPr>
        <p:spPr>
          <a:xfrm flipV="1">
            <a:off x="4714875" y="3957631"/>
            <a:ext cx="171450" cy="400058"/>
          </a:xfrm>
          <a:prstGeom prst="leftBracket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Левая круглая скобка 3"/>
          <p:cNvSpPr/>
          <p:nvPr/>
        </p:nvSpPr>
        <p:spPr>
          <a:xfrm flipH="1" flipV="1">
            <a:off x="7800975" y="4371975"/>
            <a:ext cx="142874" cy="414338"/>
          </a:xfrm>
          <a:prstGeom prst="leftBracket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211581" y="900113"/>
            <a:ext cx="457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   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57226" y="371475"/>
            <a:ext cx="8215312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Программа по краеведению</a:t>
            </a:r>
          </a:p>
          <a:p>
            <a:pPr algn="ctr"/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28600" y="1000125"/>
            <a:ext cx="8701088" cy="495520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«Я </a:t>
            </a:r>
            <a:r>
              <a:rPr lang="ru-RU" sz="4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-Интинец»</a:t>
            </a:r>
            <a:endParaRPr lang="ru-RU" sz="4400" b="1" cap="none" spc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/>
            <a:r>
              <a:rPr lang="ru-RU" sz="24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(для детей от 3-х до 7 лет)</a:t>
            </a:r>
          </a:p>
          <a:p>
            <a:pPr algn="ctr"/>
            <a:endParaRPr lang="ru-RU" sz="2400" b="1" dirty="0" smtClean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8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Программа «</a:t>
            </a:r>
            <a:r>
              <a:rPr lang="ru-RU" sz="28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Я-Интинец» </a:t>
            </a:r>
            <a:r>
              <a:rPr lang="ru-RU" sz="28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– результат работы творческой лаборатории «Краеведение». Решение образовательных, воспитательных, развивающих задач в программе обеспечивается конкретным содержанием, включающим: </a:t>
            </a:r>
            <a:r>
              <a:rPr lang="ru-RU" sz="28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игры, беседы, наблюдения, художественное   слово,</a:t>
            </a:r>
          </a:p>
          <a:p>
            <a:pPr algn="just"/>
            <a:r>
              <a:rPr lang="ru-RU" sz="28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                                    праздники и развлечения.   </a:t>
            </a:r>
          </a:p>
          <a:p>
            <a:pPr algn="just"/>
            <a:r>
              <a:rPr lang="ru-RU" sz="28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                                                                   </a:t>
            </a:r>
            <a:endParaRPr lang="ru-RU" sz="2800" b="1" cap="none" spc="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885825" y="1071563"/>
            <a:ext cx="7329488" cy="320087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Цель программы</a:t>
            </a:r>
            <a:r>
              <a:rPr lang="ru-RU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:</a:t>
            </a:r>
          </a:p>
          <a:p>
            <a:pPr algn="ctr"/>
            <a:r>
              <a:rPr lang="ru-RU" sz="36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создание условий для развития интересов к познанию родного края.</a:t>
            </a:r>
            <a:endParaRPr lang="ru-RU" sz="3600" b="1" cap="none" spc="0" dirty="0" smtClean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4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285750"/>
            <a:ext cx="1015663" cy="5200650"/>
          </a:xfrm>
          <a:prstGeom prst="rect">
            <a:avLst/>
          </a:prstGeom>
          <a:noFill/>
        </p:spPr>
        <p:txBody>
          <a:bodyPr vert="vert270"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Задачи:</a:t>
            </a:r>
            <a:endParaRPr lang="ru-RU" sz="5400" b="1" cap="none" spc="0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 rot="10800000" flipV="1">
            <a:off x="857243" y="52743"/>
            <a:ext cx="8286756" cy="71711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                                  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ОБРАЗОВАТЕЛЬНЫЕ:</a:t>
            </a:r>
          </a:p>
          <a:p>
            <a:pPr>
              <a:buFont typeface="Arial" pitchFamily="34" charset="0"/>
              <a:buChar char="•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знакомить детей с ближайшим окружением;</a:t>
            </a:r>
          </a:p>
          <a:p>
            <a:pPr>
              <a:buFont typeface="Arial" pitchFamily="34" charset="0"/>
              <a:buChar char="•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достопримечательностями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города Инта;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знаменитыми людьми, творчеством отдельных писателей, поэтов, композиторов, художников;</a:t>
            </a:r>
          </a:p>
          <a:p>
            <a:pPr>
              <a:buFont typeface="Arial" pitchFamily="34" charset="0"/>
              <a:buChar char="•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с предприятиями, их продукцией;</a:t>
            </a:r>
          </a:p>
          <a:p>
            <a:pPr>
              <a:buFont typeface="Arial" pitchFamily="34" charset="0"/>
              <a:buChar char="•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с животным и растительным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миром Коми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края.</a:t>
            </a:r>
          </a:p>
          <a:p>
            <a:r>
              <a:rPr lang="ru-RU" sz="2000" dirty="0" smtClean="0">
                <a:solidFill>
                  <a:srgbClr val="C00000"/>
                </a:solidFill>
              </a:rPr>
              <a:t>                                    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ВОСПИТАТЕЛЬНЫЕ:</a:t>
            </a:r>
          </a:p>
          <a:p>
            <a:pPr>
              <a:buFont typeface="Arial" pitchFamily="34" charset="0"/>
              <a:buChar char="•"/>
            </a:pP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воспитывать у дошкольников патриотические чувства, гордость за свою «малую Родину»;</a:t>
            </a:r>
          </a:p>
          <a:p>
            <a:pPr>
              <a:buFont typeface="Arial" pitchFamily="34" charset="0"/>
              <a:buChar char="•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привязанность к семье, любовь и заботливое отношение к членам своей семьи;</a:t>
            </a:r>
          </a:p>
          <a:p>
            <a:pPr>
              <a:buFont typeface="Arial" pitchFamily="34" charset="0"/>
              <a:buChar char="•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гуманные, экологически целесообразное отношение к природе;</a:t>
            </a:r>
          </a:p>
          <a:p>
            <a:pPr>
              <a:buFont typeface="Arial" pitchFamily="34" charset="0"/>
              <a:buChar char="•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любовь к родному городу, желание видеть его красивым, экологически чистым;</a:t>
            </a:r>
          </a:p>
          <a:p>
            <a:pPr>
              <a:buFont typeface="Arial" pitchFamily="34" charset="0"/>
              <a:buChar char="•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гордость за своих предков; </a:t>
            </a:r>
          </a:p>
          <a:p>
            <a:pPr>
              <a:buFont typeface="Arial" pitchFamily="34" charset="0"/>
              <a:buChar char="•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уважение к традициям народов, населяющих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Коми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РАЗВИВАЮЩИЕ:</a:t>
            </a:r>
          </a:p>
          <a:p>
            <a:pPr>
              <a:buFont typeface="Arial" pitchFamily="34" charset="0"/>
              <a:buChar char="•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приобщение дошкольников к современной жизни города, желание посещать музеи, театры, участвовать в городских праздниках;</a:t>
            </a:r>
          </a:p>
          <a:p>
            <a:pPr>
              <a:buFont typeface="Arial" pitchFamily="34" charset="0"/>
              <a:buChar char="•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Развивать любознательность и интерес к познанию родного края.</a:t>
            </a:r>
          </a:p>
          <a:p>
            <a:pPr>
              <a:buFont typeface="Arial" pitchFamily="34" charset="0"/>
              <a:buChar char="•"/>
            </a:pP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14337" y="171451"/>
            <a:ext cx="8501063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При ознакомлении детей с краеведческим материалом, ведущим должен быть метод сквозного, проникающего подхода, неоднократное возращение к каждому объекту в различных формах.</a:t>
            </a:r>
          </a:p>
          <a:p>
            <a:pPr algn="ctr"/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71488" y="2343151"/>
            <a:ext cx="7958138" cy="280076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dirty="0" smtClean="0">
                <a:ln w="1905"/>
                <a:solidFill>
                  <a:schemeClr val="bg1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Блочные темы программы:</a:t>
            </a:r>
          </a:p>
          <a:p>
            <a:pPr algn="ctr"/>
            <a:r>
              <a:rPr lang="ru-RU" sz="28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1. «Я  живу  в городе»,</a:t>
            </a:r>
          </a:p>
          <a:p>
            <a:pPr algn="ctr"/>
            <a:r>
              <a:rPr lang="ru-RU" sz="28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2. «Водные дороги города»,</a:t>
            </a:r>
          </a:p>
          <a:p>
            <a:pPr algn="ctr"/>
            <a:r>
              <a:rPr lang="ru-RU" sz="28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3. «Мой город – труженик»,</a:t>
            </a:r>
          </a:p>
          <a:p>
            <a:pPr algn="ctr"/>
            <a:r>
              <a:rPr lang="ru-RU" sz="28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4. «Знаменитые  люди города»,</a:t>
            </a:r>
          </a:p>
          <a:p>
            <a:pPr algn="ctr"/>
            <a:r>
              <a:rPr lang="ru-RU" sz="28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5.  «Астрахань – многонациональная».</a:t>
            </a:r>
            <a:endParaRPr lang="ru-RU" sz="2800" b="1" cap="none" spc="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43000" y="528638"/>
            <a:ext cx="7300913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i="1" dirty="0" smtClean="0">
                <a:solidFill>
                  <a:srgbClr val="C00000"/>
                </a:solidFill>
              </a:rPr>
              <a:t>Если не мы, то кто же</a:t>
            </a:r>
            <a:endParaRPr lang="ru-RU" sz="4000" b="1" dirty="0" smtClean="0">
              <a:solidFill>
                <a:srgbClr val="C00000"/>
              </a:solidFill>
            </a:endParaRPr>
          </a:p>
          <a:p>
            <a:r>
              <a:rPr lang="ru-RU" sz="4000" b="1" i="1" dirty="0" smtClean="0">
                <a:solidFill>
                  <a:srgbClr val="C00000"/>
                </a:solidFill>
              </a:rPr>
              <a:t>Детям нашим поможет</a:t>
            </a:r>
            <a:endParaRPr lang="ru-RU" sz="4000" b="1" dirty="0" smtClean="0">
              <a:solidFill>
                <a:srgbClr val="C00000"/>
              </a:solidFill>
            </a:endParaRPr>
          </a:p>
          <a:p>
            <a:r>
              <a:rPr lang="ru-RU" sz="4000" b="1" i="1" dirty="0" smtClean="0">
                <a:solidFill>
                  <a:srgbClr val="C00000"/>
                </a:solidFill>
              </a:rPr>
              <a:t>Россию любить и знать.</a:t>
            </a:r>
            <a:endParaRPr lang="ru-RU" sz="4000" b="1" dirty="0" smtClean="0">
              <a:solidFill>
                <a:srgbClr val="C00000"/>
              </a:solidFill>
            </a:endParaRPr>
          </a:p>
          <a:p>
            <a:r>
              <a:rPr lang="ru-RU" sz="4000" b="1" i="1" dirty="0" smtClean="0">
                <a:solidFill>
                  <a:srgbClr val="C00000"/>
                </a:solidFill>
              </a:rPr>
              <a:t>Как важно – не опоздать!..</a:t>
            </a:r>
            <a:endParaRPr lang="ru-RU" sz="4000" b="1" dirty="0">
              <a:solidFill>
                <a:srgbClr val="C00000"/>
              </a:solidFill>
            </a:endParaRPr>
          </a:p>
        </p:txBody>
      </p:sp>
      <p:pic>
        <p:nvPicPr>
          <p:cNvPr id="5" name="Рисунок 4" descr="post-53826-1220099628.pn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 flipH="1">
            <a:off x="6256759" y="2971799"/>
            <a:ext cx="2428892" cy="329095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карта России">
  <a:themeElements>
    <a:clrScheme name="Тема Office 1">
      <a:dk1>
        <a:srgbClr val="000000"/>
      </a:dk1>
      <a:lt1>
        <a:srgbClr val="D6DBEF"/>
      </a:lt1>
      <a:dk2>
        <a:srgbClr val="000000"/>
      </a:dk2>
      <a:lt2>
        <a:srgbClr val="B2B2B2"/>
      </a:lt2>
      <a:accent1>
        <a:srgbClr val="EFEBF7"/>
      </a:accent1>
      <a:accent2>
        <a:srgbClr val="B2BBE4"/>
      </a:accent2>
      <a:accent3>
        <a:srgbClr val="E8EAF6"/>
      </a:accent3>
      <a:accent4>
        <a:srgbClr val="000000"/>
      </a:accent4>
      <a:accent5>
        <a:srgbClr val="F6F3FA"/>
      </a:accent5>
      <a:accent6>
        <a:srgbClr val="A1A9CF"/>
      </a:accent6>
      <a:hlink>
        <a:srgbClr val="6379CE"/>
      </a:hlink>
      <a:folHlink>
        <a:srgbClr val="31459C"/>
      </a:folHlink>
    </a:clrScheme>
    <a:fontScheme name="Тема Office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ема Office 1">
        <a:dk1>
          <a:srgbClr val="000000"/>
        </a:dk1>
        <a:lt1>
          <a:srgbClr val="D6DBEF"/>
        </a:lt1>
        <a:dk2>
          <a:srgbClr val="000000"/>
        </a:dk2>
        <a:lt2>
          <a:srgbClr val="B2B2B2"/>
        </a:lt2>
        <a:accent1>
          <a:srgbClr val="EFEBF7"/>
        </a:accent1>
        <a:accent2>
          <a:srgbClr val="B2BBE4"/>
        </a:accent2>
        <a:accent3>
          <a:srgbClr val="E8EAF6"/>
        </a:accent3>
        <a:accent4>
          <a:srgbClr val="000000"/>
        </a:accent4>
        <a:accent5>
          <a:srgbClr val="F6F3FA"/>
        </a:accent5>
        <a:accent6>
          <a:srgbClr val="A1A9CF"/>
        </a:accent6>
        <a:hlink>
          <a:srgbClr val="6379CE"/>
        </a:hlink>
        <a:folHlink>
          <a:srgbClr val="31459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D6DBEF"/>
        </a:lt1>
        <a:dk2>
          <a:srgbClr val="000000"/>
        </a:dk2>
        <a:lt2>
          <a:srgbClr val="B2B2B2"/>
        </a:lt2>
        <a:accent1>
          <a:srgbClr val="A0ABDA"/>
        </a:accent1>
        <a:accent2>
          <a:srgbClr val="7CB0CC"/>
        </a:accent2>
        <a:accent3>
          <a:srgbClr val="E8EAF6"/>
        </a:accent3>
        <a:accent4>
          <a:srgbClr val="000000"/>
        </a:accent4>
        <a:accent5>
          <a:srgbClr val="CDD2EA"/>
        </a:accent5>
        <a:accent6>
          <a:srgbClr val="709FB9"/>
        </a:accent6>
        <a:hlink>
          <a:srgbClr val="586BBE"/>
        </a:hlink>
        <a:folHlink>
          <a:srgbClr val="846BC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D6DBEF"/>
        </a:lt1>
        <a:dk2>
          <a:srgbClr val="000000"/>
        </a:dk2>
        <a:lt2>
          <a:srgbClr val="B2B2B2"/>
        </a:lt2>
        <a:accent1>
          <a:srgbClr val="D3D38E"/>
        </a:accent1>
        <a:accent2>
          <a:srgbClr val="DBAF8F"/>
        </a:accent2>
        <a:accent3>
          <a:srgbClr val="E8EAF6"/>
        </a:accent3>
        <a:accent4>
          <a:srgbClr val="000000"/>
        </a:accent4>
        <a:accent5>
          <a:srgbClr val="E6E6C6"/>
        </a:accent5>
        <a:accent6>
          <a:srgbClr val="C69E81"/>
        </a:accent6>
        <a:hlink>
          <a:srgbClr val="7C8BCC"/>
        </a:hlink>
        <a:folHlink>
          <a:srgbClr val="92923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D6DBEF"/>
        </a:lt1>
        <a:dk2>
          <a:srgbClr val="000000"/>
        </a:dk2>
        <a:lt2>
          <a:srgbClr val="B2B2B2"/>
        </a:lt2>
        <a:accent1>
          <a:srgbClr val="C5C56A"/>
        </a:accent1>
        <a:accent2>
          <a:srgbClr val="7C8BCC"/>
        </a:accent2>
        <a:accent3>
          <a:srgbClr val="E8EAF6"/>
        </a:accent3>
        <a:accent4>
          <a:srgbClr val="000000"/>
        </a:accent4>
        <a:accent5>
          <a:srgbClr val="DFDFB9"/>
        </a:accent5>
        <a:accent6>
          <a:srgbClr val="707DB9"/>
        </a:accent6>
        <a:hlink>
          <a:srgbClr val="B68F47"/>
        </a:hlink>
        <a:folHlink>
          <a:srgbClr val="B6478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EFEBF7"/>
        </a:accent1>
        <a:accent2>
          <a:srgbClr val="B2BBE4"/>
        </a:accent2>
        <a:accent3>
          <a:srgbClr val="FFFFFF"/>
        </a:accent3>
        <a:accent4>
          <a:srgbClr val="000000"/>
        </a:accent4>
        <a:accent5>
          <a:srgbClr val="F6F3FA"/>
        </a:accent5>
        <a:accent6>
          <a:srgbClr val="A1A9CF"/>
        </a:accent6>
        <a:hlink>
          <a:srgbClr val="6379CE"/>
        </a:hlink>
        <a:folHlink>
          <a:srgbClr val="31459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A0ABDA"/>
        </a:accent1>
        <a:accent2>
          <a:srgbClr val="7CB0CC"/>
        </a:accent2>
        <a:accent3>
          <a:srgbClr val="FFFFFF"/>
        </a:accent3>
        <a:accent4>
          <a:srgbClr val="000000"/>
        </a:accent4>
        <a:accent5>
          <a:srgbClr val="CDD2EA"/>
        </a:accent5>
        <a:accent6>
          <a:srgbClr val="709FB9"/>
        </a:accent6>
        <a:hlink>
          <a:srgbClr val="586BBE"/>
        </a:hlink>
        <a:folHlink>
          <a:srgbClr val="846BC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D3D38E"/>
        </a:accent1>
        <a:accent2>
          <a:srgbClr val="DBAF8F"/>
        </a:accent2>
        <a:accent3>
          <a:srgbClr val="FFFFFF"/>
        </a:accent3>
        <a:accent4>
          <a:srgbClr val="000000"/>
        </a:accent4>
        <a:accent5>
          <a:srgbClr val="E6E6C6"/>
        </a:accent5>
        <a:accent6>
          <a:srgbClr val="C69E81"/>
        </a:accent6>
        <a:hlink>
          <a:srgbClr val="7C8BCC"/>
        </a:hlink>
        <a:folHlink>
          <a:srgbClr val="92923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8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C5C56A"/>
        </a:accent1>
        <a:accent2>
          <a:srgbClr val="7C8BCC"/>
        </a:accent2>
        <a:accent3>
          <a:srgbClr val="FFFFFF"/>
        </a:accent3>
        <a:accent4>
          <a:srgbClr val="000000"/>
        </a:accent4>
        <a:accent5>
          <a:srgbClr val="DFDFB9"/>
        </a:accent5>
        <a:accent6>
          <a:srgbClr val="707DB9"/>
        </a:accent6>
        <a:hlink>
          <a:srgbClr val="B68F47"/>
        </a:hlink>
        <a:folHlink>
          <a:srgbClr val="B6478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карта России</Template>
  <TotalTime>131</TotalTime>
  <Words>794</Words>
  <Application>Microsoft Office PowerPoint</Application>
  <PresentationFormat>Экран (4:3)</PresentationFormat>
  <Paragraphs>69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4" baseType="lpstr">
      <vt:lpstr>Arial</vt:lpstr>
      <vt:lpstr>Times New Roman</vt:lpstr>
      <vt:lpstr>карта России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андрей</cp:lastModifiedBy>
  <cp:revision>19</cp:revision>
  <dcterms:created xsi:type="dcterms:W3CDTF">2011-11-08T13:58:49Z</dcterms:created>
  <dcterms:modified xsi:type="dcterms:W3CDTF">2017-05-07T11:57:04Z</dcterms:modified>
</cp:coreProperties>
</file>