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79" r:id="rId7"/>
    <p:sldId id="262" r:id="rId8"/>
    <p:sldId id="263" r:id="rId9"/>
    <p:sldId id="264" r:id="rId10"/>
    <p:sldId id="280" r:id="rId11"/>
    <p:sldId id="266" r:id="rId12"/>
    <p:sldId id="281" r:id="rId13"/>
    <p:sldId id="270" r:id="rId14"/>
    <p:sldId id="268" r:id="rId15"/>
    <p:sldId id="269" r:id="rId16"/>
    <p:sldId id="271" r:id="rId17"/>
    <p:sldId id="278" r:id="rId18"/>
    <p:sldId id="273" r:id="rId19"/>
    <p:sldId id="275" r:id="rId20"/>
    <p:sldId id="276" r:id="rId21"/>
    <p:sldId id="277"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4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_rels/data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g"/><Relationship Id="rId4" Type="http://schemas.openxmlformats.org/officeDocument/2006/relationships/image" Target="../media/image5.jpg"/></Relationships>
</file>

<file path=ppt/diagrams/_rels/drawing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g"/><Relationship Id="rId4"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C27337-28A6-49A4-B20C-128CD0AE15DF}"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ru-RU"/>
        </a:p>
      </dgm:t>
    </dgm:pt>
    <dgm:pt modelId="{2AE7790F-694E-47D1-94F0-A014C72D3E77}">
      <dgm:prSet phldrT="[Текст]" custT="1"/>
      <dgm:spPr/>
      <dgm:t>
        <a:bodyPr/>
        <a:lstStyle/>
        <a:p>
          <a:r>
            <a:rPr lang="ru-RU" sz="1800" b="1" dirty="0" smtClean="0">
              <a:solidFill>
                <a:schemeClr val="bg1"/>
              </a:solidFill>
            </a:rPr>
            <a:t>Рассказывание о растительном, животном и предметном мире.</a:t>
          </a:r>
          <a:endParaRPr lang="ru-RU" sz="3700" b="1" dirty="0">
            <a:solidFill>
              <a:schemeClr val="bg1"/>
            </a:solidFill>
          </a:endParaRPr>
        </a:p>
      </dgm:t>
    </dgm:pt>
    <dgm:pt modelId="{8B089946-25F0-4466-B338-DBB6B4CAA8B2}" type="parTrans" cxnId="{47D9D745-9EE7-4797-85C1-C5BED83B8C6B}">
      <dgm:prSet/>
      <dgm:spPr/>
      <dgm:t>
        <a:bodyPr/>
        <a:lstStyle/>
        <a:p>
          <a:endParaRPr lang="ru-RU"/>
        </a:p>
      </dgm:t>
    </dgm:pt>
    <dgm:pt modelId="{BCDF66CB-7758-41A3-8D46-234B701E18CA}" type="sibTrans" cxnId="{47D9D745-9EE7-4797-85C1-C5BED83B8C6B}">
      <dgm:prSet/>
      <dgm:spPr/>
      <dgm:t>
        <a:bodyPr/>
        <a:lstStyle/>
        <a:p>
          <a:endParaRPr lang="ru-RU"/>
        </a:p>
      </dgm:t>
    </dgm:pt>
    <dgm:pt modelId="{38BF8D0C-C3D2-4F5A-8060-6A060597A590}">
      <dgm:prSet phldrT="[Текст]" custT="1"/>
      <dgm:spPr/>
      <dgm:t>
        <a:bodyPr/>
        <a:lstStyle/>
        <a:p>
          <a:r>
            <a:rPr lang="ru-RU" sz="1800" b="1" dirty="0" smtClean="0">
              <a:solidFill>
                <a:schemeClr val="bg1"/>
              </a:solidFill>
            </a:rPr>
            <a:t>Уход за комнатными растениями</a:t>
          </a:r>
          <a:endParaRPr lang="ru-RU" sz="1800" b="1" dirty="0">
            <a:solidFill>
              <a:schemeClr val="bg1"/>
            </a:solidFill>
          </a:endParaRPr>
        </a:p>
      </dgm:t>
    </dgm:pt>
    <dgm:pt modelId="{48BFAAFA-7A47-48CE-A23F-57CDDD1B5441}" type="parTrans" cxnId="{37A67208-9DA7-459B-AED2-8B08DBB73D89}">
      <dgm:prSet/>
      <dgm:spPr/>
      <dgm:t>
        <a:bodyPr/>
        <a:lstStyle/>
        <a:p>
          <a:endParaRPr lang="ru-RU"/>
        </a:p>
      </dgm:t>
    </dgm:pt>
    <dgm:pt modelId="{0491F47A-F06A-4E3D-9CE6-44E714EAE61D}" type="sibTrans" cxnId="{37A67208-9DA7-459B-AED2-8B08DBB73D89}">
      <dgm:prSet/>
      <dgm:spPr/>
      <dgm:t>
        <a:bodyPr/>
        <a:lstStyle/>
        <a:p>
          <a:endParaRPr lang="ru-RU"/>
        </a:p>
      </dgm:t>
    </dgm:pt>
    <dgm:pt modelId="{B5ED7889-3E3F-4B38-A4FC-A6432EFF6303}">
      <dgm:prSet phldrT="[Текст]" custT="1"/>
      <dgm:spPr/>
      <dgm:t>
        <a:bodyPr/>
        <a:lstStyle/>
        <a:p>
          <a:r>
            <a:rPr lang="ru-RU" sz="1800" b="1" dirty="0" smtClean="0">
              <a:solidFill>
                <a:schemeClr val="bg1"/>
              </a:solidFill>
            </a:rPr>
            <a:t>Рассказывание о времени года</a:t>
          </a:r>
          <a:endParaRPr lang="ru-RU" sz="1800" b="1" dirty="0">
            <a:solidFill>
              <a:schemeClr val="bg1"/>
            </a:solidFill>
          </a:endParaRPr>
        </a:p>
      </dgm:t>
    </dgm:pt>
    <dgm:pt modelId="{F937D931-B373-4009-BB63-3B4B9FFECE69}" type="parTrans" cxnId="{6049DFE4-5AFF-497B-ADF6-E60185A752AD}">
      <dgm:prSet/>
      <dgm:spPr/>
      <dgm:t>
        <a:bodyPr/>
        <a:lstStyle/>
        <a:p>
          <a:endParaRPr lang="ru-RU"/>
        </a:p>
      </dgm:t>
    </dgm:pt>
    <dgm:pt modelId="{81A34721-F1CE-4FD0-8165-89620A1C1CFA}" type="sibTrans" cxnId="{6049DFE4-5AFF-497B-ADF6-E60185A752AD}">
      <dgm:prSet/>
      <dgm:spPr/>
      <dgm:t>
        <a:bodyPr/>
        <a:lstStyle/>
        <a:p>
          <a:endParaRPr lang="ru-RU"/>
        </a:p>
      </dgm:t>
    </dgm:pt>
    <dgm:pt modelId="{6D8FFBE5-E0E8-4C2D-B014-C0A3780D0DDE}">
      <dgm:prSet phldrT="[Текст]" custT="1"/>
      <dgm:spPr/>
      <dgm:t>
        <a:bodyPr/>
        <a:lstStyle/>
        <a:p>
          <a:r>
            <a:rPr lang="ru-RU" sz="1800" b="1" dirty="0" smtClean="0">
              <a:solidFill>
                <a:schemeClr val="bg1"/>
              </a:solidFill>
            </a:rPr>
            <a:t>Развитие К.Г.Н</a:t>
          </a:r>
          <a:endParaRPr lang="ru-RU" sz="1800" b="1" dirty="0">
            <a:solidFill>
              <a:schemeClr val="bg1"/>
            </a:solidFill>
          </a:endParaRPr>
        </a:p>
      </dgm:t>
    </dgm:pt>
    <dgm:pt modelId="{A3318AAD-03D2-40D3-9000-5D5FF0ADFD7C}" type="parTrans" cxnId="{51DDBF0D-989E-4243-A672-C24C8543B403}">
      <dgm:prSet/>
      <dgm:spPr/>
      <dgm:t>
        <a:bodyPr/>
        <a:lstStyle/>
        <a:p>
          <a:endParaRPr lang="ru-RU"/>
        </a:p>
      </dgm:t>
    </dgm:pt>
    <dgm:pt modelId="{74E0E836-9EF6-4259-8316-ABD76DF326DD}" type="sibTrans" cxnId="{51DDBF0D-989E-4243-A672-C24C8543B403}">
      <dgm:prSet/>
      <dgm:spPr/>
      <dgm:t>
        <a:bodyPr/>
        <a:lstStyle/>
        <a:p>
          <a:endParaRPr lang="ru-RU"/>
        </a:p>
      </dgm:t>
    </dgm:pt>
    <dgm:pt modelId="{6F0B7DEC-3302-4B4B-885F-185BE7A10328}" type="pres">
      <dgm:prSet presAssocID="{17C27337-28A6-49A4-B20C-128CD0AE15DF}" presName="Name0" presStyleCnt="0">
        <dgm:presLayoutVars>
          <dgm:dir/>
          <dgm:resizeHandles val="exact"/>
        </dgm:presLayoutVars>
      </dgm:prSet>
      <dgm:spPr/>
      <dgm:t>
        <a:bodyPr/>
        <a:lstStyle/>
        <a:p>
          <a:endParaRPr lang="ru-RU"/>
        </a:p>
      </dgm:t>
    </dgm:pt>
    <dgm:pt modelId="{88BBCBB5-E311-4F39-864D-4234B15721BE}" type="pres">
      <dgm:prSet presAssocID="{2AE7790F-694E-47D1-94F0-A014C72D3E77}" presName="compNode" presStyleCnt="0"/>
      <dgm:spPr/>
    </dgm:pt>
    <dgm:pt modelId="{1EF5F127-0F92-4262-976D-BBD8C4B08AEE}" type="pres">
      <dgm:prSet presAssocID="{2AE7790F-694E-47D1-94F0-A014C72D3E77}" presName="pictRect" presStyleLbl="node1" presStyleIdx="0" presStyleCnt="4" custScaleX="132431"/>
      <dgm:spPr>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dgm:spPr>
    </dgm:pt>
    <dgm:pt modelId="{E9A2D85F-1734-427D-A7F7-47E6F556A987}" type="pres">
      <dgm:prSet presAssocID="{2AE7790F-694E-47D1-94F0-A014C72D3E77}" presName="textRect" presStyleLbl="revTx" presStyleIdx="0" presStyleCnt="4" custScaleX="104784" custScaleY="80207">
        <dgm:presLayoutVars>
          <dgm:bulletEnabled val="1"/>
        </dgm:presLayoutVars>
      </dgm:prSet>
      <dgm:spPr/>
      <dgm:t>
        <a:bodyPr/>
        <a:lstStyle/>
        <a:p>
          <a:endParaRPr lang="ru-RU"/>
        </a:p>
      </dgm:t>
    </dgm:pt>
    <dgm:pt modelId="{D74DA082-BB57-49BB-9EFA-E239B60CB90F}" type="pres">
      <dgm:prSet presAssocID="{BCDF66CB-7758-41A3-8D46-234B701E18CA}" presName="sibTrans" presStyleLbl="sibTrans2D1" presStyleIdx="0" presStyleCnt="0"/>
      <dgm:spPr/>
      <dgm:t>
        <a:bodyPr/>
        <a:lstStyle/>
        <a:p>
          <a:endParaRPr lang="ru-RU"/>
        </a:p>
      </dgm:t>
    </dgm:pt>
    <dgm:pt modelId="{CD12B161-E17E-4F60-8135-C5C852A87C8E}" type="pres">
      <dgm:prSet presAssocID="{38BF8D0C-C3D2-4F5A-8060-6A060597A590}" presName="compNode" presStyleCnt="0"/>
      <dgm:spPr/>
    </dgm:pt>
    <dgm:pt modelId="{8ACC43C1-EB47-4AAD-9F87-0AF9DAC61D40}" type="pres">
      <dgm:prSet presAssocID="{38BF8D0C-C3D2-4F5A-8060-6A060597A590}" presName="pictRect" presStyleLbl="node1" presStyleIdx="1" presStyleCnt="4" custScaleX="112740" custLinFactNeighborX="-2686" custLinFactNeighborY="4552"/>
      <dgm:spPr>
        <a:blipFill>
          <a:blip xmlns:r="http://schemas.openxmlformats.org/officeDocument/2006/relationships" r:embed="rId2">
            <a:extLst>
              <a:ext uri="{28A0092B-C50C-407E-A947-70E740481C1C}">
                <a14:useLocalDpi xmlns:a14="http://schemas.microsoft.com/office/drawing/2010/main" val="0"/>
              </a:ext>
            </a:extLst>
          </a:blip>
          <a:srcRect/>
          <a:stretch>
            <a:fillRect t="-6000" b="-6000"/>
          </a:stretch>
        </a:blipFill>
      </dgm:spPr>
    </dgm:pt>
    <dgm:pt modelId="{FCC6F03D-8BCA-4C56-87C5-D8F82DBE8BC7}" type="pres">
      <dgm:prSet presAssocID="{38BF8D0C-C3D2-4F5A-8060-6A060597A590}" presName="textRect" presStyleLbl="revTx" presStyleIdx="1" presStyleCnt="4" custScaleY="109554">
        <dgm:presLayoutVars>
          <dgm:bulletEnabled val="1"/>
        </dgm:presLayoutVars>
      </dgm:prSet>
      <dgm:spPr/>
      <dgm:t>
        <a:bodyPr/>
        <a:lstStyle/>
        <a:p>
          <a:endParaRPr lang="ru-RU"/>
        </a:p>
      </dgm:t>
    </dgm:pt>
    <dgm:pt modelId="{FF91E21C-00B2-4365-A6F6-A791DADC0629}" type="pres">
      <dgm:prSet presAssocID="{0491F47A-F06A-4E3D-9CE6-44E714EAE61D}" presName="sibTrans" presStyleLbl="sibTrans2D1" presStyleIdx="0" presStyleCnt="0"/>
      <dgm:spPr/>
      <dgm:t>
        <a:bodyPr/>
        <a:lstStyle/>
        <a:p>
          <a:endParaRPr lang="ru-RU"/>
        </a:p>
      </dgm:t>
    </dgm:pt>
    <dgm:pt modelId="{F80E68F3-E2FE-40C0-BC2B-1238C3A5DF22}" type="pres">
      <dgm:prSet presAssocID="{B5ED7889-3E3F-4B38-A4FC-A6432EFF6303}" presName="compNode" presStyleCnt="0"/>
      <dgm:spPr/>
    </dgm:pt>
    <dgm:pt modelId="{36B62C58-FB1F-40DE-B87E-CB68C78B07E0}" type="pres">
      <dgm:prSet presAssocID="{B5ED7889-3E3F-4B38-A4FC-A6432EFF6303}" presName="pictRect" presStyleLbl="node1" presStyleIdx="2" presStyleCnt="4" custLinFactNeighborX="-203" custLinFactNeighborY="-5955"/>
      <dgm:spPr>
        <a:blipFill>
          <a:blip xmlns:r="http://schemas.openxmlformats.org/officeDocument/2006/relationships" r:embed="rId3">
            <a:extLst>
              <a:ext uri="{28A0092B-C50C-407E-A947-70E740481C1C}">
                <a14:useLocalDpi xmlns:a14="http://schemas.microsoft.com/office/drawing/2010/main" val="0"/>
              </a:ext>
            </a:extLst>
          </a:blip>
          <a:srcRect/>
          <a:stretch>
            <a:fillRect t="-5000" b="-5000"/>
          </a:stretch>
        </a:blipFill>
      </dgm:spPr>
    </dgm:pt>
    <dgm:pt modelId="{FB2FCD2D-B3F6-4443-982B-45C78C22FF0F}" type="pres">
      <dgm:prSet presAssocID="{B5ED7889-3E3F-4B38-A4FC-A6432EFF6303}" presName="textRect" presStyleLbl="revTx" presStyleIdx="2" presStyleCnt="4" custScaleY="31503">
        <dgm:presLayoutVars>
          <dgm:bulletEnabled val="1"/>
        </dgm:presLayoutVars>
      </dgm:prSet>
      <dgm:spPr/>
      <dgm:t>
        <a:bodyPr/>
        <a:lstStyle/>
        <a:p>
          <a:endParaRPr lang="ru-RU"/>
        </a:p>
      </dgm:t>
    </dgm:pt>
    <dgm:pt modelId="{DCB2DA5E-16B4-4EF1-B47B-12B189E9B7DF}" type="pres">
      <dgm:prSet presAssocID="{81A34721-F1CE-4FD0-8165-89620A1C1CFA}" presName="sibTrans" presStyleLbl="sibTrans2D1" presStyleIdx="0" presStyleCnt="0"/>
      <dgm:spPr/>
      <dgm:t>
        <a:bodyPr/>
        <a:lstStyle/>
        <a:p>
          <a:endParaRPr lang="ru-RU"/>
        </a:p>
      </dgm:t>
    </dgm:pt>
    <dgm:pt modelId="{0A3385BD-BEEF-408B-B6DA-920C00A360C5}" type="pres">
      <dgm:prSet presAssocID="{6D8FFBE5-E0E8-4C2D-B014-C0A3780D0DDE}" presName="compNode" presStyleCnt="0"/>
      <dgm:spPr/>
    </dgm:pt>
    <dgm:pt modelId="{469543CA-DAF5-4D50-97B1-7C49FE3E3D81}" type="pres">
      <dgm:prSet presAssocID="{6D8FFBE5-E0E8-4C2D-B014-C0A3780D0DDE}" presName="pictRect" presStyleLbl="node1" presStyleIdx="3" presStyleCnt="4" custLinFactNeighborX="-6023" custLinFactNeighborY="-3760"/>
      <dgm:spPr>
        <a:blipFill>
          <a:blip xmlns:r="http://schemas.openxmlformats.org/officeDocument/2006/relationships" r:embed="rId4">
            <a:extLst>
              <a:ext uri="{28A0092B-C50C-407E-A947-70E740481C1C}">
                <a14:useLocalDpi xmlns:a14="http://schemas.microsoft.com/office/drawing/2010/main" val="0"/>
              </a:ext>
            </a:extLst>
          </a:blip>
          <a:srcRect/>
          <a:stretch>
            <a:fillRect l="-4000" r="-4000"/>
          </a:stretch>
        </a:blipFill>
      </dgm:spPr>
      <dgm:t>
        <a:bodyPr/>
        <a:lstStyle/>
        <a:p>
          <a:endParaRPr lang="ru-RU"/>
        </a:p>
      </dgm:t>
    </dgm:pt>
    <dgm:pt modelId="{7CF93540-FEF6-4716-8665-A28EDB604B0F}" type="pres">
      <dgm:prSet presAssocID="{6D8FFBE5-E0E8-4C2D-B014-C0A3780D0DDE}" presName="textRect" presStyleLbl="revTx" presStyleIdx="3" presStyleCnt="4">
        <dgm:presLayoutVars>
          <dgm:bulletEnabled val="1"/>
        </dgm:presLayoutVars>
      </dgm:prSet>
      <dgm:spPr/>
      <dgm:t>
        <a:bodyPr/>
        <a:lstStyle/>
        <a:p>
          <a:endParaRPr lang="ru-RU"/>
        </a:p>
      </dgm:t>
    </dgm:pt>
  </dgm:ptLst>
  <dgm:cxnLst>
    <dgm:cxn modelId="{37A67208-9DA7-459B-AED2-8B08DBB73D89}" srcId="{17C27337-28A6-49A4-B20C-128CD0AE15DF}" destId="{38BF8D0C-C3D2-4F5A-8060-6A060597A590}" srcOrd="1" destOrd="0" parTransId="{48BFAAFA-7A47-48CE-A23F-57CDDD1B5441}" sibTransId="{0491F47A-F06A-4E3D-9CE6-44E714EAE61D}"/>
    <dgm:cxn modelId="{7EEE16EE-BFEC-4523-97A4-C99576721C1D}" type="presOf" srcId="{2AE7790F-694E-47D1-94F0-A014C72D3E77}" destId="{E9A2D85F-1734-427D-A7F7-47E6F556A987}" srcOrd="0" destOrd="0" presId="urn:microsoft.com/office/officeart/2005/8/layout/pList1"/>
    <dgm:cxn modelId="{76D74B4E-ABA4-4098-922E-47EB2BCDBA02}" type="presOf" srcId="{81A34721-F1CE-4FD0-8165-89620A1C1CFA}" destId="{DCB2DA5E-16B4-4EF1-B47B-12B189E9B7DF}" srcOrd="0" destOrd="0" presId="urn:microsoft.com/office/officeart/2005/8/layout/pList1"/>
    <dgm:cxn modelId="{47D9D745-9EE7-4797-85C1-C5BED83B8C6B}" srcId="{17C27337-28A6-49A4-B20C-128CD0AE15DF}" destId="{2AE7790F-694E-47D1-94F0-A014C72D3E77}" srcOrd="0" destOrd="0" parTransId="{8B089946-25F0-4466-B338-DBB6B4CAA8B2}" sibTransId="{BCDF66CB-7758-41A3-8D46-234B701E18CA}"/>
    <dgm:cxn modelId="{0CEF2CCB-0D71-4F49-A66B-A7768C350D01}" type="presOf" srcId="{38BF8D0C-C3D2-4F5A-8060-6A060597A590}" destId="{FCC6F03D-8BCA-4C56-87C5-D8F82DBE8BC7}" srcOrd="0" destOrd="0" presId="urn:microsoft.com/office/officeart/2005/8/layout/pList1"/>
    <dgm:cxn modelId="{8956E44C-4EA4-41DD-9889-A44FB5B6ADEF}" type="presOf" srcId="{6D8FFBE5-E0E8-4C2D-B014-C0A3780D0DDE}" destId="{7CF93540-FEF6-4716-8665-A28EDB604B0F}" srcOrd="0" destOrd="0" presId="urn:microsoft.com/office/officeart/2005/8/layout/pList1"/>
    <dgm:cxn modelId="{73D52989-FDDE-40AF-BBDB-5CF0921EF7F7}" type="presOf" srcId="{17C27337-28A6-49A4-B20C-128CD0AE15DF}" destId="{6F0B7DEC-3302-4B4B-885F-185BE7A10328}" srcOrd="0" destOrd="0" presId="urn:microsoft.com/office/officeart/2005/8/layout/pList1"/>
    <dgm:cxn modelId="{2850FD9A-3F18-4A69-AE91-4FD710CFDCB4}" type="presOf" srcId="{0491F47A-F06A-4E3D-9CE6-44E714EAE61D}" destId="{FF91E21C-00B2-4365-A6F6-A791DADC0629}" srcOrd="0" destOrd="0" presId="urn:microsoft.com/office/officeart/2005/8/layout/pList1"/>
    <dgm:cxn modelId="{97F5DB39-3E6A-47D4-BC07-7BDBAE31297E}" type="presOf" srcId="{BCDF66CB-7758-41A3-8D46-234B701E18CA}" destId="{D74DA082-BB57-49BB-9EFA-E239B60CB90F}" srcOrd="0" destOrd="0" presId="urn:microsoft.com/office/officeart/2005/8/layout/pList1"/>
    <dgm:cxn modelId="{6049DFE4-5AFF-497B-ADF6-E60185A752AD}" srcId="{17C27337-28A6-49A4-B20C-128CD0AE15DF}" destId="{B5ED7889-3E3F-4B38-A4FC-A6432EFF6303}" srcOrd="2" destOrd="0" parTransId="{F937D931-B373-4009-BB63-3B4B9FFECE69}" sibTransId="{81A34721-F1CE-4FD0-8165-89620A1C1CFA}"/>
    <dgm:cxn modelId="{78C4CD42-3894-4FA6-B26C-A1BE7C312045}" type="presOf" srcId="{B5ED7889-3E3F-4B38-A4FC-A6432EFF6303}" destId="{FB2FCD2D-B3F6-4443-982B-45C78C22FF0F}" srcOrd="0" destOrd="0" presId="urn:microsoft.com/office/officeart/2005/8/layout/pList1"/>
    <dgm:cxn modelId="{51DDBF0D-989E-4243-A672-C24C8543B403}" srcId="{17C27337-28A6-49A4-B20C-128CD0AE15DF}" destId="{6D8FFBE5-E0E8-4C2D-B014-C0A3780D0DDE}" srcOrd="3" destOrd="0" parTransId="{A3318AAD-03D2-40D3-9000-5D5FF0ADFD7C}" sibTransId="{74E0E836-9EF6-4259-8316-ABD76DF326DD}"/>
    <dgm:cxn modelId="{01AC65DB-E570-4A51-B50B-209F9E7C00B8}" type="presParOf" srcId="{6F0B7DEC-3302-4B4B-885F-185BE7A10328}" destId="{88BBCBB5-E311-4F39-864D-4234B15721BE}" srcOrd="0" destOrd="0" presId="urn:microsoft.com/office/officeart/2005/8/layout/pList1"/>
    <dgm:cxn modelId="{2F937A00-E133-4AF1-B4DC-E6AD28BA98B6}" type="presParOf" srcId="{88BBCBB5-E311-4F39-864D-4234B15721BE}" destId="{1EF5F127-0F92-4262-976D-BBD8C4B08AEE}" srcOrd="0" destOrd="0" presId="urn:microsoft.com/office/officeart/2005/8/layout/pList1"/>
    <dgm:cxn modelId="{7C7A5F04-1D16-4812-9278-AE21A8DBAC01}" type="presParOf" srcId="{88BBCBB5-E311-4F39-864D-4234B15721BE}" destId="{E9A2D85F-1734-427D-A7F7-47E6F556A987}" srcOrd="1" destOrd="0" presId="urn:microsoft.com/office/officeart/2005/8/layout/pList1"/>
    <dgm:cxn modelId="{D6B5ADC6-654C-45F2-8F6D-4BB4FBD2D3CD}" type="presParOf" srcId="{6F0B7DEC-3302-4B4B-885F-185BE7A10328}" destId="{D74DA082-BB57-49BB-9EFA-E239B60CB90F}" srcOrd="1" destOrd="0" presId="urn:microsoft.com/office/officeart/2005/8/layout/pList1"/>
    <dgm:cxn modelId="{9D27E9F3-5378-45C6-8928-F53179E3A51C}" type="presParOf" srcId="{6F0B7DEC-3302-4B4B-885F-185BE7A10328}" destId="{CD12B161-E17E-4F60-8135-C5C852A87C8E}" srcOrd="2" destOrd="0" presId="urn:microsoft.com/office/officeart/2005/8/layout/pList1"/>
    <dgm:cxn modelId="{CE22BCE7-6B4B-457D-AAAB-49A10BE1FDC3}" type="presParOf" srcId="{CD12B161-E17E-4F60-8135-C5C852A87C8E}" destId="{8ACC43C1-EB47-4AAD-9F87-0AF9DAC61D40}" srcOrd="0" destOrd="0" presId="urn:microsoft.com/office/officeart/2005/8/layout/pList1"/>
    <dgm:cxn modelId="{7063DEA4-FAD0-4338-A392-62C5184A137C}" type="presParOf" srcId="{CD12B161-E17E-4F60-8135-C5C852A87C8E}" destId="{FCC6F03D-8BCA-4C56-87C5-D8F82DBE8BC7}" srcOrd="1" destOrd="0" presId="urn:microsoft.com/office/officeart/2005/8/layout/pList1"/>
    <dgm:cxn modelId="{C36C77EE-C8A9-411E-A0D6-F81AC8B37295}" type="presParOf" srcId="{6F0B7DEC-3302-4B4B-885F-185BE7A10328}" destId="{FF91E21C-00B2-4365-A6F6-A791DADC0629}" srcOrd="3" destOrd="0" presId="urn:microsoft.com/office/officeart/2005/8/layout/pList1"/>
    <dgm:cxn modelId="{98124434-14D4-48DE-A235-57542E447B77}" type="presParOf" srcId="{6F0B7DEC-3302-4B4B-885F-185BE7A10328}" destId="{F80E68F3-E2FE-40C0-BC2B-1238C3A5DF22}" srcOrd="4" destOrd="0" presId="urn:microsoft.com/office/officeart/2005/8/layout/pList1"/>
    <dgm:cxn modelId="{ECDE9550-BFF1-45F6-819E-9B74177A88A3}" type="presParOf" srcId="{F80E68F3-E2FE-40C0-BC2B-1238C3A5DF22}" destId="{36B62C58-FB1F-40DE-B87E-CB68C78B07E0}" srcOrd="0" destOrd="0" presId="urn:microsoft.com/office/officeart/2005/8/layout/pList1"/>
    <dgm:cxn modelId="{37E4EE08-9EB3-4CAB-8BD2-A8103D6FA6D8}" type="presParOf" srcId="{F80E68F3-E2FE-40C0-BC2B-1238C3A5DF22}" destId="{FB2FCD2D-B3F6-4443-982B-45C78C22FF0F}" srcOrd="1" destOrd="0" presId="urn:microsoft.com/office/officeart/2005/8/layout/pList1"/>
    <dgm:cxn modelId="{55365886-EDA7-42A1-AEA8-12450852B7D5}" type="presParOf" srcId="{6F0B7DEC-3302-4B4B-885F-185BE7A10328}" destId="{DCB2DA5E-16B4-4EF1-B47B-12B189E9B7DF}" srcOrd="5" destOrd="0" presId="urn:microsoft.com/office/officeart/2005/8/layout/pList1"/>
    <dgm:cxn modelId="{62B32239-425F-4FAC-9DCF-49577E074FB6}" type="presParOf" srcId="{6F0B7DEC-3302-4B4B-885F-185BE7A10328}" destId="{0A3385BD-BEEF-408B-B6DA-920C00A360C5}" srcOrd="6" destOrd="0" presId="urn:microsoft.com/office/officeart/2005/8/layout/pList1"/>
    <dgm:cxn modelId="{A658FFA4-9993-46DC-A4C2-1A29F3EDF88B}" type="presParOf" srcId="{0A3385BD-BEEF-408B-B6DA-920C00A360C5}" destId="{469543CA-DAF5-4D50-97B1-7C49FE3E3D81}" srcOrd="0" destOrd="0" presId="urn:microsoft.com/office/officeart/2005/8/layout/pList1"/>
    <dgm:cxn modelId="{0FAD619F-12AE-4DB3-A1AB-EA04B11B9E2B}" type="presParOf" srcId="{0A3385BD-BEEF-408B-B6DA-920C00A360C5}" destId="{7CF93540-FEF6-4716-8665-A28EDB604B0F}" srcOrd="1" destOrd="0" presId="urn:microsoft.com/office/officeart/2005/8/layout/p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F5F127-0F92-4262-976D-BBD8C4B08AEE}">
      <dsp:nvSpPr>
        <dsp:cNvPr id="0" name=""/>
        <dsp:cNvSpPr/>
      </dsp:nvSpPr>
      <dsp:spPr>
        <a:xfrm>
          <a:off x="125088" y="62958"/>
          <a:ext cx="2893709" cy="1505512"/>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A2D85F-1734-427D-A7F7-47E6F556A987}">
      <dsp:nvSpPr>
        <dsp:cNvPr id="0" name=""/>
        <dsp:cNvSpPr/>
      </dsp:nvSpPr>
      <dsp:spPr>
        <a:xfrm>
          <a:off x="427141" y="1648698"/>
          <a:ext cx="2289603" cy="650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lvl="0" algn="ctr" defTabSz="800100">
            <a:lnSpc>
              <a:spcPct val="90000"/>
            </a:lnSpc>
            <a:spcBef>
              <a:spcPct val="0"/>
            </a:spcBef>
            <a:spcAft>
              <a:spcPct val="35000"/>
            </a:spcAft>
          </a:pPr>
          <a:r>
            <a:rPr lang="ru-RU" sz="1800" b="1" kern="1200" dirty="0" smtClean="0">
              <a:solidFill>
                <a:schemeClr val="bg1"/>
              </a:solidFill>
            </a:rPr>
            <a:t>Рассказывание о растительном, животном и предметном мире.</a:t>
          </a:r>
          <a:endParaRPr lang="ru-RU" sz="3700" b="1" kern="1200" dirty="0">
            <a:solidFill>
              <a:schemeClr val="bg1"/>
            </a:solidFill>
          </a:endParaRPr>
        </a:p>
      </dsp:txBody>
      <dsp:txXfrm>
        <a:off x="427141" y="1648698"/>
        <a:ext cx="2289603" cy="650206"/>
      </dsp:txXfrm>
    </dsp:sp>
    <dsp:sp modelId="{8ACC43C1-EB47-4AAD-9F87-0AF9DAC61D40}">
      <dsp:nvSpPr>
        <dsp:cNvPr id="0" name=""/>
        <dsp:cNvSpPr/>
      </dsp:nvSpPr>
      <dsp:spPr>
        <a:xfrm>
          <a:off x="3178705" y="72013"/>
          <a:ext cx="2463447" cy="1505512"/>
        </a:xfrm>
        <a:prstGeom prst="round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6000" b="-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C6F03D-8BCA-4C56-87C5-D8F82DBE8BC7}">
      <dsp:nvSpPr>
        <dsp:cNvPr id="0" name=""/>
        <dsp:cNvSpPr/>
      </dsp:nvSpPr>
      <dsp:spPr>
        <a:xfrm>
          <a:off x="3376585" y="1470269"/>
          <a:ext cx="2185069" cy="888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lvl="0" algn="ctr" defTabSz="800100">
            <a:lnSpc>
              <a:spcPct val="90000"/>
            </a:lnSpc>
            <a:spcBef>
              <a:spcPct val="0"/>
            </a:spcBef>
            <a:spcAft>
              <a:spcPct val="35000"/>
            </a:spcAft>
          </a:pPr>
          <a:r>
            <a:rPr lang="ru-RU" sz="1800" b="1" kern="1200" dirty="0" smtClean="0">
              <a:solidFill>
                <a:schemeClr val="bg1"/>
              </a:solidFill>
            </a:rPr>
            <a:t>Уход за комнатными растениями</a:t>
          </a:r>
          <a:endParaRPr lang="ru-RU" sz="1800" b="1" kern="1200" dirty="0">
            <a:solidFill>
              <a:schemeClr val="bg1"/>
            </a:solidFill>
          </a:endParaRPr>
        </a:p>
      </dsp:txBody>
      <dsp:txXfrm>
        <a:off x="3376585" y="1470269"/>
        <a:ext cx="2185069" cy="888111"/>
      </dsp:txXfrm>
    </dsp:sp>
    <dsp:sp modelId="{36B62C58-FB1F-40DE-B87E-CB68C78B07E0}">
      <dsp:nvSpPr>
        <dsp:cNvPr id="0" name=""/>
        <dsp:cNvSpPr/>
      </dsp:nvSpPr>
      <dsp:spPr>
        <a:xfrm>
          <a:off x="5915006" y="72011"/>
          <a:ext cx="2185069" cy="1505512"/>
        </a:xfrm>
        <a:prstGeom prst="round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5000" b="-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2FCD2D-B3F6-4443-982B-45C78C22FF0F}">
      <dsp:nvSpPr>
        <dsp:cNvPr id="0" name=""/>
        <dsp:cNvSpPr/>
      </dsp:nvSpPr>
      <dsp:spPr>
        <a:xfrm>
          <a:off x="5919442" y="1944816"/>
          <a:ext cx="2185069" cy="255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lvl="0" algn="ctr" defTabSz="800100">
            <a:lnSpc>
              <a:spcPct val="90000"/>
            </a:lnSpc>
            <a:spcBef>
              <a:spcPct val="0"/>
            </a:spcBef>
            <a:spcAft>
              <a:spcPct val="35000"/>
            </a:spcAft>
          </a:pPr>
          <a:r>
            <a:rPr lang="ru-RU" sz="1800" b="1" kern="1200" dirty="0" smtClean="0">
              <a:solidFill>
                <a:schemeClr val="bg1"/>
              </a:solidFill>
            </a:rPr>
            <a:t>Рассказывание о времени года</a:t>
          </a:r>
          <a:endParaRPr lang="ru-RU" sz="1800" b="1" kern="1200" dirty="0">
            <a:solidFill>
              <a:schemeClr val="bg1"/>
            </a:solidFill>
          </a:endParaRPr>
        </a:p>
      </dsp:txBody>
      <dsp:txXfrm>
        <a:off x="5919442" y="1944816"/>
        <a:ext cx="2185069" cy="255382"/>
      </dsp:txXfrm>
    </dsp:sp>
    <dsp:sp modelId="{469543CA-DAF5-4D50-97B1-7C49FE3E3D81}">
      <dsp:nvSpPr>
        <dsp:cNvPr id="0" name=""/>
        <dsp:cNvSpPr/>
      </dsp:nvSpPr>
      <dsp:spPr>
        <a:xfrm>
          <a:off x="2890658" y="2520280"/>
          <a:ext cx="2185069" cy="1505512"/>
        </a:xfrm>
        <a:prstGeom prst="round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4000" r="-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F93540-FEF6-4716-8665-A28EDB604B0F}">
      <dsp:nvSpPr>
        <dsp:cNvPr id="0" name=""/>
        <dsp:cNvSpPr/>
      </dsp:nvSpPr>
      <dsp:spPr>
        <a:xfrm>
          <a:off x="3022265" y="4082400"/>
          <a:ext cx="2185069" cy="810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lvl="0" algn="ctr" defTabSz="800100">
            <a:lnSpc>
              <a:spcPct val="90000"/>
            </a:lnSpc>
            <a:spcBef>
              <a:spcPct val="0"/>
            </a:spcBef>
            <a:spcAft>
              <a:spcPct val="35000"/>
            </a:spcAft>
          </a:pPr>
          <a:r>
            <a:rPr lang="ru-RU" sz="1800" b="1" kern="1200" dirty="0" smtClean="0">
              <a:solidFill>
                <a:schemeClr val="bg1"/>
              </a:solidFill>
            </a:rPr>
            <a:t>Развитие К.Г.Н</a:t>
          </a:r>
          <a:endParaRPr lang="ru-RU" sz="1800" b="1" kern="1200" dirty="0">
            <a:solidFill>
              <a:schemeClr val="bg1"/>
            </a:solidFill>
          </a:endParaRPr>
        </a:p>
      </dsp:txBody>
      <dsp:txXfrm>
        <a:off x="3022265" y="4082400"/>
        <a:ext cx="2185069" cy="810660"/>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9953316-10D5-40EC-A7D4-8D94DCC28280}" type="datetimeFigureOut">
              <a:rPr lang="ru-RU" smtClean="0"/>
              <a:t>14.02.2017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5034636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953316-10D5-40EC-A7D4-8D94DCC28280}" type="datetimeFigureOut">
              <a:rPr lang="ru-RU" smtClean="0"/>
              <a:t>14.02.2017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17995753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9953316-10D5-40EC-A7D4-8D94DCC28280}" type="datetimeFigureOut">
              <a:rPr lang="ru-RU" smtClean="0"/>
              <a:t>14.02.2017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22954697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9953316-10D5-40EC-A7D4-8D94DCC28280}" type="datetimeFigureOut">
              <a:rPr lang="ru-RU" smtClean="0"/>
              <a:t>14.02.2017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75538388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9953316-10D5-40EC-A7D4-8D94DCC28280}" type="datetimeFigureOut">
              <a:rPr lang="ru-RU" smtClean="0"/>
              <a:t>14.02.2017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141245885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9953316-10D5-40EC-A7D4-8D94DCC28280}" type="datetimeFigureOut">
              <a:rPr lang="ru-RU" smtClean="0"/>
              <a:t>14.02.2017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24473097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9953316-10D5-40EC-A7D4-8D94DCC28280}" type="datetimeFigureOut">
              <a:rPr lang="ru-RU" smtClean="0"/>
              <a:t>14.02.2017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89178668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9953316-10D5-40EC-A7D4-8D94DCC28280}" type="datetimeFigureOut">
              <a:rPr lang="ru-RU" smtClean="0"/>
              <a:t>14.02.2017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153608329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9953316-10D5-40EC-A7D4-8D94DCC28280}" type="datetimeFigureOut">
              <a:rPr lang="ru-RU" smtClean="0"/>
              <a:t>14.02.2017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240129870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953316-10D5-40EC-A7D4-8D94DCC28280}" type="datetimeFigureOut">
              <a:rPr lang="ru-RU" smtClean="0"/>
              <a:t>14.02.2017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259945979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953316-10D5-40EC-A7D4-8D94DCC28280}" type="datetimeFigureOut">
              <a:rPr lang="ru-RU" smtClean="0"/>
              <a:t>14.02.2017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C31622-FE0E-4652-8367-0AFB52E89061}" type="slidenum">
              <a:rPr lang="ru-RU" smtClean="0"/>
              <a:t>‹#›</a:t>
            </a:fld>
            <a:endParaRPr lang="ru-RU"/>
          </a:p>
        </p:txBody>
      </p:sp>
    </p:spTree>
    <p:extLst>
      <p:ext uri="{BB962C8B-B14F-4D97-AF65-F5344CB8AC3E}">
        <p14:creationId xmlns:p14="http://schemas.microsoft.com/office/powerpoint/2010/main" val="17621619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953316-10D5-40EC-A7D4-8D94DCC28280}" type="datetimeFigureOut">
              <a:rPr lang="ru-RU" smtClean="0"/>
              <a:t>14.02.2017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C31622-FE0E-4652-8367-0AFB52E89061}" type="slidenum">
              <a:rPr lang="ru-RU" smtClean="0"/>
              <a:t>‹#›</a:t>
            </a:fld>
            <a:endParaRPr lang="ru-RU"/>
          </a:p>
        </p:txBody>
      </p:sp>
    </p:spTree>
    <p:extLst>
      <p:ext uri="{BB962C8B-B14F-4D97-AF65-F5344CB8AC3E}">
        <p14:creationId xmlns:p14="http://schemas.microsoft.com/office/powerpoint/2010/main" val="1665437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332656"/>
            <a:ext cx="8136904" cy="3672408"/>
          </a:xfrm>
        </p:spPr>
        <p:txBody>
          <a:bodyPr>
            <a:noAutofit/>
          </a:bodyPr>
          <a:lstStyle/>
          <a:p>
            <a:r>
              <a:rPr lang="ru-RU" b="1" i="1" dirty="0" smtClean="0">
                <a:solidFill>
                  <a:schemeClr val="bg1"/>
                </a:solidFill>
                <a:latin typeface="+mn-lt"/>
              </a:rPr>
              <a:t>ТЕХНОЛОГИЯ МОДЕЛИРОВАНИЯ ПРИ РАССКАЗЫВАНИИ. СТАРШИЙ ДОШКОЛЬНЫЙ ВОЗРАСТ.</a:t>
            </a:r>
            <a:r>
              <a:rPr lang="ru-RU" b="1" i="1" dirty="0">
                <a:solidFill>
                  <a:schemeClr val="bg1"/>
                </a:solidFill>
                <a:latin typeface="+mn-lt"/>
              </a:rPr>
              <a:t/>
            </a:r>
            <a:br>
              <a:rPr lang="ru-RU" b="1" i="1" dirty="0">
                <a:solidFill>
                  <a:schemeClr val="bg1"/>
                </a:solidFill>
                <a:latin typeface="+mn-lt"/>
              </a:rPr>
            </a:br>
            <a:r>
              <a:rPr lang="ru-RU" b="1" i="1" dirty="0" smtClean="0">
                <a:solidFill>
                  <a:schemeClr val="bg1"/>
                </a:solidFill>
                <a:latin typeface="+mn-lt"/>
              </a:rPr>
              <a:t>(из опыта)</a:t>
            </a:r>
            <a:endParaRPr lang="ru-RU" b="1" i="1" dirty="0">
              <a:solidFill>
                <a:schemeClr val="bg1"/>
              </a:solidFill>
              <a:latin typeface="+mn-lt"/>
            </a:endParaRPr>
          </a:p>
        </p:txBody>
      </p:sp>
      <p:sp>
        <p:nvSpPr>
          <p:cNvPr id="3" name="Подзаголовок 2"/>
          <p:cNvSpPr>
            <a:spLocks noGrp="1"/>
          </p:cNvSpPr>
          <p:nvPr>
            <p:ph type="subTitle" idx="1"/>
          </p:nvPr>
        </p:nvSpPr>
        <p:spPr>
          <a:xfrm>
            <a:off x="1691680" y="4149080"/>
            <a:ext cx="6912768" cy="2160240"/>
          </a:xfrm>
        </p:spPr>
        <p:txBody>
          <a:bodyPr>
            <a:normAutofit/>
          </a:bodyPr>
          <a:lstStyle/>
          <a:p>
            <a:pPr algn="r"/>
            <a:r>
              <a:rPr lang="ru-RU" sz="1800" b="1" dirty="0">
                <a:solidFill>
                  <a:schemeClr val="bg1"/>
                </a:solidFill>
              </a:rPr>
              <a:t>Муниципальное </a:t>
            </a:r>
            <a:r>
              <a:rPr lang="ru-RU" sz="1800" b="1" dirty="0" smtClean="0">
                <a:solidFill>
                  <a:schemeClr val="bg1"/>
                </a:solidFill>
              </a:rPr>
              <a:t>бюджетное дошкольное </a:t>
            </a:r>
            <a:r>
              <a:rPr lang="ru-RU" sz="1800" b="1" dirty="0">
                <a:solidFill>
                  <a:schemeClr val="bg1"/>
                </a:solidFill>
              </a:rPr>
              <a:t>образовательное </a:t>
            </a:r>
            <a:r>
              <a:rPr lang="ru-RU" sz="1800" b="1" dirty="0" smtClean="0">
                <a:solidFill>
                  <a:schemeClr val="bg1"/>
                </a:solidFill>
              </a:rPr>
              <a:t>учреждение </a:t>
            </a:r>
            <a:r>
              <a:rPr lang="ru-RU" sz="1800" b="1" dirty="0">
                <a:solidFill>
                  <a:schemeClr val="bg1"/>
                </a:solidFill>
              </a:rPr>
              <a:t>детский </a:t>
            </a:r>
            <a:r>
              <a:rPr lang="ru-RU" sz="1800" b="1" dirty="0" smtClean="0">
                <a:solidFill>
                  <a:schemeClr val="bg1"/>
                </a:solidFill>
              </a:rPr>
              <a:t>сад «</a:t>
            </a:r>
            <a:r>
              <a:rPr lang="ru-RU" sz="1800" b="1" dirty="0">
                <a:solidFill>
                  <a:schemeClr val="bg1"/>
                </a:solidFill>
              </a:rPr>
              <a:t>З</a:t>
            </a:r>
            <a:r>
              <a:rPr lang="ru-RU" sz="1800" b="1" dirty="0" smtClean="0">
                <a:solidFill>
                  <a:schemeClr val="bg1"/>
                </a:solidFill>
              </a:rPr>
              <a:t>олотой ключик» </a:t>
            </a:r>
          </a:p>
          <a:p>
            <a:pPr algn="r"/>
            <a:r>
              <a:rPr lang="ru-RU" sz="1800" b="1" dirty="0" smtClean="0">
                <a:solidFill>
                  <a:schemeClr val="bg1"/>
                </a:solidFill>
              </a:rPr>
              <a:t>Выполнил: </a:t>
            </a:r>
          </a:p>
          <a:p>
            <a:pPr algn="r"/>
            <a:r>
              <a:rPr lang="ru-RU" sz="1800" b="1" dirty="0" smtClean="0">
                <a:solidFill>
                  <a:schemeClr val="bg1"/>
                </a:solidFill>
              </a:rPr>
              <a:t> Болдырева Екатерина Вадимовна.</a:t>
            </a:r>
            <a:endParaRPr lang="ru-RU" sz="1800" b="1" dirty="0">
              <a:solidFill>
                <a:schemeClr val="bg1"/>
              </a:solidFill>
            </a:endParaRPr>
          </a:p>
        </p:txBody>
      </p:sp>
    </p:spTree>
    <p:extLst>
      <p:ext uri="{BB962C8B-B14F-4D97-AF65-F5344CB8AC3E}">
        <p14:creationId xmlns:p14="http://schemas.microsoft.com/office/powerpoint/2010/main" val="187779988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94122"/>
          </a:xfrm>
        </p:spPr>
        <p:txBody>
          <a:bodyPr>
            <a:normAutofit fontScale="90000"/>
          </a:bodyPr>
          <a:lstStyle/>
          <a:p>
            <a:r>
              <a:rPr lang="ru-RU" b="1" i="1" dirty="0">
                <a:solidFill>
                  <a:schemeClr val="bg1"/>
                </a:solidFill>
              </a:rPr>
              <a:t>Речь, одна из основ воспитания и обучения детей! </a:t>
            </a:r>
          </a:p>
        </p:txBody>
      </p:sp>
      <p:sp>
        <p:nvSpPr>
          <p:cNvPr id="3" name="Объект 2"/>
          <p:cNvSpPr>
            <a:spLocks noGrp="1"/>
          </p:cNvSpPr>
          <p:nvPr>
            <p:ph idx="1"/>
          </p:nvPr>
        </p:nvSpPr>
        <p:spPr>
          <a:xfrm>
            <a:off x="179512" y="1484784"/>
            <a:ext cx="8784976" cy="5184576"/>
          </a:xfrm>
        </p:spPr>
        <p:txBody>
          <a:bodyPr>
            <a:normAutofit/>
          </a:bodyPr>
          <a:lstStyle/>
          <a:p>
            <a:r>
              <a:rPr lang="ru-RU" sz="2400" b="1" dirty="0">
                <a:solidFill>
                  <a:schemeClr val="bg1"/>
                </a:solidFill>
              </a:rPr>
              <a:t>Развитие в дошкольном периоде умения рассказывать является одной из основных составляющих при психологическом обследовании готовности ребенка к школе, а потому является наиболее актуальной задачей развития современных детей. </a:t>
            </a:r>
          </a:p>
          <a:p>
            <a:r>
              <a:rPr lang="ru-RU" sz="2400" b="1" dirty="0">
                <a:solidFill>
                  <a:srgbClr val="FFC000"/>
                </a:solidFill>
              </a:rPr>
              <a:t>Обучение рассказыванию - это развитие монологической речи. Обучение разговорной речи и ее дальнейшее развитие являются основой формирования монологической речи, а значит фундаментом становления детских рассказов. </a:t>
            </a:r>
          </a:p>
          <a:p>
            <a:r>
              <a:rPr lang="ru-RU" sz="2400" b="1" dirty="0">
                <a:solidFill>
                  <a:srgbClr val="FFFF00"/>
                </a:solidFill>
              </a:rPr>
              <a:t>речевые задачи должны решаться на специально организованных занятиях по развитию речи, которые носят комплексный характер.</a:t>
            </a:r>
          </a:p>
        </p:txBody>
      </p:sp>
    </p:spTree>
    <p:extLst>
      <p:ext uri="{BB962C8B-B14F-4D97-AF65-F5344CB8AC3E}">
        <p14:creationId xmlns:p14="http://schemas.microsoft.com/office/powerpoint/2010/main" val="34839789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solidFill>
                  <a:srgbClr val="FFFF00"/>
                </a:solidFill>
              </a:rPr>
              <a:t>Моделирование</a:t>
            </a:r>
            <a:endParaRPr lang="ru-RU" b="1" i="1" dirty="0">
              <a:solidFill>
                <a:srgbClr val="FFFF00"/>
              </a:solidFill>
            </a:endParaRPr>
          </a:p>
        </p:txBody>
      </p:sp>
      <p:sp>
        <p:nvSpPr>
          <p:cNvPr id="3" name="Объект 2"/>
          <p:cNvSpPr>
            <a:spLocks noGrp="1"/>
          </p:cNvSpPr>
          <p:nvPr>
            <p:ph idx="1"/>
          </p:nvPr>
        </p:nvSpPr>
        <p:spPr>
          <a:xfrm>
            <a:off x="457200" y="1600200"/>
            <a:ext cx="8229600" cy="4781128"/>
          </a:xfrm>
        </p:spPr>
        <p:txBody>
          <a:bodyPr>
            <a:normAutofit fontScale="92500" lnSpcReduction="10000"/>
          </a:bodyPr>
          <a:lstStyle/>
          <a:p>
            <a:r>
              <a:rPr lang="ru-RU" b="1" dirty="0">
                <a:solidFill>
                  <a:schemeClr val="bg1"/>
                </a:solidFill>
              </a:rPr>
              <a:t>Это попытка задействовать для решения познавательных задач зрительную, двигательную, ассоциативную память. В исследованиях многих психологов (</a:t>
            </a:r>
            <a:r>
              <a:rPr lang="ru-RU" b="1" dirty="0" err="1">
                <a:solidFill>
                  <a:schemeClr val="bg1"/>
                </a:solidFill>
              </a:rPr>
              <a:t>Л.А.Венгер</a:t>
            </a:r>
            <a:r>
              <a:rPr lang="ru-RU" b="1" dirty="0">
                <a:solidFill>
                  <a:schemeClr val="bg1"/>
                </a:solidFill>
              </a:rPr>
              <a:t>, Д.Б. </a:t>
            </a:r>
            <a:r>
              <a:rPr lang="ru-RU" b="1" dirty="0" err="1">
                <a:solidFill>
                  <a:schemeClr val="bg1"/>
                </a:solidFill>
              </a:rPr>
              <a:t>Эльконин</a:t>
            </a:r>
            <a:r>
              <a:rPr lang="ru-RU" b="1" dirty="0">
                <a:solidFill>
                  <a:schemeClr val="bg1"/>
                </a:solidFill>
              </a:rPr>
              <a:t> и др.) отмечается доступность метода моделирования детям дошкольного возраста. Она определяется тем, что в основе моделирования лежит принцип замещения - реальный предмет может быть замещен в деятельности детей другим знаком, предметом, изображением.</a:t>
            </a:r>
          </a:p>
          <a:p>
            <a:endParaRPr lang="ru-RU" dirty="0"/>
          </a:p>
        </p:txBody>
      </p:sp>
    </p:spTree>
    <p:extLst>
      <p:ext uri="{BB962C8B-B14F-4D97-AF65-F5344CB8AC3E}">
        <p14:creationId xmlns:p14="http://schemas.microsoft.com/office/powerpoint/2010/main" val="15706054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332656"/>
            <a:ext cx="8229600" cy="1143000"/>
          </a:xfrm>
        </p:spPr>
        <p:txBody>
          <a:bodyPr>
            <a:noAutofit/>
          </a:bodyPr>
          <a:lstStyle/>
          <a:p>
            <a:r>
              <a:rPr lang="ru-RU" sz="2800" b="1" dirty="0">
                <a:solidFill>
                  <a:schemeClr val="bg1"/>
                </a:solidFill>
              </a:rPr>
              <a:t>Метод моделирования можно </a:t>
            </a:r>
            <a:r>
              <a:rPr lang="ru-RU" sz="2800" b="1" dirty="0" smtClean="0">
                <a:solidFill>
                  <a:schemeClr val="bg1"/>
                </a:solidFill>
              </a:rPr>
              <a:t>применять </a:t>
            </a:r>
            <a:r>
              <a:rPr lang="ru-RU" sz="2800" b="1" dirty="0">
                <a:solidFill>
                  <a:schemeClr val="bg1"/>
                </a:solidFill>
              </a:rPr>
              <a:t>в любой образовательной области. </a:t>
            </a:r>
          </a:p>
        </p:txBody>
      </p:sp>
      <p:graphicFrame>
        <p:nvGraphicFramePr>
          <p:cNvPr id="4" name="Объект 3"/>
          <p:cNvGraphicFramePr>
            <a:graphicFrameLocks noGrp="1"/>
          </p:cNvGraphicFramePr>
          <p:nvPr>
            <p:ph idx="1"/>
            <p:extLst>
              <p:ext uri="{D42A27DB-BD31-4B8C-83A1-F6EECF244321}">
                <p14:modId xmlns:p14="http://schemas.microsoft.com/office/powerpoint/2010/main" val="1384806133"/>
              </p:ext>
            </p:extLst>
          </p:nvPr>
        </p:nvGraphicFramePr>
        <p:xfrm>
          <a:off x="457200" y="1844824"/>
          <a:ext cx="8229600"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026527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24744"/>
            <a:ext cx="8229600" cy="4608512"/>
          </a:xfrm>
        </p:spPr>
        <p:txBody>
          <a:bodyPr>
            <a:normAutofit/>
          </a:bodyPr>
          <a:lstStyle/>
          <a:p>
            <a:r>
              <a:rPr lang="ru-RU" sz="4800" b="1" dirty="0" smtClean="0">
                <a:solidFill>
                  <a:schemeClr val="bg1"/>
                </a:solidFill>
              </a:rPr>
              <a:t>МОДЕЛИРОВАНИЕ                       СКАЗОК</a:t>
            </a:r>
            <a:endParaRPr lang="ru-RU" sz="4800" b="1" dirty="0">
              <a:solidFill>
                <a:schemeClr val="bg1"/>
              </a:solidFill>
            </a:endParaRPr>
          </a:p>
        </p:txBody>
      </p:sp>
    </p:spTree>
    <p:extLst>
      <p:ext uri="{BB962C8B-B14F-4D97-AF65-F5344CB8AC3E}">
        <p14:creationId xmlns:p14="http://schemas.microsoft.com/office/powerpoint/2010/main" val="119276435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60649"/>
            <a:ext cx="7772400" cy="1656183"/>
          </a:xfrm>
        </p:spPr>
        <p:txBody>
          <a:bodyPr/>
          <a:lstStyle/>
          <a:p>
            <a:r>
              <a:rPr lang="ru-RU" b="1" dirty="0" smtClean="0">
                <a:solidFill>
                  <a:schemeClr val="bg1"/>
                </a:solidFill>
                <a:latin typeface="+mn-lt"/>
              </a:rPr>
              <a:t>ЦЕЛИ</a:t>
            </a:r>
            <a:endParaRPr lang="ru-RU" b="1" dirty="0">
              <a:solidFill>
                <a:schemeClr val="bg1"/>
              </a:solidFill>
              <a:latin typeface="+mn-lt"/>
            </a:endParaRPr>
          </a:p>
        </p:txBody>
      </p:sp>
      <p:sp>
        <p:nvSpPr>
          <p:cNvPr id="3" name="Подзаголовок 2"/>
          <p:cNvSpPr>
            <a:spLocks noGrp="1"/>
          </p:cNvSpPr>
          <p:nvPr>
            <p:ph type="subTitle" idx="1"/>
          </p:nvPr>
        </p:nvSpPr>
        <p:spPr>
          <a:xfrm>
            <a:off x="323528" y="2348880"/>
            <a:ext cx="8424936" cy="4104456"/>
          </a:xfrm>
        </p:spPr>
        <p:txBody>
          <a:bodyPr/>
          <a:lstStyle/>
          <a:p>
            <a:pPr algn="l"/>
            <a:r>
              <a:rPr lang="ru-RU" dirty="0"/>
              <a:t> </a:t>
            </a:r>
            <a:r>
              <a:rPr lang="ru-RU" dirty="0" smtClean="0"/>
              <a:t>   </a:t>
            </a:r>
            <a:r>
              <a:rPr lang="ru-RU" b="1" dirty="0" smtClean="0">
                <a:solidFill>
                  <a:schemeClr val="bg1"/>
                </a:solidFill>
              </a:rPr>
              <a:t>Учить </a:t>
            </a:r>
            <a:r>
              <a:rPr lang="ru-RU" b="1" dirty="0">
                <a:solidFill>
                  <a:schemeClr val="bg1"/>
                </a:solidFill>
              </a:rPr>
              <a:t>детей построению и использованию </a:t>
            </a:r>
            <a:r>
              <a:rPr lang="ru-RU" b="1" dirty="0" smtClean="0">
                <a:solidFill>
                  <a:schemeClr val="bg1"/>
                </a:solidFill>
              </a:rPr>
              <a:t>  моделей </a:t>
            </a:r>
            <a:r>
              <a:rPr lang="ru-RU" b="1" dirty="0">
                <a:solidFill>
                  <a:schemeClr val="bg1"/>
                </a:solidFill>
              </a:rPr>
              <a:t>для пересказа сказок и сочинения собственных историй, рассказов. </a:t>
            </a:r>
            <a:endParaRPr lang="ru-RU" b="1" dirty="0" smtClean="0">
              <a:solidFill>
                <a:schemeClr val="bg1"/>
              </a:solidFill>
            </a:endParaRPr>
          </a:p>
          <a:p>
            <a:pPr algn="l"/>
            <a:r>
              <a:rPr lang="ru-RU" b="1" dirty="0" smtClean="0">
                <a:solidFill>
                  <a:srgbClr val="FFC000"/>
                </a:solidFill>
              </a:rPr>
              <a:t>    Развивать </a:t>
            </a:r>
            <a:r>
              <a:rPr lang="ru-RU" b="1" dirty="0">
                <a:solidFill>
                  <a:srgbClr val="FFC000"/>
                </a:solidFill>
              </a:rPr>
              <a:t>у детей речь посредством художественной литературы. </a:t>
            </a:r>
          </a:p>
        </p:txBody>
      </p:sp>
    </p:spTree>
    <p:extLst>
      <p:ext uri="{BB962C8B-B14F-4D97-AF65-F5344CB8AC3E}">
        <p14:creationId xmlns:p14="http://schemas.microsoft.com/office/powerpoint/2010/main" val="107249601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smtClean="0">
                <a:solidFill>
                  <a:schemeClr val="bg1"/>
                </a:solidFill>
              </a:rPr>
              <a:t>СКАЗКА ЗАЯЦ - ХВАСТА</a:t>
            </a:r>
            <a:endParaRPr lang="ru-RU" sz="3600" b="1" dirty="0">
              <a:solidFill>
                <a:schemeClr val="bg1"/>
              </a:solidFill>
            </a:endParaRPr>
          </a:p>
        </p:txBody>
      </p:sp>
      <p:pic>
        <p:nvPicPr>
          <p:cNvPr id="10" name="Объект 9"/>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572000" y="1628800"/>
            <a:ext cx="4464496" cy="4896544"/>
          </a:xfrm>
        </p:spPr>
      </p:pic>
      <p:pic>
        <p:nvPicPr>
          <p:cNvPr id="6" name="Объект 5"/>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51520" y="1556792"/>
            <a:ext cx="4244280" cy="4968552"/>
          </a:xfrm>
        </p:spPr>
      </p:pic>
    </p:spTree>
    <p:extLst>
      <p:ext uri="{BB962C8B-B14F-4D97-AF65-F5344CB8AC3E}">
        <p14:creationId xmlns:p14="http://schemas.microsoft.com/office/powerpoint/2010/main" val="144784081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b="1" dirty="0">
                <a:solidFill>
                  <a:schemeClr val="bg1"/>
                </a:solidFill>
              </a:rPr>
              <a:t>СКАЗКА ЗАЯЦ - ХВАСТА</a:t>
            </a:r>
            <a:endParaRPr lang="ru-RU" dirty="0"/>
          </a:p>
        </p:txBody>
      </p:sp>
      <p:pic>
        <p:nvPicPr>
          <p:cNvPr id="3" name="Объект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1520" y="1772816"/>
            <a:ext cx="4464496" cy="4896544"/>
          </a:xfrm>
        </p:spPr>
      </p:pic>
      <p:pic>
        <p:nvPicPr>
          <p:cNvPr id="9" name="Объект 8"/>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860032" y="1772816"/>
            <a:ext cx="4104456" cy="4896544"/>
          </a:xfrm>
        </p:spPr>
      </p:pic>
    </p:spTree>
    <p:extLst>
      <p:ext uri="{BB962C8B-B14F-4D97-AF65-F5344CB8AC3E}">
        <p14:creationId xmlns:p14="http://schemas.microsoft.com/office/powerpoint/2010/main" val="290241936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1988840"/>
            <a:ext cx="8229600" cy="2088232"/>
          </a:xfrm>
        </p:spPr>
        <p:txBody>
          <a:bodyPr/>
          <a:lstStyle/>
          <a:p>
            <a:r>
              <a:rPr lang="ru-RU" b="1" dirty="0" smtClean="0">
                <a:solidFill>
                  <a:schemeClr val="bg1"/>
                </a:solidFill>
              </a:rPr>
              <a:t>ВИДЫ МОДЕЛИРОВАНИЯ:</a:t>
            </a:r>
            <a:endParaRPr lang="ru-RU" b="1" dirty="0">
              <a:solidFill>
                <a:schemeClr val="bg1"/>
              </a:solidFill>
            </a:endParaRPr>
          </a:p>
        </p:txBody>
      </p:sp>
    </p:spTree>
    <p:extLst>
      <p:ext uri="{BB962C8B-B14F-4D97-AF65-F5344CB8AC3E}">
        <p14:creationId xmlns:p14="http://schemas.microsoft.com/office/powerpoint/2010/main" val="202424495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solidFill>
                  <a:srgbClr val="FFFF00"/>
                </a:solidFill>
              </a:rPr>
              <a:t>Сериационный</a:t>
            </a:r>
            <a:r>
              <a:rPr lang="ru-RU" b="1" dirty="0">
                <a:solidFill>
                  <a:srgbClr val="FFFF00"/>
                </a:solidFill>
              </a:rPr>
              <a:t> ряд</a:t>
            </a:r>
            <a:endParaRPr lang="ru-RU" dirty="0"/>
          </a:p>
        </p:txBody>
      </p:sp>
      <p:pic>
        <p:nvPicPr>
          <p:cNvPr id="6" name="Объект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7504" y="1556792"/>
            <a:ext cx="5184576" cy="5184576"/>
          </a:xfrm>
        </p:spPr>
      </p:pic>
      <p:sp>
        <p:nvSpPr>
          <p:cNvPr id="5" name="Объект 4"/>
          <p:cNvSpPr>
            <a:spLocks noGrp="1"/>
          </p:cNvSpPr>
          <p:nvPr>
            <p:ph sz="half" idx="2"/>
          </p:nvPr>
        </p:nvSpPr>
        <p:spPr>
          <a:xfrm>
            <a:off x="5436096" y="1600200"/>
            <a:ext cx="3528392" cy="5141168"/>
          </a:xfrm>
        </p:spPr>
        <p:txBody>
          <a:bodyPr>
            <a:noAutofit/>
          </a:bodyPr>
          <a:lstStyle/>
          <a:p>
            <a:pPr marL="0" indent="0">
              <a:buNone/>
            </a:pPr>
            <a:r>
              <a:rPr lang="ru-RU" sz="1800" b="1" dirty="0" smtClean="0">
                <a:solidFill>
                  <a:srgbClr val="FFFF00"/>
                </a:solidFill>
                <a:latin typeface="Arial Black" pitchFamily="34" charset="0"/>
              </a:rPr>
              <a:t>Цель</a:t>
            </a:r>
            <a:r>
              <a:rPr lang="ru-RU" sz="1800" b="1" dirty="0">
                <a:solidFill>
                  <a:srgbClr val="FFFF00"/>
                </a:solidFill>
                <a:latin typeface="Arial Black" pitchFamily="34" charset="0"/>
              </a:rPr>
              <a:t>: </a:t>
            </a:r>
            <a:r>
              <a:rPr lang="ru-RU" sz="1800" b="1" dirty="0">
                <a:solidFill>
                  <a:schemeClr val="bg1"/>
                </a:solidFill>
                <a:latin typeface="Arial Black" pitchFamily="34" charset="0"/>
              </a:rPr>
              <a:t>развивать умение использовать заместители для обозначения главного героя, понимать текст на основе построения наглядной </a:t>
            </a:r>
            <a:r>
              <a:rPr lang="ru-RU" sz="1800" b="1" dirty="0" smtClean="0">
                <a:solidFill>
                  <a:schemeClr val="bg1"/>
                </a:solidFill>
                <a:latin typeface="Arial Black" pitchFamily="34" charset="0"/>
              </a:rPr>
              <a:t>модели</a:t>
            </a:r>
          </a:p>
          <a:p>
            <a:pPr marL="0" indent="0">
              <a:buNone/>
            </a:pPr>
            <a:r>
              <a:rPr lang="ru-RU" sz="1800" b="1" dirty="0" smtClean="0">
                <a:solidFill>
                  <a:srgbClr val="FFFF00"/>
                </a:solidFill>
                <a:latin typeface="Arial Black" pitchFamily="34" charset="0"/>
              </a:rPr>
              <a:t>Это постепенно </a:t>
            </a:r>
            <a:r>
              <a:rPr lang="ru-RU" sz="1800" b="1" dirty="0">
                <a:solidFill>
                  <a:srgbClr val="FFFF00"/>
                </a:solidFill>
                <a:latin typeface="Arial Black" pitchFamily="34" charset="0"/>
              </a:rPr>
              <a:t>увеличивающиеся </a:t>
            </a:r>
            <a:r>
              <a:rPr lang="ru-RU" sz="1800" b="1" dirty="0" smtClean="0">
                <a:solidFill>
                  <a:srgbClr val="FFFF00"/>
                </a:solidFill>
                <a:latin typeface="Arial Black" pitchFamily="34" charset="0"/>
              </a:rPr>
              <a:t>фигуры разной величины и разного цвета. </a:t>
            </a:r>
            <a:r>
              <a:rPr lang="ru-RU" sz="1800" b="1" dirty="0">
                <a:solidFill>
                  <a:srgbClr val="FFFF00"/>
                </a:solidFill>
                <a:latin typeface="Arial Black" pitchFamily="34" charset="0"/>
              </a:rPr>
              <a:t>Например, чтобы разыграть сказку «Репка» нужен жёлтый кружок (репка) и шесть </a:t>
            </a:r>
            <a:r>
              <a:rPr lang="ru-RU" sz="1800" b="1" dirty="0" smtClean="0">
                <a:solidFill>
                  <a:srgbClr val="FFFF00"/>
                </a:solidFill>
                <a:latin typeface="Arial Black" pitchFamily="34" charset="0"/>
              </a:rPr>
              <a:t>фигур </a:t>
            </a:r>
            <a:r>
              <a:rPr lang="ru-RU" sz="1800" b="1" dirty="0">
                <a:solidFill>
                  <a:srgbClr val="FFFF00"/>
                </a:solidFill>
                <a:latin typeface="Arial Black" pitchFamily="34" charset="0"/>
              </a:rPr>
              <a:t>разной </a:t>
            </a:r>
            <a:r>
              <a:rPr lang="ru-RU" sz="1800" b="1" dirty="0" smtClean="0">
                <a:solidFill>
                  <a:srgbClr val="FFFF00"/>
                </a:solidFill>
                <a:latin typeface="Arial Black" pitchFamily="34" charset="0"/>
              </a:rPr>
              <a:t>величины </a:t>
            </a:r>
            <a:r>
              <a:rPr lang="ru-RU" sz="1800" b="1" dirty="0">
                <a:solidFill>
                  <a:srgbClr val="FFFF00"/>
                </a:solidFill>
                <a:latin typeface="Arial Black" pitchFamily="34" charset="0"/>
              </a:rPr>
              <a:t>для персонажей. </a:t>
            </a:r>
          </a:p>
        </p:txBody>
      </p:sp>
    </p:spTree>
    <p:extLst>
      <p:ext uri="{BB962C8B-B14F-4D97-AF65-F5344CB8AC3E}">
        <p14:creationId xmlns:p14="http://schemas.microsoft.com/office/powerpoint/2010/main" val="25185909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rgbClr val="FFFF00"/>
                </a:solidFill>
              </a:rPr>
              <a:t>Двигательное моделирование</a:t>
            </a:r>
          </a:p>
        </p:txBody>
      </p:sp>
      <p:sp>
        <p:nvSpPr>
          <p:cNvPr id="3" name="Объект 2"/>
          <p:cNvSpPr>
            <a:spLocks noGrp="1"/>
          </p:cNvSpPr>
          <p:nvPr>
            <p:ph idx="1"/>
          </p:nvPr>
        </p:nvSpPr>
        <p:spPr>
          <a:xfrm>
            <a:off x="457200" y="1600200"/>
            <a:ext cx="8507288" cy="4525963"/>
          </a:xfrm>
        </p:spPr>
        <p:txBody>
          <a:bodyPr>
            <a:normAutofit fontScale="55000" lnSpcReduction="20000"/>
          </a:bodyPr>
          <a:lstStyle/>
          <a:p>
            <a:r>
              <a:rPr lang="ru-RU" sz="4000" b="1" dirty="0">
                <a:solidFill>
                  <a:srgbClr val="FFFF00"/>
                </a:solidFill>
              </a:rPr>
              <a:t>Цель</a:t>
            </a:r>
            <a:r>
              <a:rPr lang="ru-RU" sz="4000" b="1" dirty="0" smtClean="0">
                <a:solidFill>
                  <a:srgbClr val="FFFF00"/>
                </a:solidFill>
              </a:rPr>
              <a:t>:  </a:t>
            </a:r>
            <a:r>
              <a:rPr lang="ru-RU" sz="4500" b="1" dirty="0">
                <a:solidFill>
                  <a:schemeClr val="bg1"/>
                </a:solidFill>
                <a:latin typeface="Arial Black" pitchFamily="34" charset="0"/>
              </a:rPr>
              <a:t>развивать умение детей подбирать заместители по заданному внешнему признаку, учить строить двигательную </a:t>
            </a:r>
            <a:r>
              <a:rPr lang="ru-RU" sz="4500" b="1" dirty="0" smtClean="0">
                <a:solidFill>
                  <a:schemeClr val="bg1"/>
                </a:solidFill>
                <a:latin typeface="Arial Black" pitchFamily="34" charset="0"/>
              </a:rPr>
              <a:t>модель</a:t>
            </a:r>
          </a:p>
          <a:p>
            <a:endParaRPr lang="ru-RU" sz="4500" b="1" dirty="0">
              <a:solidFill>
                <a:schemeClr val="bg1"/>
              </a:solidFill>
              <a:latin typeface="Arial Black" pitchFamily="34" charset="0"/>
            </a:endParaRPr>
          </a:p>
          <a:p>
            <a:r>
              <a:rPr lang="ru-RU" sz="4500" dirty="0" smtClean="0">
                <a:solidFill>
                  <a:schemeClr val="bg1"/>
                </a:solidFill>
                <a:latin typeface="Arial Black" pitchFamily="34" charset="0"/>
              </a:rPr>
              <a:t>Для </a:t>
            </a:r>
            <a:r>
              <a:rPr lang="ru-RU" sz="4500" dirty="0">
                <a:solidFill>
                  <a:schemeClr val="bg1"/>
                </a:solidFill>
                <a:latin typeface="Arial Black" pitchFamily="34" charset="0"/>
              </a:rPr>
              <a:t>этого вида моделирования характерна следующая особенность: воспитатель рассказывает сказку, а дети выполняют все нужные действия (ушёл, пришёл </a:t>
            </a:r>
            <a:r>
              <a:rPr lang="ru-RU" sz="4500" dirty="0" smtClean="0">
                <a:solidFill>
                  <a:schemeClr val="bg1"/>
                </a:solidFill>
                <a:latin typeface="Arial Black" pitchFamily="34" charset="0"/>
              </a:rPr>
              <a:t>). </a:t>
            </a:r>
            <a:r>
              <a:rPr lang="ru-RU" sz="4500" b="1" dirty="0">
                <a:solidFill>
                  <a:schemeClr val="bg1"/>
                </a:solidFill>
                <a:latin typeface="Arial Black" pitchFamily="34" charset="0"/>
              </a:rPr>
              <a:t>Предварительно к сказкам готовятся круги одинакового размера, но разных цветов, каждый из которых обозначает конкретный </a:t>
            </a:r>
            <a:r>
              <a:rPr lang="ru-RU" sz="4500" b="1" dirty="0" smtClean="0">
                <a:solidFill>
                  <a:schemeClr val="bg1"/>
                </a:solidFill>
                <a:latin typeface="Arial Black" pitchFamily="34" charset="0"/>
              </a:rPr>
              <a:t>персонаж.</a:t>
            </a:r>
            <a:endParaRPr lang="ru-RU" sz="4500" b="1" dirty="0">
              <a:solidFill>
                <a:schemeClr val="bg1"/>
              </a:solidFill>
              <a:latin typeface="Arial Black" pitchFamily="34" charset="0"/>
            </a:endParaRPr>
          </a:p>
        </p:txBody>
      </p:sp>
    </p:spTree>
    <p:extLst>
      <p:ext uri="{BB962C8B-B14F-4D97-AF65-F5344CB8AC3E}">
        <p14:creationId xmlns:p14="http://schemas.microsoft.com/office/powerpoint/2010/main" val="323402638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b="1" dirty="0">
                <a:solidFill>
                  <a:srgbClr val="FFFF00"/>
                </a:solidFill>
              </a:rPr>
              <a:t>Двигательное моделирование</a:t>
            </a:r>
            <a:endParaRPr lang="ru-RU" dirty="0"/>
          </a:p>
        </p:txBody>
      </p:sp>
      <p:sp>
        <p:nvSpPr>
          <p:cNvPr id="6" name="Объект 5"/>
          <p:cNvSpPr>
            <a:spLocks noGrp="1"/>
          </p:cNvSpPr>
          <p:nvPr>
            <p:ph sz="half" idx="4294967295"/>
          </p:nvPr>
        </p:nvSpPr>
        <p:spPr>
          <a:xfrm>
            <a:off x="5975350" y="1700808"/>
            <a:ext cx="3168650" cy="4896842"/>
          </a:xfrm>
        </p:spPr>
        <p:txBody>
          <a:bodyPr/>
          <a:lstStyle/>
          <a:p>
            <a:pPr marL="0" indent="0">
              <a:buNone/>
            </a:pPr>
            <a:endParaRPr lang="ru-RU" sz="2000" dirty="0">
              <a:solidFill>
                <a:schemeClr val="bg1"/>
              </a:solidFill>
              <a:latin typeface="Arial Black" pitchFamily="34" charset="0"/>
            </a:endParaRPr>
          </a:p>
        </p:txBody>
      </p:sp>
      <p:pic>
        <p:nvPicPr>
          <p:cNvPr id="19" name="Объект 18"/>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21115" y="1802796"/>
            <a:ext cx="2214679" cy="1992879"/>
          </a:xfrm>
          <a:solidFill>
            <a:schemeClr val="bg1"/>
          </a:solidFill>
        </p:spPr>
      </p:pic>
      <p:pic>
        <p:nvPicPr>
          <p:cNvPr id="1026" name="Picture 2" descr="C:\Documents and Settings\Katrin\Рабочий стол\ЗАЯЦ ХВАСТА\з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913390"/>
            <a:ext cx="2465841" cy="241580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Documents and Settings\Katrin\Рабочий стол\круг 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9587" y="1748408"/>
            <a:ext cx="2520280" cy="2101657"/>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Documents and Settings\Katrin\Рабочий стол\ЗАЯЦ ХВАСТА\з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564" y="3864913"/>
            <a:ext cx="2736303" cy="241580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Documents and Settings\Katrin\Рабочий стол\ЗАЯЦ ХВАСТА\х3.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5339" y="3864913"/>
            <a:ext cx="2691690" cy="2456303"/>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Documents and Settings\Katrin\Рабочий стол\кор круг.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7049" y="1829976"/>
            <a:ext cx="2448271" cy="2020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0456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solidFill>
                  <a:srgbClr val="FFFF00"/>
                </a:solidFill>
              </a:rPr>
              <a:t>Временно- пространственная модель</a:t>
            </a:r>
          </a:p>
        </p:txBody>
      </p:sp>
      <p:sp>
        <p:nvSpPr>
          <p:cNvPr id="3" name="Объект 2"/>
          <p:cNvSpPr>
            <a:spLocks noGrp="1"/>
          </p:cNvSpPr>
          <p:nvPr>
            <p:ph idx="1"/>
          </p:nvPr>
        </p:nvSpPr>
        <p:spPr/>
        <p:txBody>
          <a:bodyPr>
            <a:normAutofit fontScale="62500" lnSpcReduction="20000"/>
          </a:bodyPr>
          <a:lstStyle/>
          <a:p>
            <a:r>
              <a:rPr lang="ru-RU" sz="4000" b="1" dirty="0">
                <a:solidFill>
                  <a:srgbClr val="FFFF00"/>
                </a:solidFill>
              </a:rPr>
              <a:t>Цель: </a:t>
            </a:r>
            <a:r>
              <a:rPr lang="ru-RU" sz="4000" b="1" dirty="0">
                <a:solidFill>
                  <a:schemeClr val="bg1"/>
                </a:solidFill>
              </a:rPr>
              <a:t>учить детей выделять основную сюжетную линию сказки; развивать умение составлять временно-пространственную модель, как наглядный план для рассказывания. </a:t>
            </a:r>
            <a:r>
              <a:rPr lang="ru-RU" sz="4000" b="1" dirty="0">
                <a:solidFill>
                  <a:srgbClr val="FFC000"/>
                </a:solidFill>
              </a:rPr>
              <a:t>В</a:t>
            </a:r>
            <a:r>
              <a:rPr lang="ru-RU" sz="4000" b="1" dirty="0" smtClean="0">
                <a:solidFill>
                  <a:srgbClr val="FFC000"/>
                </a:solidFill>
              </a:rPr>
              <a:t>оспитатель </a:t>
            </a:r>
            <a:r>
              <a:rPr lang="ru-RU" sz="4000" b="1" dirty="0">
                <a:solidFill>
                  <a:srgbClr val="FFC000"/>
                </a:solidFill>
              </a:rPr>
              <a:t>зарисовывает </a:t>
            </a:r>
            <a:r>
              <a:rPr lang="ru-RU" sz="4000" b="1" dirty="0" smtClean="0">
                <a:solidFill>
                  <a:srgbClr val="FFC000"/>
                </a:solidFill>
              </a:rPr>
              <a:t> </a:t>
            </a:r>
            <a:r>
              <a:rPr lang="ru-RU" sz="4000" b="1" dirty="0">
                <a:solidFill>
                  <a:srgbClr val="FFC000"/>
                </a:solidFill>
              </a:rPr>
              <a:t>ситуацию </a:t>
            </a:r>
            <a:r>
              <a:rPr lang="ru-RU" sz="4000" b="1" dirty="0" smtClean="0">
                <a:solidFill>
                  <a:srgbClr val="FFC000"/>
                </a:solidFill>
              </a:rPr>
              <a:t> из сказки на </a:t>
            </a:r>
            <a:r>
              <a:rPr lang="ru-RU" sz="4000" b="1" dirty="0">
                <a:solidFill>
                  <a:srgbClr val="FFC000"/>
                </a:solidFill>
              </a:rPr>
              <a:t>схеме. Затем последовательно зарисовываются следующие эпизоды. Каждая схема делается взрослым после того, как дети с помощью кружков изобразят соответствующую ситуацию. Потом детям предлагается по этим рисункам рассказать сказку. Если дети путают последовательность рисунков, то можно лишние закрыть, оставляя открытым только тот рисунок, по которому они должны рассказать в данный момент. Так дети знакомятся с </a:t>
            </a:r>
            <a:r>
              <a:rPr lang="ru-RU" sz="4000" b="1" i="1" dirty="0">
                <a:solidFill>
                  <a:srgbClr val="FFC000"/>
                </a:solidFill>
              </a:rPr>
              <a:t>пространственной моделью </a:t>
            </a:r>
            <a:endParaRPr lang="ru-RU" sz="4000" b="1" dirty="0">
              <a:solidFill>
                <a:srgbClr val="FFC000"/>
              </a:solidFill>
            </a:endParaRPr>
          </a:p>
        </p:txBody>
      </p:sp>
    </p:spTree>
    <p:extLst>
      <p:ext uri="{BB962C8B-B14F-4D97-AF65-F5344CB8AC3E}">
        <p14:creationId xmlns:p14="http://schemas.microsoft.com/office/powerpoint/2010/main" val="334139535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772816"/>
            <a:ext cx="8229600" cy="3528392"/>
          </a:xfrm>
        </p:spPr>
        <p:txBody>
          <a:bodyPr/>
          <a:lstStyle/>
          <a:p>
            <a:r>
              <a:rPr lang="ru-RU" b="1" dirty="0" smtClean="0">
                <a:solidFill>
                  <a:schemeClr val="bg1"/>
                </a:solidFill>
              </a:rPr>
              <a:t>ЭТАПЫ РАБОТЫ СО СКАЗКОЙ</a:t>
            </a:r>
            <a:endParaRPr lang="ru-RU" b="1" dirty="0">
              <a:solidFill>
                <a:schemeClr val="bg1"/>
              </a:solidFill>
            </a:endParaRPr>
          </a:p>
        </p:txBody>
      </p:sp>
    </p:spTree>
    <p:extLst>
      <p:ext uri="{BB962C8B-B14F-4D97-AF65-F5344CB8AC3E}">
        <p14:creationId xmlns:p14="http://schemas.microsoft.com/office/powerpoint/2010/main" val="25203898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solidFill>
                  <a:schemeClr val="bg1"/>
                </a:solidFill>
              </a:rPr>
              <a:t>Чтение сказок, беседа</a:t>
            </a:r>
            <a:r>
              <a:rPr lang="ru-RU" sz="3200" b="1" dirty="0" smtClean="0">
                <a:solidFill>
                  <a:schemeClr val="bg1"/>
                </a:solidFill>
              </a:rPr>
              <a:t>, рассматривание </a:t>
            </a:r>
            <a:r>
              <a:rPr lang="ru-RU" sz="3200" b="1" dirty="0">
                <a:solidFill>
                  <a:schemeClr val="bg1"/>
                </a:solidFill>
              </a:rPr>
              <a:t>иллюстраций</a:t>
            </a:r>
          </a:p>
        </p:txBody>
      </p:sp>
      <p:pic>
        <p:nvPicPr>
          <p:cNvPr id="3" name="Объект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512" y="1700808"/>
            <a:ext cx="4316288" cy="48965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572000" y="1700808"/>
            <a:ext cx="4464496" cy="48965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2228457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bg1"/>
                </a:solidFill>
              </a:rPr>
              <a:t>ДРАМАТИЗАЦИЯ СКАЗКИ</a:t>
            </a:r>
            <a:endParaRPr lang="ru-RU" b="1" dirty="0">
              <a:solidFill>
                <a:schemeClr val="bg1"/>
              </a:solidFill>
            </a:endParaRPr>
          </a:p>
        </p:txBody>
      </p:sp>
      <p:pic>
        <p:nvPicPr>
          <p:cNvPr id="3" name="Объект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512" y="1844824"/>
            <a:ext cx="4392488" cy="4896544"/>
          </a:xfrm>
        </p:spPr>
      </p:pic>
      <p:pic>
        <p:nvPicPr>
          <p:cNvPr id="8" name="Объект 7"/>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716016" y="1844824"/>
            <a:ext cx="4320480" cy="4896543"/>
          </a:xfrm>
        </p:spPr>
      </p:pic>
    </p:spTree>
    <p:extLst>
      <p:ext uri="{BB962C8B-B14F-4D97-AF65-F5344CB8AC3E}">
        <p14:creationId xmlns:p14="http://schemas.microsoft.com/office/powerpoint/2010/main" val="109250676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ru-RU" b="1" dirty="0">
                <a:solidFill>
                  <a:schemeClr val="bg1"/>
                </a:solidFill>
              </a:rPr>
              <a:t>ДРАМАТИЗАЦИЯ СКАЗКИ</a:t>
            </a:r>
            <a:endParaRPr lang="ru-RU" dirty="0"/>
          </a:p>
        </p:txBody>
      </p:sp>
      <p:pic>
        <p:nvPicPr>
          <p:cNvPr id="7" name="Объект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536" y="1600200"/>
            <a:ext cx="8496943" cy="514116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8669660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bg1"/>
                </a:solidFill>
              </a:rPr>
              <a:t>РАБОТА С МОДЕЛЯМИ</a:t>
            </a:r>
            <a:endParaRPr lang="ru-RU" b="1" dirty="0">
              <a:solidFill>
                <a:schemeClr val="bg1"/>
              </a:solidFill>
            </a:endParaRPr>
          </a:p>
        </p:txBody>
      </p:sp>
      <p:pic>
        <p:nvPicPr>
          <p:cNvPr id="6" name="Объект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512" y="2060848"/>
            <a:ext cx="4316288" cy="46085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Объект 6"/>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44008" y="2060848"/>
            <a:ext cx="4392488" cy="460868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353858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chemeClr val="bg1"/>
                </a:solidFill>
              </a:rPr>
              <a:t>РАССКАЗЫВАНИЕ СКАЗКИ ПРИ ПОМОЩИ МОДЕЛЕЙ</a:t>
            </a:r>
            <a:endParaRPr lang="ru-RU" b="1" dirty="0">
              <a:solidFill>
                <a:schemeClr val="bg1"/>
              </a:solidFill>
            </a:endParaRPr>
          </a:p>
        </p:txBody>
      </p:sp>
      <p:pic>
        <p:nvPicPr>
          <p:cNvPr id="6" name="Объект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512" y="2060848"/>
            <a:ext cx="4316288" cy="46085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Объект 6"/>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48200" y="2060848"/>
            <a:ext cx="4316288" cy="453650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9223769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bg1"/>
                </a:solidFill>
              </a:rPr>
              <a:t>РЕЗУЛЬТАТЫ</a:t>
            </a:r>
            <a:endParaRPr lang="ru-RU" b="1" dirty="0">
              <a:solidFill>
                <a:schemeClr val="bg1"/>
              </a:solidFill>
            </a:endParaRPr>
          </a:p>
        </p:txBody>
      </p:sp>
      <p:sp>
        <p:nvSpPr>
          <p:cNvPr id="5" name="Объект 4"/>
          <p:cNvSpPr>
            <a:spLocks noGrp="1"/>
          </p:cNvSpPr>
          <p:nvPr>
            <p:ph idx="1"/>
          </p:nvPr>
        </p:nvSpPr>
        <p:spPr/>
        <p:txBody>
          <a:bodyPr>
            <a:normAutofit/>
          </a:bodyPr>
          <a:lstStyle/>
          <a:p>
            <a:r>
              <a:rPr lang="ru-RU" sz="3000" b="1" dirty="0">
                <a:solidFill>
                  <a:schemeClr val="bg1"/>
                </a:solidFill>
              </a:rPr>
              <a:t>у детей увеличивается круг знаний об окружающем мире; появляется желание пересказывать тексты, придумывать интересные истории; появляется интерес к заучиванию стихов и </a:t>
            </a:r>
            <a:r>
              <a:rPr lang="ru-RU" sz="3000" b="1" dirty="0" err="1">
                <a:solidFill>
                  <a:schemeClr val="bg1"/>
                </a:solidFill>
              </a:rPr>
              <a:t>потешек</a:t>
            </a:r>
            <a:r>
              <a:rPr lang="ru-RU" sz="3000" b="1" dirty="0">
                <a:solidFill>
                  <a:schemeClr val="bg1"/>
                </a:solidFill>
              </a:rPr>
              <a:t>; словарный запас выходит на более высокий уровень; дети преодолевают робость, застенчивость, учатся свободно держаться перед аудиторией. </a:t>
            </a:r>
          </a:p>
        </p:txBody>
      </p:sp>
    </p:spTree>
    <p:extLst>
      <p:ext uri="{BB962C8B-B14F-4D97-AF65-F5344CB8AC3E}">
        <p14:creationId xmlns:p14="http://schemas.microsoft.com/office/powerpoint/2010/main" val="98488151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060848"/>
            <a:ext cx="8363272" cy="3024336"/>
          </a:xfrm>
        </p:spPr>
        <p:txBody>
          <a:bodyPr/>
          <a:lstStyle/>
          <a:p>
            <a:r>
              <a:rPr lang="ru-RU" b="1" dirty="0" smtClean="0">
                <a:solidFill>
                  <a:schemeClr val="bg1"/>
                </a:solidFill>
              </a:rPr>
              <a:t>СПАСИБО ЗА ВНИМАНИЕ</a:t>
            </a:r>
            <a:endParaRPr lang="ru-RU" b="1" dirty="0">
              <a:solidFill>
                <a:schemeClr val="bg1"/>
              </a:solidFill>
            </a:endParaRPr>
          </a:p>
        </p:txBody>
      </p:sp>
    </p:spTree>
    <p:extLst>
      <p:ext uri="{BB962C8B-B14F-4D97-AF65-F5344CB8AC3E}">
        <p14:creationId xmlns:p14="http://schemas.microsoft.com/office/powerpoint/2010/main" val="52644606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TotalTime>
  <Words>428</Words>
  <Application>Microsoft Office PowerPoint</Application>
  <PresentationFormat>Экран (4:3)</PresentationFormat>
  <Paragraphs>41</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Тема Office</vt:lpstr>
      <vt:lpstr>ТЕХНОЛОГИЯ МОДЕЛИРОВАНИЯ ПРИ РАССКАЗЫВАНИИ. СТАРШИЙ ДОШКОЛЬНЫЙ ВОЗРАСТ. (из опыта)</vt:lpstr>
      <vt:lpstr>Речь, одна из основ воспитания и обучения детей! </vt:lpstr>
      <vt:lpstr>Моделирование</vt:lpstr>
      <vt:lpstr>Метод моделирования можно применять в любой образовательной области. </vt:lpstr>
      <vt:lpstr>МОДЕЛИРОВАНИЕ                       СКАЗОК</vt:lpstr>
      <vt:lpstr>ЦЕЛИ</vt:lpstr>
      <vt:lpstr>СКАЗКА ЗАЯЦ - ХВАСТА</vt:lpstr>
      <vt:lpstr>СКАЗКА ЗАЯЦ - ХВАСТА</vt:lpstr>
      <vt:lpstr>ВИДЫ МОДЕЛИРОВАНИЯ:</vt:lpstr>
      <vt:lpstr>Сериационный ряд</vt:lpstr>
      <vt:lpstr>Двигательное моделирование</vt:lpstr>
      <vt:lpstr>Двигательное моделирование</vt:lpstr>
      <vt:lpstr>Временно- пространственная модель</vt:lpstr>
      <vt:lpstr>ЭТАПЫ РАБОТЫ СО СКАЗКОЙ</vt:lpstr>
      <vt:lpstr>Чтение сказок, беседа, рассматривание иллюстраций</vt:lpstr>
      <vt:lpstr>ДРАМАТИЗАЦИЯ СКАЗКИ</vt:lpstr>
      <vt:lpstr>ДРАМАТИЗАЦИЯ СКАЗКИ</vt:lpstr>
      <vt:lpstr>РАБОТА С МОДЕЛЯМИ</vt:lpstr>
      <vt:lpstr>РАССКАЗЫВАНИЕ СКАЗКИ ПРИ ПОМОЩИ МОДЕЛЕЙ</vt:lpstr>
      <vt:lpstr>РЕЗУЛЬТАТЫ</vt:lpstr>
      <vt:lpstr>СПАСИБО ЗА ВНИМАНИЕ</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ТЕХНОЛОГИЯ МОДЕЛИРОВАНИЯ ПРИ РАССКАЗЫВАНИИ</dc:title>
  <dc:creator>Катрин</dc:creator>
  <cp:lastModifiedBy>Катрин</cp:lastModifiedBy>
  <cp:revision>31</cp:revision>
  <dcterms:created xsi:type="dcterms:W3CDTF">2017-01-22T11:04:23Z</dcterms:created>
  <dcterms:modified xsi:type="dcterms:W3CDTF">2017-02-14T07:42:52Z</dcterms:modified>
</cp:coreProperties>
</file>