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06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Default Extension="png" ContentType="image/png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14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Default Extension="wdp" ContentType="image/vnd.ms-photo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Default Extension="jpeg" ContentType="image/jpeg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20" r:id="rId3"/>
    <p:sldMasterId id="2147483732" r:id="rId4"/>
    <p:sldMasterId id="2147483744" r:id="rId5"/>
    <p:sldMasterId id="2147483756" r:id="rId6"/>
    <p:sldMasterId id="2147483768" r:id="rId7"/>
    <p:sldMasterId id="2147483780" r:id="rId8"/>
    <p:sldMasterId id="2147483792" r:id="rId9"/>
    <p:sldMasterId id="2147483804" r:id="rId10"/>
    <p:sldMasterId id="2147483816" r:id="rId11"/>
  </p:sldMasterIdLst>
  <p:notesMasterIdLst>
    <p:notesMasterId r:id="rId25"/>
  </p:notesMasterIdLst>
  <p:sldIdLst>
    <p:sldId id="299" r:id="rId12"/>
    <p:sldId id="298" r:id="rId13"/>
    <p:sldId id="286" r:id="rId14"/>
    <p:sldId id="287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6" r:id="rId23"/>
    <p:sldId id="297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3300"/>
    <a:srgbClr val="F30B7F"/>
    <a:srgbClr val="D10531"/>
    <a:srgbClr val="CDA7C5"/>
    <a:srgbClr val="C08EB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5489F0-6A92-41BF-9C95-9D5A9FF44572}" type="datetimeFigureOut">
              <a:rPr lang="ru-RU" smtClean="0"/>
              <a:pPr/>
              <a:t>12.08.2021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79B256-78EC-46D5-B10E-CC7C62B3E26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90554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1418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9654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434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02236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85366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02242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75113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7933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0077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738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61481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27486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578826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19918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01122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85597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644242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703806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47421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94847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22739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685545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00677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936912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31597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570365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428510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0317211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0199331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01398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5291423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632903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9051526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4511023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777347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0319249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427851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395461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5471803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047551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1415912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9442144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223085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0396042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675448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3733016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0545751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388524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865431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268603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2839694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071566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3053448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7882200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453808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677886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061759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8494990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0258292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136434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9477510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405280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8672686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471360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826398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2319122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4151164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6876341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3056707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30013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167982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568686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866627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15270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77242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050562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5360497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4258891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589732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9282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926810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3944823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7065652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2660843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5476830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5482276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125789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3852893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547195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2830052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4579582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53016828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836828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4224836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205425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699134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057405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404699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07981580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3944269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0997301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9743204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8618397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13131858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85666975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116592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4465703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99840033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70692435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0026008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05819506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612877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3904675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6733699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0897110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3605079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386854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1996937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2080520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87951964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5925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77927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85370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3402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4071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41183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55227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99321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60264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65756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1489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B8E1F-63BE-4E09-8F4F-4BF44A9203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4C777-A4C4-41D8-BE97-68C48EF4A2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748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9.jpeg"/><Relationship Id="rId5" Type="http://schemas.microsoft.com/office/2007/relationships/hdphoto" Target="../media/hdphoto4.wdp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9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0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>  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CAA7E4C7-3168-416E-BDC8-E86E12891C86}"/>
              </a:ext>
            </a:extLst>
          </p:cNvPr>
          <p:cNvSpPr/>
          <p:nvPr/>
        </p:nvSpPr>
        <p:spPr>
          <a:xfrm>
            <a:off x="1765166" y="1832484"/>
            <a:ext cx="8661667" cy="14544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3600" b="1" dirty="0">
              <a:solidFill>
                <a:srgbClr val="FF0066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6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работе с детьми дошкольного возраста</a:t>
            </a:r>
            <a:endParaRPr lang="ru-RU" sz="36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="" xmlns:a16="http://schemas.microsoft.com/office/drawing/2014/main" id="{90596383-1CF9-4576-8E5B-F8FAE63DA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Муниципальное  бюджетное дошкольное образовательное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учреждение</a:t>
            </a:r>
            <a:b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детский сад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№25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«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Колокольчик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431340AD-9E60-4CC9-A089-36A64A7C2FD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32" y="3898902"/>
            <a:ext cx="5133975" cy="2409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E3E6E990-6DD3-4135-B1A1-F7628A9FDCAD}"/>
              </a:ext>
            </a:extLst>
          </p:cNvPr>
          <p:cNvSpPr/>
          <p:nvPr/>
        </p:nvSpPr>
        <p:spPr>
          <a:xfrm>
            <a:off x="7125026" y="4927600"/>
            <a:ext cx="473899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buNone/>
            </a:pPr>
            <a:r>
              <a:rPr lang="ru-RU" sz="2800" b="1" spc="50" dirty="0">
                <a:ln w="0"/>
                <a:solidFill>
                  <a:srgbClr val="7030A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Учитель-логопед:</a:t>
            </a:r>
          </a:p>
          <a:p>
            <a:pPr lvl="4" algn="ctr"/>
            <a:r>
              <a:rPr lang="ru-RU" sz="2800" b="1" spc="50" dirty="0" err="1" smtClean="0">
                <a:ln w="0"/>
                <a:solidFill>
                  <a:srgbClr val="7030A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Кочедыкова</a:t>
            </a:r>
            <a:r>
              <a:rPr lang="ru-RU" sz="2800" b="1" spc="50" dirty="0" smtClean="0">
                <a:ln w="0"/>
                <a:solidFill>
                  <a:srgbClr val="7030A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Т</a:t>
            </a:r>
            <a:r>
              <a:rPr lang="ru-RU" sz="2800" b="1" spc="50" dirty="0" smtClean="0">
                <a:ln w="0"/>
                <a:solidFill>
                  <a:srgbClr val="7030A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.А</a:t>
            </a:r>
            <a:endParaRPr lang="ru-RU" sz="2800" b="1" spc="50" dirty="0">
              <a:ln w="0"/>
              <a:solidFill>
                <a:srgbClr val="7030A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E7DBC67B-228F-43CE-89C4-FAFCA3C536FC}"/>
              </a:ext>
            </a:extLst>
          </p:cNvPr>
          <p:cNvSpPr/>
          <p:nvPr/>
        </p:nvSpPr>
        <p:spPr>
          <a:xfrm>
            <a:off x="2798753" y="1682256"/>
            <a:ext cx="63761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0160">
                  <a:solidFill>
                    <a:srgbClr val="F30B7F"/>
                  </a:solidFill>
                  <a:prstDash val="solid"/>
                </a:ln>
                <a:solidFill>
                  <a:srgbClr val="D1053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СКАЗКОТЕРАПИЯ</a:t>
            </a:r>
            <a:endParaRPr lang="ru-RU" sz="5400" b="1" cap="none" spc="0" dirty="0">
              <a:ln w="10160">
                <a:solidFill>
                  <a:srgbClr val="F30B7F"/>
                </a:solidFill>
                <a:prstDash val="solid"/>
              </a:ln>
              <a:solidFill>
                <a:srgbClr val="D1053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98765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>   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="" xmlns:a16="http://schemas.microsoft.com/office/drawing/2014/main" id="{2FDBFBDF-E383-4719-8C24-10453313B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1204278"/>
            <a:ext cx="11155680" cy="4797436"/>
          </a:xfrm>
        </p:spPr>
        <p:txBody>
          <a:bodyPr>
            <a:normAutofit/>
          </a:bodyPr>
          <a:lstStyle/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Сказка может дать ключи для того, чтобы войти в действительность новыми путями, может помочь ребенку узнать мир, может одарить его воображение и научить критически воспринимать окружающее.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Джанни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Родари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21898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4360" y="294307"/>
            <a:ext cx="9403080" cy="5054617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сказкотерапии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- активизация в человеке творческого созидающего начала, раскрытие глубин собственного внутреннего мира, развитие его самосознания</a:t>
            </a:r>
          </a:p>
          <a:p>
            <a:pPr algn="just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Создать условия для развития творческого воображения, оригинальности мышления.</a:t>
            </a:r>
          </a:p>
          <a:p>
            <a:pPr lvl="0"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Стимулировать творческое самовыражение.</a:t>
            </a:r>
          </a:p>
          <a:p>
            <a:pPr lvl="0"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Формировать позитивное отношение </a:t>
            </a:r>
          </a:p>
          <a:p>
            <a:pPr marL="0" lvl="0" indent="0" algn="just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 ребенка к своему «Я».</a:t>
            </a:r>
          </a:p>
          <a:p>
            <a:pPr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i040.radikal.ru/1103/d8/db42d08c71dc.jpg"/>
          <p:cNvPicPr/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042" b="99167" l="7813" r="94063">
                        <a14:foregroundMark x1="31250" y1="23125" x2="31250" y2="23125"/>
                        <a14:foregroundMark x1="30469" y1="29167" x2="30469" y2="29167"/>
                        <a14:foregroundMark x1="29844" y1="30625" x2="29844" y2="30625"/>
                        <a14:foregroundMark x1="30469" y1="36875" x2="30469" y2="36875"/>
                        <a14:foregroundMark x1="30156" y1="41042" x2="30156" y2="41042"/>
                        <a14:foregroundMark x1="53906" y1="26875" x2="53906" y2="26875"/>
                        <a14:foregroundMark x1="47500" y1="22917" x2="47500" y2="22917"/>
                        <a14:foregroundMark x1="43750" y1="21667" x2="43750" y2="21667"/>
                        <a14:foregroundMark x1="43125" y1="23125" x2="43125" y2="23125"/>
                        <a14:foregroundMark x1="42031" y1="24375" x2="42031" y2="24375"/>
                        <a14:foregroundMark x1="30938" y1="31875" x2="30938" y2="31875"/>
                        <a14:foregroundMark x1="32031" y1="27708" x2="32031" y2="27708"/>
                        <a14:foregroundMark x1="31094" y1="18333" x2="31094" y2="18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640" y="3060700"/>
            <a:ext cx="4724400" cy="3797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0134826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49680" y="1518601"/>
            <a:ext cx="10134600" cy="5340369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это процесс воспитания Внутреннего Ребенка, развитие души, повышение уровня осознанности событий, приобретение знаний о законах жизни и способах социального проявления созидательной творческой силы.</a:t>
            </a:r>
          </a:p>
          <a:p>
            <a:pPr algn="just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11633" y="894679"/>
            <a:ext cx="49687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>
                <a:ln w="22225">
                  <a:solidFill>
                    <a:srgbClr val="F30B7F"/>
                  </a:solidFill>
                  <a:prstDash val="solid"/>
                </a:ln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Сказкотерапия</a:t>
            </a:r>
            <a:endParaRPr lang="ru-RU" sz="5400" b="1" cap="none" spc="0" dirty="0">
              <a:ln w="22225">
                <a:solidFill>
                  <a:srgbClr val="F30B7F"/>
                </a:solidFill>
                <a:prstDash val="solid"/>
              </a:ln>
              <a:solidFill>
                <a:srgbClr val="7030A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http://deti-online.com/usr/templates/images/skazki-vozrast.jpg"/>
          <p:cNvPicPr/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7667" y1="53140" x2="57667" y2="53140"/>
                        <a14:foregroundMark x1="60333" y1="52657" x2="60333" y2="526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723" y="4188786"/>
            <a:ext cx="4400551" cy="26692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213751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7720" y="230029"/>
            <a:ext cx="10972800" cy="1143000"/>
          </a:xfrm>
        </p:spPr>
        <p:txBody>
          <a:bodyPr>
            <a:normAutofit/>
          </a:bodyPr>
          <a:lstStyle/>
          <a:p>
            <a:r>
              <a:rPr lang="ru-RU" sz="2800" b="1" i="1" dirty="0">
                <a:solidFill>
                  <a:srgbClr val="F30B7F"/>
                </a:solidFill>
                <a:latin typeface="Times New Roman" pitchFamily="18" charset="0"/>
                <a:cs typeface="Times New Roman" pitchFamily="18" charset="0"/>
              </a:rPr>
              <a:t>В рамках </a:t>
            </a:r>
            <a:r>
              <a:rPr lang="ru-RU" sz="2800" b="1" i="1" dirty="0" err="1">
                <a:solidFill>
                  <a:srgbClr val="F30B7F"/>
                </a:solidFill>
                <a:latin typeface="Times New Roman" pitchFamily="18" charset="0"/>
                <a:cs typeface="Times New Roman" pitchFamily="18" charset="0"/>
              </a:rPr>
              <a:t>сказкотерапии</a:t>
            </a:r>
            <a:r>
              <a:rPr lang="ru-RU" sz="2800" b="1" i="1" dirty="0">
                <a:solidFill>
                  <a:srgbClr val="F30B7F"/>
                </a:solidFill>
                <a:latin typeface="Times New Roman" pitchFamily="18" charset="0"/>
                <a:cs typeface="Times New Roman" pitchFamily="18" charset="0"/>
              </a:rPr>
              <a:t> выделяют пять видов сказок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>   </a:t>
            </a:r>
          </a:p>
        </p:txBody>
      </p:sp>
      <p:pic>
        <p:nvPicPr>
          <p:cNvPr id="5" name="Рисунок 4" descr="http://refdb.ru/images/1442/2882549/m3bb7e42e.png"/>
          <p:cNvPicPr/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100000" l="244" r="99024">
                        <a14:foregroundMark x1="52439" y1="2917" x2="52439" y2="2917"/>
                        <a14:foregroundMark x1="43902" y1="2917" x2="43902" y2="2917"/>
                        <a14:foregroundMark x1="40488" y1="4167" x2="40488" y2="4167"/>
                        <a14:foregroundMark x1="58049" y1="3333" x2="58049" y2="3333"/>
                        <a14:foregroundMark x1="55854" y1="96667" x2="55854" y2="96667"/>
                        <a14:foregroundMark x1="54146" y1="97500" x2="54146" y2="97500"/>
                        <a14:foregroundMark x1="58049" y1="95833" x2="58049" y2="95833"/>
                        <a14:foregroundMark x1="60244" y1="95833" x2="60244" y2="95833"/>
                        <a14:foregroundMark x1="63171" y1="94583" x2="63171" y2="94583"/>
                        <a14:foregroundMark x1="65610" y1="93750" x2="65610" y2="93750"/>
                        <a14:foregroundMark x1="68293" y1="92500" x2="68293" y2="92500"/>
                        <a14:foregroundMark x1="48780" y1="97917" x2="48780" y2="97917"/>
                        <a14:foregroundMark x1="44390" y1="96667" x2="44390" y2="96667"/>
                        <a14:foregroundMark x1="41463" y1="96250" x2="41463" y2="96250"/>
                        <a14:foregroundMark x1="38293" y1="95417" x2="38293" y2="95417"/>
                        <a14:foregroundMark x1="35610" y1="94583" x2="35610" y2="94583"/>
                        <a14:foregroundMark x1="31707" y1="93750" x2="31707" y2="93750"/>
                        <a14:foregroundMark x1="28537" y1="92500" x2="28537" y2="92500"/>
                        <a14:foregroundMark x1="24878" y1="90000" x2="24878" y2="90000"/>
                        <a14:foregroundMark x1="21463" y1="87917" x2="21463" y2="87917"/>
                        <a14:foregroundMark x1="18780" y1="85833" x2="18780" y2="85833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050540" y="1827372"/>
            <a:ext cx="5786120" cy="4071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13703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939784"/>
          </a:xfrm>
        </p:spPr>
        <p:txBody>
          <a:bodyPr>
            <a:normAutofit/>
          </a:bodyPr>
          <a:lstStyle/>
          <a:p>
            <a:r>
              <a:rPr lang="ru-RU" sz="3200" b="1" i="1" dirty="0">
                <a:solidFill>
                  <a:srgbClr val="F30B7F"/>
                </a:solidFill>
                <a:latin typeface="Times New Roman" pitchFamily="18" charset="0"/>
                <a:cs typeface="Times New Roman" pitchFamily="18" charset="0"/>
              </a:rPr>
              <a:t>Художественные сказки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1071547"/>
            <a:ext cx="8229600" cy="5054617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Народные сказки:</a:t>
            </a:r>
          </a:p>
          <a:p>
            <a:pPr lvl="0" algn="just"/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Окружающий нас мир – живой. В любой момент все может заговорить с нами. Эта идея важна для формирования бережного и осмысленного отношения к тому, что нас окружает. Начиная от людей, и заканчивая растениями и рукотворными вещами. </a:t>
            </a:r>
          </a:p>
          <a:p>
            <a:pPr lvl="0" algn="just"/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Ожившие объекты окружающего мира способны действовать самостоятельно, они имеют право на свою собственную жизнь. Эта идея важна для формирования чувства принятия другого. </a:t>
            </a:r>
          </a:p>
          <a:p>
            <a:pPr lvl="0" algn="just"/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Разделение добра и зла, победа добра. Эта идея важна для поддержания бодрости духа и развития стремления к лучшему. </a:t>
            </a:r>
          </a:p>
          <a:p>
            <a:pPr lvl="0" algn="just"/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Самое ценное достается через испытание, а то, что далось даром, может быстро уйти. Эта идея важна для формирования механизма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целеполагания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и терпения.</a:t>
            </a:r>
          </a:p>
          <a:p>
            <a:pPr lvl="0" algn="just"/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Вокруг нас множество помощников. Но они приходят на помощь только в том случае, если мы не можем справиться с ситуацией или заданием сами. Эта идея важна для формирования чувства самостоятельности, а также доверия окружающему миру. </a:t>
            </a:r>
          </a:p>
          <a:p>
            <a:pPr lvl="0" algn="just"/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Авторские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сказки более трепетны, образны, чем народные.</a:t>
            </a:r>
          </a:p>
          <a:p>
            <a:pPr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3218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>
                <a:solidFill>
                  <a:srgbClr val="F30B7F"/>
                </a:solidFill>
                <a:latin typeface="Times New Roman" pitchFamily="18" charset="0"/>
                <a:cs typeface="Times New Roman" pitchFamily="18" charset="0"/>
              </a:rPr>
              <a:t>Дидактические сказки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Цель дидактической сказки скромна – передать ребенку новое знание, умение, навык. Показать смысл и важность этого умения.</a:t>
            </a:r>
          </a:p>
          <a:p>
            <a:pPr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Алгоритм дидактической сказки-задания: </a:t>
            </a:r>
          </a:p>
          <a:p>
            <a:pPr lvl="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Введение в сказочную страну, в которой живет одушевляемый символ. Рассказ о нраве, привычках, жизни в этой стране. </a:t>
            </a:r>
          </a:p>
          <a:p>
            <a:pPr lvl="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Разрушение благополучия. В качестве разрушителя могут выступать злые сказочные персонажи (дракон, Кощей), стихийные бедствия (ураган, ливень), тяжелое эмоциональное состояние (скучно, тоскливо, отсутствие друзей).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Обращение к ребенку. Только человек с пылким сердцем и знаниями может все спасти. Поэтому, чтобы восстановить страну, нужно выполнить определенное задание</a:t>
            </a:r>
          </a:p>
        </p:txBody>
      </p:sp>
    </p:spTree>
    <p:extLst>
      <p:ext uri="{BB962C8B-B14F-4D97-AF65-F5344CB8AC3E}">
        <p14:creationId xmlns="" xmlns:p14="http://schemas.microsoft.com/office/powerpoint/2010/main" val="41730290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74065" y="1501121"/>
            <a:ext cx="8229600" cy="5554683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800" b="1" i="1" dirty="0" err="1">
                <a:solidFill>
                  <a:srgbClr val="F30B7F"/>
                </a:solidFill>
                <a:latin typeface="Times New Roman" pitchFamily="18" charset="0"/>
                <a:cs typeface="Times New Roman" pitchFamily="18" charset="0"/>
              </a:rPr>
              <a:t>Психокоррекционные</a:t>
            </a:r>
            <a:r>
              <a:rPr lang="ru-RU" sz="2800" b="1" i="1" dirty="0">
                <a:solidFill>
                  <a:srgbClr val="F30B7F"/>
                </a:solidFill>
                <a:latin typeface="Times New Roman" pitchFamily="18" charset="0"/>
                <a:cs typeface="Times New Roman" pitchFamily="18" charset="0"/>
              </a:rPr>
              <a:t> сказки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создаются для мягкого влияния на поведение ребенка. </a:t>
            </a:r>
          </a:p>
          <a:p>
            <a:pPr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800" b="1" i="1" dirty="0">
                <a:solidFill>
                  <a:srgbClr val="F30B7F"/>
                </a:solidFill>
                <a:latin typeface="Times New Roman" pitchFamily="18" charset="0"/>
                <a:cs typeface="Times New Roman" pitchFamily="18" charset="0"/>
              </a:rPr>
              <a:t>Психотерапевтические сказки.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Сказки, врачующие Душу... Сказки, раскрывающие глубинный смысл происходящих событий. Стимулирует процесс личностного роста.</a:t>
            </a:r>
          </a:p>
          <a:p>
            <a:pPr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>
                <a:solidFill>
                  <a:srgbClr val="F30B7F"/>
                </a:solidFill>
                <a:latin typeface="Times New Roman" pitchFamily="18" charset="0"/>
                <a:cs typeface="Times New Roman" pitchFamily="18" charset="0"/>
              </a:rPr>
              <a:t>Медитативные сказки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создаются для накопления положительного образного опыта, снятия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психоэмоционального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напряжения, создания в душе лучших моделей взаимоотношений, развития личностного ресурса. Отличительная особенность медитативных сказок – это отсутствие конфликтов и злых героев.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15" y="167640"/>
            <a:ext cx="2872750" cy="17906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http://moreskazok.ru/images/personaji/zolotaya-ribka-8.jpg"/>
          <p:cNvPicPr/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0" b="98319" l="594" r="100000">
                        <a14:foregroundMark x1="50950" y1="23193" x2="50950" y2="23193"/>
                        <a14:foregroundMark x1="70428" y1="65882" x2="70428" y2="65882"/>
                        <a14:foregroundMark x1="42637" y1="51765" x2="42637" y2="51765"/>
                        <a14:foregroundMark x1="44893" y1="50084" x2="44893" y2="50084"/>
                        <a14:foregroundMark x1="42874" y1="53109" x2="42874" y2="53109"/>
                        <a14:foregroundMark x1="40855" y1="56134" x2="40855" y2="56134"/>
                        <a14:foregroundMark x1="35154" y1="12773" x2="35154" y2="12773"/>
                        <a14:foregroundMark x1="29335" y1="13782" x2="29335" y2="137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5067" y="0"/>
            <a:ext cx="3579813" cy="237299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015" y="4572000"/>
            <a:ext cx="2088282" cy="20754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2999502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>
                <a:solidFill>
                  <a:srgbClr val="F30B7F"/>
                </a:solidFill>
                <a:latin typeface="Times New Roman" pitchFamily="18" charset="0"/>
                <a:cs typeface="Times New Roman" pitchFamily="18" charset="0"/>
              </a:rPr>
              <a:t>Преимущество сказок для личности ребенка заключается в следующем:</a:t>
            </a:r>
            <a:br>
              <a:rPr lang="ru-RU" sz="2800" b="1" i="1" dirty="0">
                <a:solidFill>
                  <a:srgbClr val="F30B7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rgbClr val="F30B7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1285861"/>
            <a:ext cx="8229600" cy="4840303"/>
          </a:xfrm>
        </p:spPr>
        <p:txBody>
          <a:bodyPr>
            <a:noAutofit/>
          </a:bodyPr>
          <a:lstStyle/>
          <a:p>
            <a:pPr lvl="0" algn="just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Отсутствие в сказках дидактики, нравоучений.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Самое большое, что может «позволить себе» жанр сказки – это намек на то, как лучше поступать в той или иной жизненной ситуации.</a:t>
            </a:r>
          </a:p>
          <a:p>
            <a:pPr lvl="0" algn="just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Неопределенность места действия главного героя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«В некотором царстве, в некотором государстве»… Нам как будто дают понять, что такая история могла произойти где угодно: может быть, за тридевять земель, а может быть, и совсем рядом. </a:t>
            </a:r>
          </a:p>
          <a:p>
            <a:pPr lvl="0" algn="just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Образность языка.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Главный герой в сказке – собирательный образ. Имена главных героев повторяются из сказки в сказку: Иванушка,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Аленушка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Марья. В сказочных сюжетах зашифрованы ситуации и проблемы, которые переживает в своей жизни каждый человек. </a:t>
            </a:r>
          </a:p>
          <a:p>
            <a:pPr lvl="0" algn="just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Кладезь мудрости.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Каждая сказочная ситуация имеет множество граней и смыслов. Ребенок, слушая сказку, бессознательно выносит для себя тот смысл, который наиболее актуален для него в данный момент. </a:t>
            </a:r>
          </a:p>
          <a:p>
            <a:pPr lvl="0" algn="just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Победа Добра. Психологическая защищенность.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Признак настоящей сказки – хороший конец. Это дает ребенку чувство психологической защищенности. </a:t>
            </a:r>
          </a:p>
          <a:p>
            <a:pPr lvl="0" algn="just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Наличие Тайны и Волшебства.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Ореол тайны и волшебства – это качество, свойственное волшебным сказкам. Волшебная сказка как живой организм – в нем все дышит, в любой момент может ожить и заговорить даже камень. Эта особенность сказки очень важна для развития психики ребенка.</a:t>
            </a:r>
          </a:p>
          <a:p>
            <a:pPr algn="just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644554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3600" b="1" i="1" dirty="0">
                <a:solidFill>
                  <a:srgbClr val="F30B7F"/>
                </a:solidFill>
                <a:latin typeface="Times New Roman" pitchFamily="18" charset="0"/>
                <a:cs typeface="Times New Roman" pitchFamily="18" charset="0"/>
              </a:rPr>
              <a:t>Работа в группе</a:t>
            </a:r>
          </a:p>
        </p:txBody>
      </p:sp>
      <p:pic>
        <p:nvPicPr>
          <p:cNvPr id="4" name="Рисунок 3" descr="http://www.maranausd.org/images/pages/N5290/readingcircle.gif"/>
          <p:cNvPicPr/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98843" l="0" r="9939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3200"/>
            <a:ext cx="3152775" cy="41148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52775" y="1219185"/>
            <a:ext cx="8229600" cy="4983179"/>
          </a:xfrm>
        </p:spPr>
        <p:txBody>
          <a:bodyPr>
            <a:normAutofit/>
          </a:bodyPr>
          <a:lstStyle/>
          <a:p>
            <a:pPr marL="457200" indent="-457200" algn="just">
              <a:buAutoNum type="arabicParenR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Прослушивание сказок и анализ (интерпретация).  Цель – осознание, интерпретация того, что стоит за каждой сказочной ситуацией, фразой, появлением новых героев, конструкцией сюжета.</a:t>
            </a:r>
          </a:p>
          <a:p>
            <a:pPr marL="457200" indent="-457200" algn="just">
              <a:buFont typeface="Arial" pitchFamily="34" charset="0"/>
              <a:buAutoNum type="arabicParenR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Групповое рассказывание сказок. </a:t>
            </a:r>
            <a:r>
              <a:rPr lang="ru-RU" sz="2000" dirty="0">
                <a:latin typeface="Times New Roman" pitchFamily="18" charset="0"/>
                <a:ea typeface="Times New Roman"/>
                <a:cs typeface="Times New Roman" pitchFamily="18" charset="0"/>
              </a:rPr>
              <a:t>В этом случае рассказчиком является группа детей. Рассказывание известной всей группе сказки. Каждый участник по очереди рассказывает маленький кусочек сказки.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Font typeface="Arial" pitchFamily="34" charset="0"/>
              <a:buAutoNum type="arabicParenR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Рассказывание известной сказки и придумывание к ней продолжения.. </a:t>
            </a:r>
          </a:p>
          <a:p>
            <a:pPr marL="457200" indent="-457200" algn="just">
              <a:buFont typeface="Arial" pitchFamily="34" charset="0"/>
              <a:buAutoNum type="arabicParenR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Групповое придумывание сказки. . Кто-то начинает говорить первую фразу, например: «В некотором царстве, в некотором государстве…». Следующий участник группы присоединяет к сказочной фразе одну или две фразы и так далее.</a:t>
            </a:r>
          </a:p>
          <a:p>
            <a:pPr marL="457200" indent="-457200" algn="just">
              <a:buAutoNum type="arabicParenR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AutoNum type="arabicParenR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01830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200" b="1" i="1" dirty="0">
                <a:solidFill>
                  <a:srgbClr val="F30B7F"/>
                </a:solidFill>
                <a:latin typeface="Times New Roman" pitchFamily="18" charset="0"/>
                <a:cs typeface="Times New Roman" pitchFamily="18" charset="0"/>
              </a:rPr>
              <a:t>Работа в группе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5760" y="1234440"/>
            <a:ext cx="1146048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spcBef>
                <a:spcPct val="20000"/>
              </a:spcBef>
            </a:pPr>
            <a:r>
              <a:rPr lang="ru-RU" sz="19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  Рассказывание сказки от первого лица и от имени различных персонажей сказки. Участники группы выбирают сказку, которую они собираются рассказывать и распределяют персонажи между собой. В группах дошкольного возраста интересно будет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инсценирование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сказок.</a:t>
            </a:r>
          </a:p>
          <a:p>
            <a:pPr marL="457200" lvl="0" indent="-457200" algn="just">
              <a:spcBef>
                <a:spcPct val="20000"/>
              </a:spcBef>
              <a:buFont typeface="Arial" pitchFamily="34" charset="0"/>
              <a:buAutoNum type="arabicParenR" startAt="6"/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Рисование сказки. Сказку желательно нарисовать, слепить или представить в виде аппликации. Рисуя или работая с цветным картоном, пластилином, ребенок воплощает все, что его волнует, чувства и мысли. Тем самым освобождаясь от тревоги или другого чувства, которое беспокоило</a:t>
            </a:r>
          </a:p>
          <a:p>
            <a:pPr marL="457200" lvl="0" indent="-457200" algn="just">
              <a:spcBef>
                <a:spcPct val="20000"/>
              </a:spcBef>
              <a:buFont typeface="Arial" pitchFamily="34" charset="0"/>
              <a:buAutoNum type="arabicParenR" startAt="6"/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Игра «Сказки «наизнанку».  Умышленное и органичное  «выворачивание наизнанку» сказочной темы.</a:t>
            </a:r>
          </a:p>
          <a:p>
            <a:pPr marL="457200" lvl="0" indent="-457200" algn="just">
              <a:spcBef>
                <a:spcPct val="20000"/>
              </a:spcBef>
              <a:buFont typeface="Arial" pitchFamily="34" charset="0"/>
              <a:buAutoNum type="arabicParenR" startAt="6"/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Игра «А что было потом? ». Детям предлагается послушать, как читает сказку воспитатель и затем всем вместе придумать продолжение сказки. </a:t>
            </a:r>
          </a:p>
          <a:p>
            <a:pPr marL="457200" lvl="0" indent="-457200" algn="just">
              <a:spcBef>
                <a:spcPct val="20000"/>
              </a:spcBef>
              <a:buFont typeface="Arial" pitchFamily="34" charset="0"/>
              <a:buAutoNum type="arabicParenR" startAt="6"/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Игра «Салат из сказок». Детьми, конечно, с помощью воспитателя, придумывается сказка, в которой взаимодействуют герои многих известных сказок. 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10448407" y="5059088"/>
            <a:ext cx="1377833" cy="17989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149292" y="5059524"/>
            <a:ext cx="1377815" cy="179847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9402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lum contrast="36000"/>
          </a:blip>
          <a:srcRect/>
          <a:stretch>
            <a:fillRect/>
          </a:stretch>
        </p:blipFill>
        <p:spPr bwMode="auto">
          <a:xfrm>
            <a:off x="2845727" y="533400"/>
            <a:ext cx="6453247" cy="5824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8775034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932966321"/>
      </p:ext>
    </p:extLst>
  </p:cSld>
  <p:clrMapOvr>
    <a:masterClrMapping/>
  </p:clrMapOvr>
</p:sld>
</file>

<file path=ppt/theme/theme1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734</TotalTime>
  <Words>970</Words>
  <Application>Microsoft Office PowerPoint</Application>
  <PresentationFormat>Произвольный</PresentationFormat>
  <Paragraphs>68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11</vt:i4>
      </vt:variant>
      <vt:variant>
        <vt:lpstr>Заголовки слайдов</vt:lpstr>
      </vt:variant>
      <vt:variant>
        <vt:i4>13</vt:i4>
      </vt:variant>
    </vt:vector>
  </HeadingPairs>
  <TitlesOfParts>
    <vt:vector size="24" baseType="lpstr">
      <vt:lpstr>3_Тема Office</vt:lpstr>
      <vt:lpstr>4_Тема Office</vt:lpstr>
      <vt:lpstr>6_Тема Office</vt:lpstr>
      <vt:lpstr>7_Тема Office</vt:lpstr>
      <vt:lpstr>8_Тема Office</vt:lpstr>
      <vt:lpstr>9_Тема Office</vt:lpstr>
      <vt:lpstr>10_Тема Office</vt:lpstr>
      <vt:lpstr>11_Тема Office</vt:lpstr>
      <vt:lpstr>12_Тема Office</vt:lpstr>
      <vt:lpstr>13_Тема Office</vt:lpstr>
      <vt:lpstr>14_Тема Office</vt:lpstr>
      <vt:lpstr>Муниципальное  бюджетное дошкольное образовательное учреждение  детский сад №25  «Колокольчик» </vt:lpstr>
      <vt:lpstr>Сказка может дать ключи для того, чтобы войти в действительность новыми путями, может помочь ребенку узнать мир, может одарить его воображение и научить критически воспринимать окружающее.                                                                                                  Джанни Родари</vt:lpstr>
      <vt:lpstr>Слайд 3</vt:lpstr>
      <vt:lpstr>  </vt:lpstr>
      <vt:lpstr>В рамках сказкотерапии выделяют пять видов сказок:</vt:lpstr>
      <vt:lpstr>Художественные сказки </vt:lpstr>
      <vt:lpstr>Дидактические сказки</vt:lpstr>
      <vt:lpstr>Слайд 8</vt:lpstr>
      <vt:lpstr>Преимущество сказок для личности ребенка заключается в следующем: </vt:lpstr>
      <vt:lpstr>Работа в группе</vt:lpstr>
      <vt:lpstr>Работа в группе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</dc:creator>
  <cp:lastModifiedBy>1</cp:lastModifiedBy>
  <cp:revision>34</cp:revision>
  <dcterms:created xsi:type="dcterms:W3CDTF">2016-02-03T07:32:28Z</dcterms:created>
  <dcterms:modified xsi:type="dcterms:W3CDTF">2021-08-12T08:28:28Z</dcterms:modified>
</cp:coreProperties>
</file>