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7"/>
  </p:notesMasterIdLst>
  <p:sldIdLst>
    <p:sldId id="302" r:id="rId2"/>
    <p:sldId id="262" r:id="rId3"/>
    <p:sldId id="276" r:id="rId4"/>
    <p:sldId id="277" r:id="rId5"/>
    <p:sldId id="278" r:id="rId6"/>
    <p:sldId id="279" r:id="rId7"/>
    <p:sldId id="280" r:id="rId8"/>
    <p:sldId id="283" r:id="rId9"/>
    <p:sldId id="285" r:id="rId10"/>
    <p:sldId id="286" r:id="rId11"/>
    <p:sldId id="289" r:id="rId12"/>
    <p:sldId id="294" r:id="rId13"/>
    <p:sldId id="296" r:id="rId14"/>
    <p:sldId id="299" r:id="rId15"/>
    <p:sldId id="303" r:id="rId16"/>
    <p:sldId id="304" r:id="rId17"/>
    <p:sldId id="305" r:id="rId18"/>
    <p:sldId id="306" r:id="rId19"/>
    <p:sldId id="307" r:id="rId20"/>
    <p:sldId id="308" r:id="rId21"/>
    <p:sldId id="309" r:id="rId22"/>
    <p:sldId id="310" r:id="rId23"/>
    <p:sldId id="311" r:id="rId24"/>
    <p:sldId id="312" r:id="rId25"/>
    <p:sldId id="31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7849" autoAdjust="0"/>
  </p:normalViewPr>
  <p:slideViewPr>
    <p:cSldViewPr>
      <p:cViewPr>
        <p:scale>
          <a:sx n="66" d="100"/>
          <a:sy n="66" d="100"/>
        </p:scale>
        <p:origin x="-1506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336579-91EC-4BB4-A0EA-5A6076964074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D556B-888C-41EE-AA70-D833BD532F5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D556B-888C-41EE-AA70-D833BD532F5A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D556B-888C-41EE-AA70-D833BD532F5A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D556B-888C-41EE-AA70-D833BD532F5A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2169E-1E49-4F64-947E-10E21007CCAA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2F607-D8B6-49FB-B123-3203132B347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2169E-1E49-4F64-947E-10E21007CCAA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2F607-D8B6-49FB-B123-3203132B34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2169E-1E49-4F64-947E-10E21007CCAA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3FF2F607-D8B6-49FB-B123-3203132B34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2169E-1E49-4F64-947E-10E21007CCAA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2F607-D8B6-49FB-B123-3203132B34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2169E-1E49-4F64-947E-10E21007CCAA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2F607-D8B6-49FB-B123-3203132B34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2169E-1E49-4F64-947E-10E21007CCAA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2F607-D8B6-49FB-B123-3203132B34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2169E-1E49-4F64-947E-10E21007CCAA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2F607-D8B6-49FB-B123-3203132B34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2169E-1E49-4F64-947E-10E21007CCAA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2F607-D8B6-49FB-B123-3203132B34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2169E-1E49-4F64-947E-10E21007CCAA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2F607-D8B6-49FB-B123-3203132B34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2169E-1E49-4F64-947E-10E21007CCAA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2F607-D8B6-49FB-B123-3203132B34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2169E-1E49-4F64-947E-10E21007CCAA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2F607-D8B6-49FB-B123-3203132B347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D72169E-1E49-4F64-947E-10E21007CCAA}" type="datetimeFigureOut">
              <a:rPr lang="ru-RU" smtClean="0"/>
              <a:pPr/>
              <a:t>25.04.2018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FF2F607-D8B6-49FB-B123-3203132B347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764704"/>
            <a:ext cx="708546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Проект « Я – исследователь»</a:t>
            </a:r>
          </a:p>
          <a:p>
            <a:r>
              <a:rPr lang="ru-RU" sz="2000" dirty="0" smtClean="0"/>
              <a:t>как интегративное и дидактическое средство познавательно – </a:t>
            </a:r>
          </a:p>
          <a:p>
            <a:r>
              <a:rPr lang="ru-RU" sz="2000" dirty="0" smtClean="0"/>
              <a:t>речевого развития  дошкольников</a:t>
            </a:r>
            <a:endParaRPr lang="ru-RU" sz="2000" dirty="0"/>
          </a:p>
        </p:txBody>
      </p:sp>
      <p:pic>
        <p:nvPicPr>
          <p:cNvPr id="3" name="Рисунок 2" descr="20161109_1034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5509" y="2654916"/>
            <a:ext cx="4704523" cy="264629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499992" y="5805264"/>
            <a:ext cx="32575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Г. Ногинск МБДОУ</a:t>
            </a:r>
            <a:r>
              <a:rPr lang="en-US" dirty="0" smtClean="0"/>
              <a:t> </a:t>
            </a:r>
            <a:r>
              <a:rPr lang="ru-RU" dirty="0" smtClean="0"/>
              <a:t> «ЦРР  №69»</a:t>
            </a:r>
          </a:p>
          <a:p>
            <a:r>
              <a:rPr lang="ru-RU" dirty="0" smtClean="0"/>
              <a:t>Воспитатель: Смирнова Г. В.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148064" y="2852936"/>
            <a:ext cx="384119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Calibri" pitchFamily="34" charset="0"/>
                <a:cs typeface="Calibri" pitchFamily="34" charset="0"/>
              </a:rPr>
              <a:t>Детство – каждодневное </a:t>
            </a:r>
          </a:p>
          <a:p>
            <a:r>
              <a:rPr lang="ru-RU" sz="1600" dirty="0" smtClean="0">
                <a:latin typeface="Calibri" pitchFamily="34" charset="0"/>
                <a:cs typeface="Calibri" pitchFamily="34" charset="0"/>
              </a:rPr>
              <a:t>открытие мира и поэтому </a:t>
            </a:r>
          </a:p>
          <a:p>
            <a:r>
              <a:rPr lang="ru-RU" sz="1600" dirty="0" smtClean="0">
                <a:latin typeface="Calibri" pitchFamily="34" charset="0"/>
                <a:cs typeface="Calibri" pitchFamily="34" charset="0"/>
              </a:rPr>
              <a:t>надо сделать так, чтобы</a:t>
            </a:r>
          </a:p>
          <a:p>
            <a:r>
              <a:rPr lang="ru-RU" sz="1600" dirty="0" smtClean="0">
                <a:latin typeface="Calibri" pitchFamily="34" charset="0"/>
                <a:cs typeface="Calibri" pitchFamily="34" charset="0"/>
              </a:rPr>
              <a:t> оно стало, прежде всего ,</a:t>
            </a:r>
          </a:p>
          <a:p>
            <a:r>
              <a:rPr lang="ru-RU" sz="1600" dirty="0" smtClean="0">
                <a:latin typeface="Calibri" pitchFamily="34" charset="0"/>
                <a:cs typeface="Calibri" pitchFamily="34" charset="0"/>
              </a:rPr>
              <a:t>п</a:t>
            </a:r>
            <a:r>
              <a:rPr lang="ru-RU" sz="1600" dirty="0" smtClean="0">
                <a:latin typeface="Calibri" pitchFamily="34" charset="0"/>
                <a:cs typeface="Calibri" pitchFamily="34" charset="0"/>
              </a:rPr>
              <a:t>ознанием человека и </a:t>
            </a:r>
          </a:p>
          <a:p>
            <a:r>
              <a:rPr lang="ru-RU" sz="1600" dirty="0" smtClean="0">
                <a:latin typeface="Calibri" pitchFamily="34" charset="0"/>
                <a:cs typeface="Calibri" pitchFamily="34" charset="0"/>
              </a:rPr>
              <a:t>Отечества, их красоты и </a:t>
            </a:r>
          </a:p>
          <a:p>
            <a:r>
              <a:rPr lang="ru-RU" sz="1600" dirty="0" smtClean="0">
                <a:latin typeface="Calibri" pitchFamily="34" charset="0"/>
                <a:cs typeface="Calibri" pitchFamily="34" charset="0"/>
              </a:rPr>
              <a:t>в</a:t>
            </a:r>
            <a:r>
              <a:rPr lang="ru-RU" sz="1600" smtClean="0">
                <a:latin typeface="Calibri" pitchFamily="34" charset="0"/>
                <a:cs typeface="Calibri" pitchFamily="34" charset="0"/>
              </a:rPr>
              <a:t>еличия</a:t>
            </a:r>
            <a:r>
              <a:rPr lang="ru-RU" sz="1600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r>
              <a:rPr lang="ru-RU" sz="1600" dirty="0" smtClean="0">
                <a:latin typeface="Calibri" pitchFamily="34" charset="0"/>
                <a:cs typeface="Calibri" pitchFamily="34" charset="0"/>
              </a:rPr>
              <a:t>В. А. Сухомлинский</a:t>
            </a:r>
            <a:endParaRPr lang="ru-RU" sz="160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692696"/>
            <a:ext cx="74324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Актуальность  познавательно – исследовательской деятельности</a:t>
            </a:r>
          </a:p>
          <a:p>
            <a:endParaRPr lang="ru-RU" sz="2000" dirty="0" smtClean="0"/>
          </a:p>
          <a:p>
            <a:endParaRPr lang="ru-RU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323528" y="1268760"/>
            <a:ext cx="8818068" cy="43913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По природе своей дети – исследователи. Открыть, изучить, исследовать – </a:t>
            </a:r>
          </a:p>
          <a:p>
            <a:pPr algn="ctr"/>
            <a:r>
              <a:rPr lang="ru-RU" dirty="0" smtClean="0"/>
              <a:t>это первые шаги в неизведанное. Благодаря такой деятельности, дети учатся</a:t>
            </a:r>
          </a:p>
          <a:p>
            <a:pPr algn="ctr"/>
            <a:r>
              <a:rPr lang="ru-RU" dirty="0" smtClean="0"/>
              <a:t>думать, говорить, пробовать, искать, экспериментировать.</a:t>
            </a:r>
          </a:p>
          <a:p>
            <a:pPr algn="ctr"/>
            <a:r>
              <a:rPr lang="ru-RU" dirty="0" smtClean="0"/>
              <a:t>Познавательно – исследовательская деятельность детей дошкольного возраста</a:t>
            </a:r>
          </a:p>
          <a:p>
            <a:pPr algn="ctr"/>
            <a:r>
              <a:rPr lang="ru-RU" dirty="0" smtClean="0"/>
              <a:t> - один из видов культурных практик, с помощью которых ребенок </a:t>
            </a:r>
          </a:p>
          <a:p>
            <a:pPr algn="ctr"/>
            <a:r>
              <a:rPr lang="ru-RU" dirty="0" smtClean="0"/>
              <a:t>познает окружающий мир.</a:t>
            </a:r>
          </a:p>
          <a:p>
            <a:pPr algn="ctr"/>
            <a:r>
              <a:rPr lang="ru-RU" dirty="0" smtClean="0"/>
              <a:t>Наблюдение за демонстрацией опытов и практическое упражнение в их </a:t>
            </a:r>
          </a:p>
          <a:p>
            <a:pPr algn="ctr"/>
            <a:r>
              <a:rPr lang="ru-RU" dirty="0" smtClean="0"/>
              <a:t>воспроизведении  позволяет детям стать первооткрывателями, </a:t>
            </a:r>
          </a:p>
          <a:p>
            <a:pPr algn="ctr"/>
            <a:r>
              <a:rPr lang="ru-RU" dirty="0" smtClean="0"/>
              <a:t>исследователями того мира, который их окружает.</a:t>
            </a:r>
          </a:p>
          <a:p>
            <a:pPr algn="ctr"/>
            <a:r>
              <a:rPr lang="ru-RU" dirty="0" smtClean="0"/>
              <a:t>Опыты, самостоятельно проводимые детьми, способствуют созданию </a:t>
            </a:r>
          </a:p>
          <a:p>
            <a:pPr algn="ctr"/>
            <a:r>
              <a:rPr lang="ru-RU" dirty="0" smtClean="0"/>
              <a:t>модели изучаемого явления и обобщению полученных действенным путем</a:t>
            </a:r>
          </a:p>
          <a:p>
            <a:pPr algn="ctr"/>
            <a:r>
              <a:rPr lang="ru-RU" dirty="0" smtClean="0"/>
              <a:t>результатов. Создают условия для возможности сделать самостоятельные </a:t>
            </a:r>
          </a:p>
          <a:p>
            <a:pPr algn="ctr"/>
            <a:r>
              <a:rPr lang="ru-RU" dirty="0" smtClean="0"/>
              <a:t>выводы о значимости физических явлений для человека и самого себя.</a:t>
            </a:r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pic>
        <p:nvPicPr>
          <p:cNvPr id="7" name="Рисунок 6" descr="20161011_0912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887162"/>
            <a:ext cx="3024336" cy="1701189"/>
          </a:xfrm>
          <a:prstGeom prst="rect">
            <a:avLst/>
          </a:prstGeom>
        </p:spPr>
      </p:pic>
      <p:pic>
        <p:nvPicPr>
          <p:cNvPr id="8" name="Рисунок 7" descr="IMG_20171115_0917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5085184"/>
            <a:ext cx="2160240" cy="15121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71600" y="692697"/>
            <a:ext cx="71287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Данный проект – это один из важнейших источников получения</a:t>
            </a:r>
          </a:p>
          <a:p>
            <a:pPr algn="ctr"/>
            <a:r>
              <a:rPr lang="ru-RU" dirty="0" smtClean="0"/>
              <a:t>ребенком представлений о мире.</a:t>
            </a:r>
          </a:p>
          <a:p>
            <a:pPr algn="ctr"/>
            <a:r>
              <a:rPr lang="ru-RU" dirty="0" smtClean="0"/>
              <a:t>Поисковая активность порождает исследовательское поведение, создает условия</a:t>
            </a:r>
          </a:p>
          <a:p>
            <a:pPr algn="ctr"/>
            <a:r>
              <a:rPr lang="ru-RU" dirty="0" smtClean="0"/>
              <a:t> для того, чтобы психическое развитие ребенка изначально разворачивалось как процесс саморазвития; способствует реализации творческих сил и духовных</a:t>
            </a:r>
          </a:p>
          <a:p>
            <a:pPr algn="ctr"/>
            <a:r>
              <a:rPr lang="ru-RU" dirty="0" smtClean="0"/>
              <a:t> потребностей ребенка, раскрепощению и повышению самооценки, утверждение</a:t>
            </a:r>
          </a:p>
          <a:p>
            <a:pPr algn="ctr"/>
            <a:r>
              <a:rPr lang="ru-RU" dirty="0" smtClean="0"/>
              <a:t> своего « Я», помогает найти себя в обществе и не потерять себя.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 descr="IMG_20171123_0917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3645024"/>
            <a:ext cx="3888432" cy="2916324"/>
          </a:xfrm>
          <a:prstGeom prst="rect">
            <a:avLst/>
          </a:prstGeom>
        </p:spPr>
      </p:pic>
      <p:pic>
        <p:nvPicPr>
          <p:cNvPr id="5" name="Рисунок 4" descr="IMG_20171129_0932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3645024"/>
            <a:ext cx="3995936" cy="29969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71600" y="620688"/>
            <a:ext cx="813671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Проект « Я – исследователь» позволит развитию познавательных способностей,</a:t>
            </a:r>
          </a:p>
          <a:p>
            <a:r>
              <a:rPr lang="ru-RU" dirty="0" smtClean="0"/>
              <a:t>коммуникативных качеств, создать предпосылки поисковой деятельности,</a:t>
            </a:r>
          </a:p>
          <a:p>
            <a:r>
              <a:rPr lang="ru-RU" dirty="0" smtClean="0"/>
              <a:t> интеллектуальной инициативы, что способствует формированию</a:t>
            </a:r>
          </a:p>
          <a:p>
            <a:r>
              <a:rPr lang="ru-RU" dirty="0" smtClean="0"/>
              <a:t> психологической готовности ребенка к школе и соответствует принципам ФГОС.</a:t>
            </a:r>
          </a:p>
          <a:p>
            <a:endParaRPr lang="ru-RU" dirty="0"/>
          </a:p>
        </p:txBody>
      </p:sp>
      <p:pic>
        <p:nvPicPr>
          <p:cNvPr id="6" name="Рисунок 5" descr="IMG_20171115_0929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348880"/>
            <a:ext cx="4247456" cy="3185592"/>
          </a:xfrm>
          <a:prstGeom prst="rect">
            <a:avLst/>
          </a:prstGeom>
        </p:spPr>
      </p:pic>
      <p:pic>
        <p:nvPicPr>
          <p:cNvPr id="7" name="Рисунок 6" descr="IMG_20171115_0930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3284984"/>
            <a:ext cx="3827917" cy="28709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2829" y="188640"/>
            <a:ext cx="908117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Данный проект ставит следующие цели: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-создание условий для формирования основного целостного мировидения </a:t>
            </a:r>
          </a:p>
          <a:p>
            <a:pPr algn="ctr"/>
            <a:r>
              <a:rPr lang="ru-RU" dirty="0" smtClean="0"/>
              <a:t>ребенка средствами физического эксперимента.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-  развитие наблюдательности, умение сравнивать, анализировать, обобщать,</a:t>
            </a:r>
          </a:p>
          <a:p>
            <a:pPr algn="ctr"/>
            <a:r>
              <a:rPr lang="ru-RU" dirty="0" smtClean="0"/>
              <a:t> </a:t>
            </a:r>
          </a:p>
          <a:p>
            <a:pPr algn="ctr">
              <a:buFontTx/>
              <a:buChar char="-"/>
            </a:pPr>
            <a:r>
              <a:rPr lang="ru-RU" dirty="0" smtClean="0"/>
              <a:t>развитие познавательного  интереса,  детей в процессе экспериментирования,</a:t>
            </a:r>
          </a:p>
          <a:p>
            <a:pPr algn="ctr"/>
            <a:r>
              <a:rPr lang="ru-RU" dirty="0" smtClean="0"/>
              <a:t>установление причинно – следственной зависимости, умение делать выводы.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-развитие внимания, зрительной, слуховой чувствительности.                              </a:t>
            </a:r>
          </a:p>
          <a:p>
            <a:pPr algn="ctr"/>
            <a:endParaRPr lang="ru-RU" dirty="0" smtClean="0"/>
          </a:p>
          <a:p>
            <a:pPr algn="ctr">
              <a:buFontTx/>
              <a:buChar char="-"/>
            </a:pPr>
            <a:r>
              <a:rPr lang="ru-RU" dirty="0" smtClean="0"/>
              <a:t>создание предпосылок формирования у детей практических и умственных</a:t>
            </a:r>
          </a:p>
          <a:p>
            <a:pPr algn="ctr"/>
            <a:r>
              <a:rPr lang="ru-RU" dirty="0" smtClean="0"/>
              <a:t>                     действий.                                                                                                                                               </a:t>
            </a:r>
          </a:p>
          <a:p>
            <a:pPr algn="ctr">
              <a:buFontTx/>
              <a:buChar char="-"/>
            </a:pPr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pic>
        <p:nvPicPr>
          <p:cNvPr id="4" name="Рисунок 3" descr="20171213_0913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4581128"/>
            <a:ext cx="3672408" cy="20657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908720"/>
            <a:ext cx="787779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Работа над проектом осуществляется:</a:t>
            </a:r>
          </a:p>
          <a:p>
            <a:pPr>
              <a:buFontTx/>
              <a:buChar char="-"/>
            </a:pPr>
            <a:r>
              <a:rPr lang="ru-RU" dirty="0" smtClean="0"/>
              <a:t>во время непосредственно организованной  образовательной деятельности;</a:t>
            </a:r>
          </a:p>
          <a:p>
            <a:pPr>
              <a:buFontTx/>
              <a:buChar char="-"/>
            </a:pPr>
            <a:r>
              <a:rPr lang="ru-RU" dirty="0" smtClean="0"/>
              <a:t> в ходе режимных моментов;</a:t>
            </a:r>
          </a:p>
          <a:p>
            <a:r>
              <a:rPr lang="ru-RU" dirty="0" smtClean="0"/>
              <a:t>- в самостоятельной деятельности детей.</a:t>
            </a:r>
            <a:endParaRPr lang="ru-RU" dirty="0"/>
          </a:p>
        </p:txBody>
      </p:sp>
      <p:pic>
        <p:nvPicPr>
          <p:cNvPr id="3" name="Рисунок 2" descr="20171204_1633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492896"/>
            <a:ext cx="3816424" cy="2592288"/>
          </a:xfrm>
          <a:prstGeom prst="rect">
            <a:avLst/>
          </a:prstGeom>
        </p:spPr>
      </p:pic>
      <p:pic>
        <p:nvPicPr>
          <p:cNvPr id="4" name="Рисунок 3" descr="20171218_0938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2852936"/>
            <a:ext cx="4283968" cy="28803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836712"/>
            <a:ext cx="8268674" cy="335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/>
              <a:t>Паспорт проекта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Вид проекта: информационно – </a:t>
            </a:r>
            <a:r>
              <a:rPr lang="ru-RU" dirty="0" err="1" smtClean="0"/>
              <a:t>практико</a:t>
            </a:r>
            <a:r>
              <a:rPr lang="ru-RU" dirty="0" smtClean="0"/>
              <a:t> –ориентированный.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Продолжительность проекта: долгосрочный.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Участники проекта : дети, воспитатели, родители.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Охватываемые образовательные области: « Познание», « Коммуникация», </a:t>
            </a:r>
          </a:p>
          <a:p>
            <a:pPr algn="ctr"/>
            <a:r>
              <a:rPr lang="ru-RU" dirty="0" smtClean="0"/>
              <a:t>« Развитие речи», « Социализация», « Здоровье», « Художественное творчество»,</a:t>
            </a:r>
          </a:p>
          <a:p>
            <a:pPr algn="ctr"/>
            <a:r>
              <a:rPr lang="ru-RU" dirty="0" smtClean="0"/>
              <a:t>«ФЭМП»</a:t>
            </a:r>
            <a:endParaRPr lang="ru-RU" dirty="0"/>
          </a:p>
        </p:txBody>
      </p:sp>
      <p:pic>
        <p:nvPicPr>
          <p:cNvPr id="3" name="Рисунок 2" descr="20180412_1555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437112"/>
            <a:ext cx="3456384" cy="1944216"/>
          </a:xfrm>
          <a:prstGeom prst="rect">
            <a:avLst/>
          </a:prstGeom>
        </p:spPr>
      </p:pic>
      <p:pic>
        <p:nvPicPr>
          <p:cNvPr id="4" name="Рисунок 3" descr="20161014_0942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4279595"/>
            <a:ext cx="4283968" cy="24097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620688"/>
            <a:ext cx="8441606" cy="196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Актуальность темы:</a:t>
            </a:r>
          </a:p>
          <a:p>
            <a:r>
              <a:rPr lang="ru-RU" dirty="0" smtClean="0"/>
              <a:t> Программные требования к организации социально – личностного развития</a:t>
            </a:r>
          </a:p>
          <a:p>
            <a:r>
              <a:rPr lang="ru-RU" dirty="0" smtClean="0"/>
              <a:t> дошкольников подчинены решению следующих задач: формировать у детей </a:t>
            </a:r>
          </a:p>
          <a:p>
            <a:r>
              <a:rPr lang="ru-RU" dirty="0" smtClean="0"/>
              <a:t>дошкольного возраста осознанно правильного отношения к явлениям, объектам</a:t>
            </a:r>
          </a:p>
          <a:p>
            <a:r>
              <a:rPr lang="ru-RU" dirty="0" smtClean="0"/>
              <a:t>живой и неживой природы, которые составляют их непосредственное окружение,</a:t>
            </a:r>
          </a:p>
          <a:p>
            <a:r>
              <a:rPr lang="ru-RU" dirty="0" smtClean="0"/>
              <a:t>развитие познавательной деятельности, воспитание эстетических чувств у ребенка.</a:t>
            </a:r>
            <a:endParaRPr lang="ru-RU" dirty="0"/>
          </a:p>
        </p:txBody>
      </p:sp>
      <p:pic>
        <p:nvPicPr>
          <p:cNvPr id="5" name="Рисунок 4" descr="20171218_0942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2852936"/>
            <a:ext cx="4147953" cy="2952328"/>
          </a:xfrm>
          <a:prstGeom prst="rect">
            <a:avLst/>
          </a:prstGeom>
        </p:spPr>
      </p:pic>
      <p:pic>
        <p:nvPicPr>
          <p:cNvPr id="6" name="Рисунок 5" descr="20171213_0922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2996952"/>
            <a:ext cx="3887416" cy="28803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980728"/>
            <a:ext cx="799231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 связи с этим одним из приоритетных  направлений нашей деятельности </a:t>
            </a:r>
          </a:p>
          <a:p>
            <a:r>
              <a:rPr lang="ru-RU" dirty="0" smtClean="0"/>
              <a:t>избрано  познавательно – исследовательская деятельность, в рамках которого </a:t>
            </a:r>
          </a:p>
          <a:p>
            <a:r>
              <a:rPr lang="ru-RU" dirty="0" smtClean="0"/>
              <a:t>организована работа по созданию проекта «  Я – исследователь»</a:t>
            </a:r>
            <a:endParaRPr lang="ru-RU" dirty="0"/>
          </a:p>
        </p:txBody>
      </p:sp>
      <p:pic>
        <p:nvPicPr>
          <p:cNvPr id="3" name="Рисунок 2" descr="20171003_1129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2420888"/>
            <a:ext cx="5616624" cy="37444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836712"/>
            <a:ext cx="73497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Работа по проекту ведется вместе с родителями с целью приобщения их</a:t>
            </a:r>
          </a:p>
          <a:p>
            <a:r>
              <a:rPr lang="ru-RU" dirty="0" smtClean="0"/>
              <a:t> к совместной деятельности с детьми.</a:t>
            </a:r>
            <a:endParaRPr lang="ru-RU" dirty="0"/>
          </a:p>
        </p:txBody>
      </p:sp>
      <p:pic>
        <p:nvPicPr>
          <p:cNvPr id="5" name="Рисунок 4" descr="IMG-20180423-WA0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700808"/>
            <a:ext cx="3291830" cy="4389107"/>
          </a:xfrm>
          <a:prstGeom prst="rect">
            <a:avLst/>
          </a:prstGeom>
        </p:spPr>
      </p:pic>
      <p:pic>
        <p:nvPicPr>
          <p:cNvPr id="6" name="Рисунок 5" descr="IMG-20180424-WA00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2564904"/>
            <a:ext cx="4716016" cy="35370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528" y="404664"/>
            <a:ext cx="88895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Цель проекта: </a:t>
            </a:r>
            <a:r>
              <a:rPr lang="ru-RU" dirty="0" smtClean="0"/>
              <a:t>развивать общечеловеческую способность к межличностному</a:t>
            </a:r>
          </a:p>
          <a:p>
            <a:r>
              <a:rPr lang="ru-RU" dirty="0" smtClean="0"/>
              <a:t> взаимодействию, творчеству в любой области, помочь адаптироваться в </a:t>
            </a:r>
          </a:p>
          <a:p>
            <a:r>
              <a:rPr lang="ru-RU" dirty="0" smtClean="0"/>
              <a:t>обществе, почувствовать себя успешным. Помочь ребенку познать окружающий </a:t>
            </a:r>
          </a:p>
          <a:p>
            <a:r>
              <a:rPr lang="ru-RU" dirty="0" smtClean="0"/>
              <a:t>мир через наблюдения, эксперименты, чтение книг, путешествия.</a:t>
            </a:r>
            <a:endParaRPr lang="ru-RU" dirty="0"/>
          </a:p>
        </p:txBody>
      </p:sp>
      <p:pic>
        <p:nvPicPr>
          <p:cNvPr id="4" name="Рисунок 3" descr="20171002_1623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089944"/>
            <a:ext cx="3787474" cy="2347167"/>
          </a:xfrm>
          <a:prstGeom prst="rect">
            <a:avLst/>
          </a:prstGeom>
        </p:spPr>
      </p:pic>
      <p:pic>
        <p:nvPicPr>
          <p:cNvPr id="6" name="Рисунок 5" descr="20171206_095656(0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3284984"/>
            <a:ext cx="4175787" cy="23488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188640"/>
            <a:ext cx="887519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Задачи проекта « Я - исследователь»:</a:t>
            </a:r>
          </a:p>
          <a:p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Формирование у детей дошкольного возраста  диалектического мышления, </a:t>
            </a:r>
          </a:p>
          <a:p>
            <a:r>
              <a:rPr lang="ru-RU" dirty="0" smtClean="0"/>
              <a:t>способности  видеть многообразие мира в системе взаимосвязей и </a:t>
            </a:r>
          </a:p>
          <a:p>
            <a:r>
              <a:rPr lang="ru-RU" dirty="0" smtClean="0"/>
              <a:t> взаимоотношений;</a:t>
            </a:r>
          </a:p>
          <a:p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развитие собственного познавательного опыта в обобщенном виде с помощью </a:t>
            </a:r>
          </a:p>
          <a:p>
            <a:pPr>
              <a:buFontTx/>
              <a:buChar char="-"/>
            </a:pPr>
            <a:r>
              <a:rPr lang="ru-RU" dirty="0" smtClean="0"/>
              <a:t>наглядных средств, символов, условных заместителей, моделей;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поддержание у детей познавательной активности, инициативы, сообразительности,</a:t>
            </a:r>
          </a:p>
          <a:p>
            <a:r>
              <a:rPr lang="ru-RU" dirty="0" smtClean="0"/>
              <a:t> пытливости, критичности, самостоятельности;</a:t>
            </a:r>
          </a:p>
          <a:p>
            <a:endParaRPr lang="ru-RU" dirty="0" smtClean="0"/>
          </a:p>
          <a:p>
            <a:r>
              <a:rPr lang="ru-RU" dirty="0" smtClean="0"/>
              <a:t>- расширение перспектив развития </a:t>
            </a:r>
            <a:r>
              <a:rPr lang="ru-RU" dirty="0" err="1" smtClean="0"/>
              <a:t>поисково</a:t>
            </a:r>
            <a:r>
              <a:rPr lang="ru-RU" dirty="0" smtClean="0"/>
              <a:t> – познавательной  деятельности детей</a:t>
            </a:r>
          </a:p>
          <a:p>
            <a:r>
              <a:rPr lang="ru-RU" dirty="0" smtClean="0"/>
              <a:t>путем включения их в мыслительные, моделирующие и преобразующие действия.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/>
          </a:p>
        </p:txBody>
      </p:sp>
      <p:pic>
        <p:nvPicPr>
          <p:cNvPr id="4" name="Рисунок 3" descr="IMG_20171115_0926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4455114"/>
            <a:ext cx="2880320" cy="2160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23728" y="692696"/>
            <a:ext cx="59603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Calibri" pitchFamily="34" charset="0"/>
                <a:cs typeface="Calibri" pitchFamily="34" charset="0"/>
              </a:rPr>
              <a:t>Детское экспериментирование как метод обучения</a:t>
            </a:r>
            <a:endParaRPr lang="ru-RU" sz="2000" b="1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6" name="Рисунок 5" descr="20161014_0930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2771927"/>
            <a:ext cx="2808312" cy="157967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67544" y="1772816"/>
            <a:ext cx="38248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ДАЕТ ДЕТЯМ РЕАЛЬНЫЕ </a:t>
            </a:r>
          </a:p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ПРЕДСТАВЛЕНИЯ О РАЗЛИЧНЫХ</a:t>
            </a:r>
          </a:p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СТОРОНАХ ИЗУЧАЕМОГО ОБЪЕКТА,</a:t>
            </a:r>
          </a:p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О ЕГО ВЗАИМООТНОШЕНИЯХ С ДРУГИМИ </a:t>
            </a:r>
          </a:p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ОБЪЕКТАМИ И СО СРЕДОЙ ОБИТАНИЯ</a:t>
            </a:r>
            <a:endParaRPr lang="ru-RU" sz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44008" y="1772816"/>
            <a:ext cx="19997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Стимулирует развитие речи</a:t>
            </a:r>
            <a:endParaRPr lang="ru-RU" sz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08304" y="2420888"/>
            <a:ext cx="17851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Накопление фонда</a:t>
            </a:r>
          </a:p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умственных приемов </a:t>
            </a:r>
          </a:p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и операций, которые </a:t>
            </a:r>
          </a:p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рассматриваются</a:t>
            </a:r>
          </a:p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 как умственные умения</a:t>
            </a:r>
            <a:endParaRPr lang="ru-RU" sz="12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51720" y="4653136"/>
            <a:ext cx="340888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Идет обогащение памяти</a:t>
            </a:r>
          </a:p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Ребенка, активизируются</a:t>
            </a:r>
          </a:p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Процессы,  его мыслительные</a:t>
            </a:r>
          </a:p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 процессы, так как постоянно  </a:t>
            </a:r>
          </a:p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возникает необходимость  </a:t>
            </a:r>
          </a:p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совершать операции анализа, </a:t>
            </a:r>
          </a:p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синтеза, сравнения, классификации, обобщения.</a:t>
            </a:r>
          </a:p>
          <a:p>
            <a:endParaRPr lang="ru-RU" sz="1200" dirty="0"/>
          </a:p>
        </p:txBody>
      </p:sp>
      <p:sp>
        <p:nvSpPr>
          <p:cNvPr id="13" name="TextBox 12"/>
          <p:cNvSpPr txBox="1"/>
          <p:nvPr/>
        </p:nvSpPr>
        <p:spPr>
          <a:xfrm>
            <a:off x="6660232" y="4869160"/>
            <a:ext cx="23892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Развитие творческих </a:t>
            </a:r>
          </a:p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способностей, формирование </a:t>
            </a:r>
          </a:p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трудовых  навыков и укрепление </a:t>
            </a:r>
          </a:p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здоровья за счет повышения </a:t>
            </a:r>
          </a:p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общего уровня двигательной</a:t>
            </a:r>
          </a:p>
          <a:p>
            <a:r>
              <a:rPr lang="ru-RU" sz="1200" dirty="0" smtClean="0">
                <a:latin typeface="Calibri" pitchFamily="34" charset="0"/>
                <a:cs typeface="Calibri" pitchFamily="34" charset="0"/>
              </a:rPr>
              <a:t> активности</a:t>
            </a:r>
            <a:endParaRPr lang="ru-RU" sz="1200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1561" y="908720"/>
            <a:ext cx="8208912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smtClean="0"/>
              <a:t>Ожидаемые результаты </a:t>
            </a:r>
            <a:r>
              <a:rPr lang="ru-RU" sz="3200" b="1" dirty="0" smtClean="0"/>
              <a:t>проектной деятельности:</a:t>
            </a:r>
          </a:p>
          <a:p>
            <a:endParaRPr lang="ru-RU" dirty="0" smtClean="0"/>
          </a:p>
          <a:p>
            <a:pPr marL="342900" indent="-342900"/>
            <a:r>
              <a:rPr lang="ru-RU" dirty="0" smtClean="0"/>
              <a:t> - проявление устойчивого интереса и эмоционального отклика на выбор опытно – экспериментальной деятельности;</a:t>
            </a:r>
          </a:p>
          <a:p>
            <a:pPr marL="342900" indent="-342900"/>
            <a:r>
              <a:rPr lang="ru-RU" dirty="0" smtClean="0"/>
              <a:t> - понимание проблемы исследования, умение четко сформулировать цель</a:t>
            </a:r>
          </a:p>
          <a:p>
            <a:pPr marL="342900" indent="-342900"/>
            <a:r>
              <a:rPr lang="ru-RU" dirty="0" smtClean="0"/>
              <a:t>      ( что нужно сделать);</a:t>
            </a:r>
          </a:p>
          <a:p>
            <a:pPr marL="342900" indent="-342900">
              <a:buFontTx/>
              <a:buChar char="-"/>
            </a:pPr>
            <a:r>
              <a:rPr lang="ru-RU" dirty="0" smtClean="0"/>
              <a:t>способность планировать свою деятельность, выделяя этапы;</a:t>
            </a:r>
          </a:p>
          <a:p>
            <a:pPr marL="342900" indent="-342900">
              <a:buFontTx/>
              <a:buChar char="-"/>
            </a:pPr>
            <a:r>
              <a:rPr lang="ru-RU" dirty="0" smtClean="0"/>
              <a:t>использование разнообразных материалов и оборудования в проведении </a:t>
            </a:r>
          </a:p>
          <a:p>
            <a:pPr marL="342900" indent="-342900"/>
            <a:r>
              <a:rPr lang="ru-RU" dirty="0" smtClean="0"/>
              <a:t>     опытов и экспериментов;</a:t>
            </a:r>
          </a:p>
          <a:p>
            <a:pPr marL="342900" indent="-342900">
              <a:buFontTx/>
              <a:buChar char="-"/>
            </a:pPr>
            <a:r>
              <a:rPr lang="ru-RU" dirty="0" smtClean="0"/>
              <a:t>способность самостоятельно действовать по алгоритму или образцу, проявлять творческие способности;</a:t>
            </a:r>
          </a:p>
          <a:p>
            <a:pPr marL="342900" indent="-342900"/>
            <a:r>
              <a:rPr lang="ru-RU" dirty="0" smtClean="0"/>
              <a:t>-  умение делать выводы, подводить итоги, сравнивать, обобщать.</a:t>
            </a:r>
            <a:endParaRPr lang="ru-RU" dirty="0"/>
          </a:p>
        </p:txBody>
      </p:sp>
      <p:pic>
        <p:nvPicPr>
          <p:cNvPr id="4" name="Рисунок 3" descr="20171218_0943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5156811"/>
            <a:ext cx="2808312" cy="15796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9672" y="260648"/>
            <a:ext cx="63367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                    </a:t>
            </a:r>
            <a:r>
              <a:rPr lang="ru-RU" b="1" dirty="0" smtClean="0"/>
              <a:t>Структура проекта.</a:t>
            </a:r>
          </a:p>
          <a:p>
            <a:r>
              <a:rPr lang="ru-RU" b="1" dirty="0" smtClean="0"/>
              <a:t>                              Подготовительная группа.</a:t>
            </a:r>
          </a:p>
          <a:p>
            <a:r>
              <a:rPr lang="ru-RU" b="1" dirty="0" smtClean="0"/>
              <a:t>                                           Сентябрь</a:t>
            </a:r>
            <a:endParaRPr lang="ru-RU" b="1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187625" y="1177866"/>
          <a:ext cx="6912765" cy="510066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04255"/>
                <a:gridCol w="2304255"/>
                <a:gridCol w="2304255"/>
              </a:tblGrid>
              <a:tr h="620102"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Номер цикла.</a:t>
                      </a:r>
                    </a:p>
                    <a:p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Образовательные области</a:t>
                      </a:r>
                      <a:endParaRPr lang="ru-RU" sz="12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тема цикла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 задачи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45650">
                <a:tc>
                  <a:txBody>
                    <a:bodyPr/>
                    <a:lstStyle/>
                    <a:p>
                      <a:pPr marL="342900" indent="-342900" algn="l">
                        <a:buAutoNum type="arabicPeriod"/>
                      </a:pPr>
                      <a:r>
                        <a:rPr lang="ru-RU" sz="1200" baseline="0" dirty="0" smtClean="0"/>
                        <a:t>« Познание»</a:t>
                      </a:r>
                    </a:p>
                    <a:p>
                      <a:pPr marL="342900" indent="-342900" algn="l">
                        <a:buNone/>
                      </a:pPr>
                      <a:r>
                        <a:rPr lang="ru-RU" sz="1200" baseline="0" dirty="0" smtClean="0"/>
                        <a:t>« Коммуникация», «Социализация»</a:t>
                      </a:r>
                    </a:p>
                    <a:p>
                      <a:pPr marL="342900" indent="-342900" algn="l">
                        <a:buNone/>
                      </a:pPr>
                      <a:r>
                        <a:rPr lang="ru-RU" sz="1200" baseline="0" dirty="0" smtClean="0"/>
                        <a:t>« Развитие речи»</a:t>
                      </a:r>
                    </a:p>
                    <a:p>
                      <a:pPr marL="342900" indent="-342900" algn="l">
                        <a:buNone/>
                      </a:pPr>
                      <a:endParaRPr lang="ru-RU" sz="1200" baseline="0" dirty="0" smtClean="0"/>
                    </a:p>
                    <a:p>
                      <a:pPr marL="342900" indent="-342900" algn="l">
                        <a:buNone/>
                      </a:pPr>
                      <a:r>
                        <a:rPr lang="ru-RU" sz="1200" baseline="0" dirty="0" smtClean="0"/>
                        <a:t>2. « Познание»</a:t>
                      </a:r>
                    </a:p>
                    <a:p>
                      <a:pPr marL="342900" indent="-342900" algn="l">
                        <a:buNone/>
                      </a:pPr>
                      <a:r>
                        <a:rPr lang="ru-RU" sz="1200" baseline="0" dirty="0" smtClean="0"/>
                        <a:t>« Коммуникация» « Развитие речи» « Социализация»</a:t>
                      </a:r>
                    </a:p>
                    <a:p>
                      <a:pPr marL="342900" indent="-342900" algn="l">
                        <a:buNone/>
                      </a:pPr>
                      <a:endParaRPr lang="ru-RU" sz="1200" baseline="0" dirty="0" smtClean="0"/>
                    </a:p>
                    <a:p>
                      <a:pPr marL="342900" indent="-342900" algn="l">
                        <a:buNone/>
                      </a:pPr>
                      <a:endParaRPr lang="ru-RU" sz="1200" baseline="0" dirty="0" smtClean="0"/>
                    </a:p>
                    <a:p>
                      <a:pPr marL="342900" indent="-342900" algn="l">
                        <a:buNone/>
                      </a:pPr>
                      <a:r>
                        <a:rPr lang="ru-RU" sz="1200" baseline="0" dirty="0" smtClean="0"/>
                        <a:t>3.»» Познание»</a:t>
                      </a:r>
                    </a:p>
                    <a:p>
                      <a:pPr marL="342900" indent="-342900" algn="l">
                        <a:buNone/>
                      </a:pPr>
                      <a:r>
                        <a:rPr lang="ru-RU" sz="1200" baseline="0" dirty="0" smtClean="0"/>
                        <a:t>« Социализация» « Коммуникация»» Развитие речи» « Художественное творчество»</a:t>
                      </a:r>
                    </a:p>
                    <a:p>
                      <a:pPr marL="342900" indent="-342900" algn="l">
                        <a:buNone/>
                      </a:pPr>
                      <a:endParaRPr lang="ru-RU" sz="1200" baseline="0" dirty="0" smtClean="0"/>
                    </a:p>
                    <a:p>
                      <a:pPr marL="342900" indent="-342900" algn="l">
                        <a:buNone/>
                      </a:pPr>
                      <a:endParaRPr lang="ru-RU" sz="1200" baseline="0" dirty="0" smtClean="0"/>
                    </a:p>
                    <a:p>
                      <a:pPr marL="342900" indent="-342900" algn="l">
                        <a:buNone/>
                      </a:pPr>
                      <a:endParaRPr lang="ru-RU" sz="1200" baseline="0" dirty="0" smtClean="0"/>
                    </a:p>
                    <a:p>
                      <a:pPr marL="342900" indent="-342900" algn="l">
                        <a:buNone/>
                      </a:pPr>
                      <a:r>
                        <a:rPr lang="ru-RU" sz="1200" baseline="0" dirty="0" smtClean="0"/>
                        <a:t>4.»Познание» « Коммуникация» «Развитие речи» « Художественное творчество»</a:t>
                      </a:r>
                    </a:p>
                    <a:p>
                      <a:pPr marL="228600" indent="-228600">
                        <a:buAutoNum type="arabicPeriod"/>
                      </a:pP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aseline="0" dirty="0" smtClean="0"/>
                        <a:t>« Экскурсия в детскую лабораторию»</a:t>
                      </a:r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r>
                        <a:rPr lang="ru-RU" sz="1200" baseline="0" dirty="0" smtClean="0"/>
                        <a:t>« Волшебные стеклышки»</a:t>
                      </a:r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r>
                        <a:rPr lang="ru-RU" sz="1200" baseline="0" dirty="0" smtClean="0"/>
                        <a:t>« Волшебница вода»</a:t>
                      </a:r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r>
                        <a:rPr lang="ru-RU" sz="1200" baseline="0" dirty="0" smtClean="0"/>
                        <a:t>« Осадки»</a:t>
                      </a:r>
                      <a:endParaRPr lang="ru-RU" sz="1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aseline="0" dirty="0" smtClean="0"/>
                        <a:t>Уточнить представление о том, кто такие ученые, познакомить с понятиями: « наука» , «гипотеза», об эксперименте.</a:t>
                      </a:r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r>
                        <a:rPr lang="ru-RU" sz="1200" baseline="0" dirty="0" smtClean="0"/>
                        <a:t>Познакомить с приборами наблюдения. Познакомить с правилами пользования приборами – помощниками.</a:t>
                      </a:r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r>
                        <a:rPr lang="ru-RU" sz="1200" baseline="0" dirty="0" smtClean="0"/>
                        <a:t>Закрепить знания о разных состояниях воды, о значении воды в жизни всего живого. Познакомить с круговоротом воды.</a:t>
                      </a:r>
                    </a:p>
                    <a:p>
                      <a:endParaRPr lang="ru-RU" sz="1200" baseline="0" dirty="0" smtClean="0"/>
                    </a:p>
                    <a:p>
                      <a:r>
                        <a:rPr lang="ru-RU" sz="1200" baseline="0" dirty="0" smtClean="0"/>
                        <a:t>Закрепить знания о понятиях погода, осадки. Дать знания о происхождении облаков, туч, дождя. Подвести к пониманию причинно – следственных связей в природе.</a:t>
                      </a:r>
                      <a:endParaRPr lang="ru-RU" sz="1200" baseline="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91680" y="476672"/>
            <a:ext cx="3588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                                               Октябрь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547664" y="908720"/>
          <a:ext cx="6264696" cy="551148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2088232"/>
                <a:gridCol w="2088232"/>
              </a:tblGrid>
              <a:tr h="41832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Номер  цикла.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Образовательные области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Тема цикла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задачи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054283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r>
                        <a:rPr lang="ru-RU" sz="1200" dirty="0" smtClean="0"/>
                        <a:t>« Познание»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dirty="0" smtClean="0"/>
                        <a:t>« Коммуникация»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dirty="0" smtClean="0"/>
                        <a:t>« Развитие речи»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dirty="0" smtClean="0"/>
                        <a:t>« Труд»</a:t>
                      </a:r>
                    </a:p>
                    <a:p>
                      <a:pPr marL="228600" indent="-228600">
                        <a:buNone/>
                      </a:pPr>
                      <a:endParaRPr lang="ru-RU" sz="1200" dirty="0" smtClean="0"/>
                    </a:p>
                    <a:p>
                      <a:pPr marL="228600" indent="-228600">
                        <a:buNone/>
                      </a:pPr>
                      <a:r>
                        <a:rPr lang="ru-RU" sz="1200" dirty="0" smtClean="0"/>
                        <a:t>2. « Познание».»  Развитие речи» «Социализация» « Коммуникация» « Труд»</a:t>
                      </a:r>
                    </a:p>
                    <a:p>
                      <a:pPr marL="228600" indent="-228600">
                        <a:buNone/>
                      </a:pPr>
                      <a:endParaRPr lang="ru-RU" sz="1200" dirty="0" smtClean="0"/>
                    </a:p>
                    <a:p>
                      <a:pPr marL="228600" indent="-228600">
                        <a:buNone/>
                      </a:pPr>
                      <a:endParaRPr lang="ru-RU" sz="1200" dirty="0" smtClean="0"/>
                    </a:p>
                    <a:p>
                      <a:pPr marL="228600" indent="-228600">
                        <a:buNone/>
                      </a:pPr>
                      <a:r>
                        <a:rPr lang="ru-RU" sz="1200" dirty="0" smtClean="0"/>
                        <a:t>3. « Познание» Художественное творчество»,</a:t>
                      </a:r>
                      <a:r>
                        <a:rPr lang="ru-RU" sz="1200" baseline="0" dirty="0" smtClean="0"/>
                        <a:t> «Коммуникация», « Развитие речи», « Труд»</a:t>
                      </a:r>
                    </a:p>
                    <a:p>
                      <a:pPr marL="228600" indent="-228600">
                        <a:buNone/>
                      </a:pPr>
                      <a:endParaRPr lang="ru-RU" sz="1200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/>
                        <a:t>4.» Познание», « Социализация», «  Коммуникация», « Развитие речи», « Художественное творчество»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/>
                        <a:t>5.» Познание» « Труд», « Развитие речи» « Коммуникация» « Социализация»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« Свойства воды.</a:t>
                      </a:r>
                    </a:p>
                    <a:p>
                      <a:r>
                        <a:rPr lang="ru-RU" sz="1200" dirty="0" smtClean="0"/>
                        <a:t> Очищение воды»</a:t>
                      </a:r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r>
                        <a:rPr lang="ru-RU" sz="1200" dirty="0" smtClean="0"/>
                        <a:t>«Песок и глина»</a:t>
                      </a:r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r>
                        <a:rPr lang="ru-RU" sz="1200" dirty="0" smtClean="0"/>
                        <a:t>Опыты</a:t>
                      </a:r>
                      <a:r>
                        <a:rPr lang="ru-RU" sz="1200" baseline="0" dirty="0" smtClean="0"/>
                        <a:t> :» песок и глина»</a:t>
                      </a:r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r>
                        <a:rPr lang="ru-RU" sz="1200" baseline="0" dirty="0" smtClean="0"/>
                        <a:t>« Животные и песок»</a:t>
                      </a:r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r>
                        <a:rPr lang="ru-RU" sz="1200" baseline="0" dirty="0" smtClean="0"/>
                        <a:t>« Выращивание из морковных верхушек растения»</a:t>
                      </a:r>
                      <a:endParaRPr lang="ru-RU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Закрепить знания о процессе</a:t>
                      </a: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 очистки воды разными способами, о давлении и силе воды.</a:t>
                      </a: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Показать разнообразие объектов неживой природы. Сравнение песчинок по цвету, размеру, форме.</a:t>
                      </a: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Познакомить со свойствами и качеством песка, глины. Учить делать выводы о свойствах  песка и глины.</a:t>
                      </a: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Дать детям представление о взаимосвязях, существующих в природе, о пустыне. Объяснить зависимость внешнего вида животного от факторов неживой природы.</a:t>
                      </a:r>
                    </a:p>
                    <a:p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Вырастить из морковных верхушек растения.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67744" y="548680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                            Ноябрь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043605" y="980728"/>
          <a:ext cx="7056786" cy="57606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52262"/>
                <a:gridCol w="2352262"/>
                <a:gridCol w="2352262"/>
              </a:tblGrid>
              <a:tr h="46456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Номер цикла.</a:t>
                      </a:r>
                    </a:p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Образовательные области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    Тема цикла</a:t>
                      </a:r>
                      <a:endParaRPr lang="ru-RU" sz="12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       задачи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29607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.» Познание».» Развитие речи» « Коммуникация» «Физическая культура» « Социализация»</a:t>
                      </a: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2. « Познание» « Развитие речи» «Коммуникация» « Физическая культура» « Чтение художественной литературы»</a:t>
                      </a: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3. « Познание» « Развитие речи» «Чтение художественной литературы» «Коммуникация» « Физическая</a:t>
                      </a: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 культура» «Социализация»</a:t>
                      </a: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4. « Познание» « Развитие речи» « Художественная литература» « Коммуникация» « Художественное творчество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»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«Что можно почувствовать кожей?»</a:t>
                      </a:r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r>
                        <a:rPr lang="ru-RU" sz="1200" dirty="0" smtClean="0"/>
                        <a:t>« Почему все звучит?»</a:t>
                      </a:r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r>
                        <a:rPr lang="ru-RU" sz="1200" dirty="0" smtClean="0"/>
                        <a:t>« Как мы чувствуем запахи»</a:t>
                      </a:r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r>
                        <a:rPr lang="ru-RU" sz="1200" dirty="0" smtClean="0"/>
                        <a:t>« Лимон»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Дать детям элементарные знания о роли кожи в жизни человека. Упражнять детей в развитии тактильной чувствительности.</a:t>
                      </a:r>
                    </a:p>
                    <a:p>
                      <a:endParaRPr lang="ru-RU" sz="1200" dirty="0" smtClean="0"/>
                    </a:p>
                    <a:p>
                      <a:r>
                        <a:rPr lang="ru-RU" sz="1200" dirty="0" smtClean="0"/>
                        <a:t>Дать</a:t>
                      </a:r>
                      <a:r>
                        <a:rPr lang="ru-RU" sz="1200" baseline="0" dirty="0" smtClean="0"/>
                        <a:t> детям представление об органах слуха – ухо. Познакомить со строением уха человека и животного. Закрепить правила ухода за ушами.</a:t>
                      </a:r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r>
                        <a:rPr lang="ru-RU" sz="1200" baseline="0" dirty="0" smtClean="0"/>
                        <a:t>Дать детям представление о строении носа, с особенностями его работы.</a:t>
                      </a:r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r>
                        <a:rPr lang="ru-RU" sz="1200" baseline="0" dirty="0" smtClean="0"/>
                        <a:t>Дать детям понятие о витаминах, иммунитете.</a:t>
                      </a:r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59832" y="404664"/>
            <a:ext cx="15452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         Декабрь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755577" y="764704"/>
          <a:ext cx="7416822" cy="583264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472274"/>
                <a:gridCol w="2472274"/>
                <a:gridCol w="2472274"/>
              </a:tblGrid>
              <a:tr h="48605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Номер цикла.</a:t>
                      </a:r>
                    </a:p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Образовательные области  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Тема цикла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задачи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346594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r>
                        <a:rPr lang="ru-RU" sz="1200" dirty="0" smtClean="0"/>
                        <a:t>« Познание</a:t>
                      </a:r>
                      <a:r>
                        <a:rPr lang="ru-RU" sz="1200" baseline="0" dirty="0" smtClean="0"/>
                        <a:t>» « Социализация» « Развитие речи» « Коммуникация» « ФЭМП»</a:t>
                      </a:r>
                    </a:p>
                    <a:p>
                      <a:pPr marL="228600" indent="-228600">
                        <a:buAutoNum type="arabicPeriod"/>
                      </a:pPr>
                      <a:endParaRPr lang="ru-RU" sz="1200" baseline="0" dirty="0" smtClean="0"/>
                    </a:p>
                    <a:p>
                      <a:pPr marL="228600" indent="-228600">
                        <a:buAutoNum type="arabicPeriod"/>
                      </a:pPr>
                      <a:endParaRPr lang="ru-RU" sz="1200" baseline="0" dirty="0" smtClean="0"/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.» Познание» ««Социализация»  «Развитие речи» «Чтение художественной литературы.»</a:t>
                      </a:r>
                    </a:p>
                    <a:p>
                      <a:pPr marL="228600" indent="-228600">
                        <a:buNone/>
                      </a:pPr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3. « Познание» « ФЭМП» « Чтение художественной литературы» « Социализация» « Развитие речи» « Коммуникация»</a:t>
                      </a:r>
                    </a:p>
                    <a:p>
                      <a:pPr marL="228600" indent="-228600">
                        <a:buNone/>
                      </a:pPr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4. « Познание» « Художественное творчество» « Социализация»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Коммуникация»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Развитие речи»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« Магнит – фокусник»</a:t>
                      </a: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« Стальной барьер»</a:t>
                      </a: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« Волшебная монета»</a:t>
                      </a: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« Как работает термометр»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Познакомить детей с магнитом. Выявить его свойства, взаимодействие магнита с разными материалами</a:t>
                      </a:r>
                      <a:r>
                        <a:rPr lang="ru-RU" sz="1200" baseline="0" dirty="0" smtClean="0"/>
                        <a:t> и веществами.</a:t>
                      </a:r>
                    </a:p>
                    <a:p>
                      <a:endParaRPr lang="ru-RU" sz="1200" baseline="0" dirty="0" smtClean="0"/>
                    </a:p>
                    <a:p>
                      <a:r>
                        <a:rPr lang="ru-RU" sz="1200" baseline="0" dirty="0" smtClean="0"/>
                        <a:t>Продолжать знакомить с магнитом. Выявить его свойства. Взаимодействие с разными материалами.</a:t>
                      </a:r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r>
                        <a:rPr lang="ru-RU" sz="1200" baseline="0" dirty="0" smtClean="0"/>
                        <a:t>Познакомить детей с таким свойством, как теплопроводность.</a:t>
                      </a:r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r>
                        <a:rPr lang="ru-RU" sz="1200" baseline="0" dirty="0" smtClean="0"/>
                        <a:t>Познакомить с устройством и работой термометра.</a:t>
                      </a:r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55776" y="548680"/>
            <a:ext cx="24753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                             Январь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611561" y="908720"/>
          <a:ext cx="8064894" cy="575078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88298"/>
                <a:gridCol w="2688298"/>
                <a:gridCol w="2688298"/>
              </a:tblGrid>
              <a:tr h="395044"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    Номер цикла.</a:t>
                      </a:r>
                    </a:p>
                    <a:p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Образовательные области</a:t>
                      </a:r>
                      <a:endParaRPr lang="ru-RU" sz="12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Тема цикла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Задачи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293588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1.«Познание» « Развитие речи» «Художественное творчество» « Коммуникация» « Социализация»</a:t>
                      </a:r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r>
                        <a:rPr lang="ru-RU" sz="1200" dirty="0" smtClean="0"/>
                        <a:t>2.» Познание» « Развитие речи» « Труд» « Чтение художественной литературы» « Коммуникация» </a:t>
                      </a:r>
                    </a:p>
                    <a:p>
                      <a:r>
                        <a:rPr lang="ru-RU" sz="1200" dirty="0" smtClean="0"/>
                        <a:t>« Социализация» </a:t>
                      </a:r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r>
                        <a:rPr lang="ru-RU" sz="1200" dirty="0" smtClean="0"/>
                        <a:t>3.</a:t>
                      </a:r>
                      <a:r>
                        <a:rPr lang="ru-RU" sz="1200" baseline="0" dirty="0" smtClean="0"/>
                        <a:t> « Познание» « Развитие речи» « Коммуникация» </a:t>
                      </a:r>
                    </a:p>
                    <a:p>
                      <a:r>
                        <a:rPr lang="ru-RU" sz="1200" baseline="0" dirty="0" smtClean="0"/>
                        <a:t>« Социализация» «Художественное творчество» «ФЭМП»</a:t>
                      </a:r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« Тайны снега и льда»</a:t>
                      </a:r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r>
                        <a:rPr lang="ru-RU" sz="1200" dirty="0" smtClean="0"/>
                        <a:t>« Соленая история»</a:t>
                      </a:r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r>
                        <a:rPr lang="ru-RU" sz="1200" dirty="0" smtClean="0"/>
                        <a:t>«Путешествие в Антарктиду»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Создание условий для развития познавательной активности детей в процессе экспериментирования со снегом и льдом. Продолжать</a:t>
                      </a:r>
                      <a:r>
                        <a:rPr lang="ru-RU" sz="1200" baseline="0" dirty="0" smtClean="0"/>
                        <a:t> формировать знания дошкольников о зиме. Развивать познавательную активность, мышление.</a:t>
                      </a:r>
                      <a:r>
                        <a:rPr lang="ru-RU" sz="1200" dirty="0" smtClean="0"/>
                        <a:t> </a:t>
                      </a:r>
                    </a:p>
                    <a:p>
                      <a:endParaRPr lang="ru-RU" sz="1200" dirty="0" smtClean="0"/>
                    </a:p>
                    <a:p>
                      <a:r>
                        <a:rPr lang="ru-RU" sz="1200" dirty="0" smtClean="0"/>
                        <a:t>Уточнить знания детей о свойствах соли, продолжать знакомить с ее видами и характеристикой, развивать навыки экспериментирования, воспитывать </a:t>
                      </a:r>
                      <a:r>
                        <a:rPr lang="ru-RU" sz="1200" baseline="0" dirty="0" smtClean="0"/>
                        <a:t> бережное отношение к соли.</a:t>
                      </a:r>
                    </a:p>
                    <a:p>
                      <a:endParaRPr lang="ru-RU" sz="1200" baseline="0" dirty="0" smtClean="0"/>
                    </a:p>
                    <a:p>
                      <a:r>
                        <a:rPr lang="ru-RU" sz="1200" baseline="0" dirty="0" smtClean="0"/>
                        <a:t>Формировать целостное представление об Антарктиде. Продолжать учить детей участвовать в экспериментальной деятельности.</a:t>
                      </a:r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83768" y="548680"/>
            <a:ext cx="2457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                          Февраль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187625" y="908720"/>
          <a:ext cx="6984774" cy="561662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28258"/>
                <a:gridCol w="2328258"/>
                <a:gridCol w="2328258"/>
              </a:tblGrid>
              <a:tr h="52005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      Номер  цикла Образовательные области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Тема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цикла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Задачи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096566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« Познание»  « Развитие речи» « Коммуникация»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 « Социализация» « Труд»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Чтение художественной литературы»</a:t>
                      </a:r>
                    </a:p>
                    <a:p>
                      <a:pPr marL="228600" indent="-228600">
                        <a:buNone/>
                      </a:pPr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2. «Познание» « Труд»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Коммуникация»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Социализация»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Развитие речи»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Чтение художественной литературы»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3.» Познание» « Развитие речи» «Коммуникация»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Социализация»</a:t>
                      </a:r>
                    </a:p>
                    <a:p>
                      <a:pPr marL="228600" indent="-228600">
                        <a:buNone/>
                      </a:pPr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4. « Познание»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 « Коммуникация»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Развитие речи»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Художественное творчество»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Чтение художественной литературы»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«</a:t>
                      </a:r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 Воздух и его свойства»  </a:t>
                      </a: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Экспериментирование:»</a:t>
                      </a: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 Где теплее?» « Подводная лодка» « Упрямый воздух»</a:t>
                      </a:r>
                    </a:p>
                    <a:p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что быстрее»</a:t>
                      </a:r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Экспериментирование: « Воздух занимает место»</a:t>
                      </a: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sz="1200" dirty="0" smtClean="0">
                          <a:solidFill>
                            <a:schemeClr val="bg1"/>
                          </a:solidFill>
                        </a:rPr>
                        <a:t>« Неизвестное рядом»</a:t>
                      </a:r>
                      <a:endParaRPr lang="ru-RU" sz="12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Продолжить  знакомство детей со свойствами воздуха, и ролью его в жизни человека, растений, животных. Дать знания о неживой природе и о том, что воздух – условие жизни всех существ на земле.</a:t>
                      </a:r>
                    </a:p>
                    <a:p>
                      <a:r>
                        <a:rPr lang="ru-RU" sz="1200" dirty="0" smtClean="0"/>
                        <a:t>Выявить, что теплый воздух легче холодного и поднимается вверх.</a:t>
                      </a:r>
                    </a:p>
                    <a:p>
                      <a:r>
                        <a:rPr lang="ru-RU" sz="1200" dirty="0" smtClean="0"/>
                        <a:t>Обнаружить, что воздух легче воды</a:t>
                      </a:r>
                      <a:r>
                        <a:rPr lang="ru-RU" sz="1200" baseline="0" dirty="0" smtClean="0"/>
                        <a:t> и  что воздух сжимается.</a:t>
                      </a:r>
                    </a:p>
                    <a:p>
                      <a:r>
                        <a:rPr lang="ru-RU" sz="1200" baseline="0" dirty="0" smtClean="0"/>
                        <a:t>Показать, что воздух занимает место.</a:t>
                      </a:r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r>
                        <a:rPr lang="ru-RU" sz="1200" baseline="0" dirty="0" smtClean="0"/>
                        <a:t>Расширять знания детей о жизни древнего человека, об открытии человеком огня. Формировать представление о том,  что при горении изменяется состав воздуха. Познакомить со способами тушения пожара.</a:t>
                      </a:r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47864" y="476672"/>
            <a:ext cx="1233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         Март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899592" y="908720"/>
          <a:ext cx="7848873" cy="547260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16291"/>
                <a:gridCol w="2616291"/>
                <a:gridCol w="2616291"/>
              </a:tblGrid>
              <a:tr h="720080"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  Номер цикла</a:t>
                      </a:r>
                    </a:p>
                    <a:p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Образовательные области</a:t>
                      </a:r>
                      <a:endParaRPr lang="ru-RU" sz="12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Тема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Задачи</a:t>
                      </a:r>
                      <a:endParaRPr lang="ru-RU" dirty="0"/>
                    </a:p>
                  </a:txBody>
                  <a:tcPr/>
                </a:tc>
              </a:tr>
              <a:tr h="4752528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r>
                        <a:rPr lang="ru-RU" sz="1200" dirty="0" smtClean="0"/>
                        <a:t>« Познание» « Коммуникация»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dirty="0" smtClean="0"/>
                        <a:t>« Развитие речи»  « Социализация»» ФЭМП» « Чтение художественной литературы»» Художественное творчество»</a:t>
                      </a:r>
                    </a:p>
                    <a:p>
                      <a:pPr marL="228600" indent="-228600">
                        <a:buNone/>
                      </a:pPr>
                      <a:endParaRPr lang="ru-RU" sz="1200" dirty="0" smtClean="0"/>
                    </a:p>
                    <a:p>
                      <a:pPr marL="228600" indent="-228600">
                        <a:buNone/>
                      </a:pPr>
                      <a:r>
                        <a:rPr lang="ru-RU" sz="1200" dirty="0" smtClean="0"/>
                        <a:t>2. « Познание» « Развитие речи»» Художественное творчество»  « Социализация» « Коммуникация» « Чтение художественной литературы»</a:t>
                      </a:r>
                    </a:p>
                    <a:p>
                      <a:pPr marL="228600" indent="-228600">
                        <a:buNone/>
                      </a:pPr>
                      <a:endParaRPr lang="ru-RU" sz="1200" dirty="0" smtClean="0"/>
                    </a:p>
                    <a:p>
                      <a:pPr marL="228600" indent="-228600">
                        <a:buNone/>
                      </a:pPr>
                      <a:endParaRPr lang="ru-RU" sz="1200" dirty="0" smtClean="0"/>
                    </a:p>
                    <a:p>
                      <a:pPr marL="228600" indent="-228600">
                        <a:buNone/>
                      </a:pPr>
                      <a:endParaRPr lang="ru-RU" sz="1200" dirty="0" smtClean="0"/>
                    </a:p>
                    <a:p>
                      <a:pPr marL="228600" indent="-228600">
                        <a:buNone/>
                      </a:pPr>
                      <a:r>
                        <a:rPr lang="ru-RU" sz="1200" dirty="0" smtClean="0"/>
                        <a:t>3.» Познание» « Коммуникация» « Социализация» « Труд» « Чтение художественной литературы»</a:t>
                      </a:r>
                    </a:p>
                    <a:p>
                      <a:pPr marL="228600" indent="-228600">
                        <a:buNone/>
                      </a:pPr>
                      <a:endParaRPr lang="ru-RU" sz="1200" dirty="0" smtClean="0"/>
                    </a:p>
                    <a:p>
                      <a:pPr marL="228600" indent="-228600">
                        <a:buNone/>
                      </a:pPr>
                      <a:endParaRPr lang="ru-RU" sz="1200" dirty="0" smtClean="0"/>
                    </a:p>
                    <a:p>
                      <a:pPr marL="228600" indent="-228600">
                        <a:buNone/>
                      </a:pPr>
                      <a:r>
                        <a:rPr lang="ru-RU" sz="1200" dirty="0" smtClean="0"/>
                        <a:t>4.» Познание»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« Солнце,</a:t>
                      </a:r>
                      <a:r>
                        <a:rPr lang="ru-RU" sz="1200" baseline="0" dirty="0" smtClean="0"/>
                        <a:t> Земля и другие планеты»</a:t>
                      </a:r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r>
                        <a:rPr lang="ru-RU" sz="1200" baseline="0" dirty="0" smtClean="0"/>
                        <a:t>« Удивительные камни» </a:t>
                      </a:r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r>
                        <a:rPr lang="ru-RU" sz="1200" baseline="0" dirty="0" smtClean="0"/>
                        <a:t>« Живые камни»</a:t>
                      </a:r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endParaRPr lang="ru-RU" sz="1200" baseline="0" dirty="0" smtClean="0"/>
                    </a:p>
                    <a:p>
                      <a:r>
                        <a:rPr lang="ru-RU" sz="1200" baseline="0" dirty="0" smtClean="0"/>
                        <a:t>« Можно ли менять форму камня и глины»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Дать детям представления о строении Солнечной системы о том, что Земля уникальная планета. На основе опытов дать представления о холодности планет.</a:t>
                      </a:r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endParaRPr lang="ru-RU" sz="1200" dirty="0" smtClean="0"/>
                    </a:p>
                    <a:p>
                      <a:r>
                        <a:rPr lang="ru-RU" sz="1200" dirty="0" smtClean="0"/>
                        <a:t>Познакомить детей с разнообразием мира камней, обратить внимание на особенности камней. Учить классифицировать камни по признакам.</a:t>
                      </a:r>
                    </a:p>
                    <a:p>
                      <a:endParaRPr lang="ru-RU" sz="1200" dirty="0" smtClean="0"/>
                    </a:p>
                    <a:p>
                      <a:r>
                        <a:rPr lang="ru-RU" sz="1200" dirty="0" smtClean="0"/>
                        <a:t>Познакомить</a:t>
                      </a:r>
                      <a:r>
                        <a:rPr lang="ru-RU" sz="1200" baseline="0" dirty="0" smtClean="0"/>
                        <a:t> с камнями, происхождение которых связано с живыми организмами, С древними ископаемыми. </a:t>
                      </a:r>
                    </a:p>
                    <a:p>
                      <a:endParaRPr lang="ru-RU" sz="1200" baseline="0" dirty="0" smtClean="0"/>
                    </a:p>
                    <a:p>
                      <a:r>
                        <a:rPr lang="ru-RU" sz="1200" baseline="0" dirty="0" smtClean="0"/>
                        <a:t>Выявить свойства  глины и камня..</a:t>
                      </a:r>
                      <a:endParaRPr lang="ru-RU" sz="1200" dirty="0" smtClean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47864" y="764704"/>
            <a:ext cx="8973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Апрель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67544" y="1124744"/>
          <a:ext cx="8352927" cy="58521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784309"/>
                <a:gridCol w="2784309"/>
                <a:gridCol w="2784309"/>
              </a:tblGrid>
              <a:tr h="453698"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Номер цикла</a:t>
                      </a:r>
                    </a:p>
                    <a:p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Образовательные области</a:t>
                      </a:r>
                      <a:endParaRPr lang="ru-RU" sz="12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    Тема</a:t>
                      </a:r>
                      <a:endParaRPr lang="ru-RU" sz="12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     Задачи</a:t>
                      </a:r>
                      <a:endParaRPr lang="ru-RU" sz="12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090918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Познание» « Развитие речи» « Коммуникация»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Социализация»» Чтение художественной литературы»</a:t>
                      </a:r>
                    </a:p>
                    <a:p>
                      <a:pPr marL="228600" indent="-228600">
                        <a:buNone/>
                      </a:pPr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2. « Познание» « Социализация» «Коммуникация» « Развитие речи»» Чтение художественной литературы» « Художественное творчество»</a:t>
                      </a:r>
                    </a:p>
                    <a:p>
                      <a:pPr marL="228600" indent="-228600">
                        <a:buNone/>
                      </a:pPr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3. « Познание» « Развитие речи» « Труд»</a:t>
                      </a:r>
                    </a:p>
                    <a:p>
                      <a:pPr marL="228600" indent="-228600">
                        <a:buNone/>
                      </a:pPr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4. « Познание» « развитие речи» « коммуникация» « художественное творчество» « Чтение художественной литературы»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«</a:t>
                      </a: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 В мире электричества»</a:t>
                      </a: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Электроприборы»</a:t>
                      </a: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Выяснение причины роста зеленых растений на глубине до ста метров»</a:t>
                      </a: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Установление способности растения к поиску света»</a:t>
                      </a:r>
                    </a:p>
                    <a:p>
                      <a:endParaRPr lang="ru-RU" sz="1200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Познакомить детей с электричеством, как особой формой энергии. Познакомить с понятием « электрический ток». Объяснить природу молнии. Формировать основы безопасности при взаимодействии с электричеством.</a:t>
                      </a: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Развивать способности ребенка с элементарными электрическими приборами .Формировать представ- </a:t>
                      </a:r>
                    </a:p>
                    <a:p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r>
                        <a:rPr lang="ru-RU" sz="1200" baseline="0" dirty="0" err="1" smtClean="0">
                          <a:solidFill>
                            <a:schemeClr val="bg1"/>
                          </a:solidFill>
                        </a:rPr>
                        <a:t>ление</a:t>
                      </a: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 о материалах, проводящих электрический ток и изоляторах.</a:t>
                      </a:r>
                    </a:p>
                    <a:p>
                      <a:endParaRPr lang="ru-RU" sz="12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Выяснить, почему зеленые растения, растущие в океане , не живут глубже ста метров.</a:t>
                      </a: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Установить , как растение ищет свет.</a:t>
                      </a: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67744" y="764704"/>
            <a:ext cx="5378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                                     Май                                                  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39552" y="1397000"/>
          <a:ext cx="8136903" cy="520035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712301"/>
                <a:gridCol w="2712301"/>
                <a:gridCol w="2712301"/>
              </a:tblGrid>
              <a:tr h="565256"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     Номер цикла</a:t>
                      </a:r>
                    </a:p>
                    <a:p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Образовательные области     </a:t>
                      </a:r>
                      <a:endParaRPr lang="ru-RU" sz="12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         Тема</a:t>
                      </a:r>
                      <a:endParaRPr lang="ru-RU" sz="1200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</a:rPr>
                        <a:t>Задачи</a:t>
                      </a:r>
                      <a:endParaRPr lang="ru-RU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635096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Познание» « Развитие речи» « Коммуникация» « Социализация» « Художественное творчество» « Чтение художественной литературы»</a:t>
                      </a:r>
                    </a:p>
                    <a:p>
                      <a:pPr marL="228600" indent="-228600">
                        <a:buAutoNum type="arabicPeriod"/>
                      </a:pPr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2. « Познание»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Развитие речи»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Коммуникация»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Художественное творчество»</a:t>
                      </a:r>
                    </a:p>
                    <a:p>
                      <a:pPr marL="228600" indent="-228600">
                        <a:buNone/>
                      </a:pPr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3. « Познание» « Развитие речи»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Коммуникация» « Социализация» </a:t>
                      </a:r>
                    </a:p>
                    <a:p>
                      <a:pPr marL="228600" indent="-228600">
                        <a:buNone/>
                      </a:pPr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4. « Познание» « Коммуникация»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 « Социализация» « Развитие речи»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solidFill>
                            <a:schemeClr val="tx1"/>
                          </a:solidFill>
                        </a:rPr>
                        <a:t>« </a:t>
                      </a:r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Откуда радуга берется» </a:t>
                      </a: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Экспериментирование : « Волшебный  круг»</a:t>
                      </a: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Свет вокруг нас»</a:t>
                      </a: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« Из каких цветов состоит солнечный луч»</a:t>
                      </a:r>
                      <a:endParaRPr lang="ru-RU" sz="1200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Познакомить детей с солнечной энергией  и особенностями ее проявления. </a:t>
                      </a: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Показать детям , что солнечный свет состоит из спектра. Формировать умение делать выводы, выдвигать гипотезы.</a:t>
                      </a: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Дать детям представление о свете. Определить принадлежность источников света к природному или рукотворному миру, их назначение.</a:t>
                      </a:r>
                    </a:p>
                    <a:p>
                      <a:endParaRPr lang="ru-RU" sz="1200" baseline="0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ru-RU" sz="1200" baseline="0" dirty="0" smtClean="0">
                          <a:solidFill>
                            <a:schemeClr val="bg1"/>
                          </a:solidFill>
                        </a:rPr>
                        <a:t>Узнать, из каких цветов действительно состоит солнечный луч.</a:t>
                      </a:r>
                      <a:endParaRPr lang="ru-RU" sz="1200" baseline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044624" y="1484784"/>
            <a:ext cx="986013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                                      Список литературы: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                             - Н. А. Рыжова « Экологическое образование в детском саду»</a:t>
            </a:r>
          </a:p>
          <a:p>
            <a:pPr algn="ctr"/>
            <a:r>
              <a:rPr lang="ru-RU" dirty="0" smtClean="0"/>
              <a:t>                                           - О. В. </a:t>
            </a:r>
            <a:r>
              <a:rPr lang="ru-RU" dirty="0" err="1" smtClean="0"/>
              <a:t>Дыбина</a:t>
            </a:r>
            <a:r>
              <a:rPr lang="ru-RU" dirty="0" smtClean="0"/>
              <a:t>, Н. П. Рахманова, В. В. Щетинина « Неизведанное рядом»</a:t>
            </a:r>
          </a:p>
          <a:p>
            <a:pPr algn="ctr"/>
            <a:r>
              <a:rPr lang="ru-RU" dirty="0" smtClean="0"/>
              <a:t>                                            - О. А. Зыкова « Экспериментирование с живой и неживой природой»</a:t>
            </a:r>
          </a:p>
          <a:p>
            <a:pPr algn="ctr"/>
            <a:r>
              <a:rPr lang="ru-RU" dirty="0" smtClean="0"/>
              <a:t>                                                       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75656" y="3140968"/>
            <a:ext cx="64694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ru-RU" dirty="0" smtClean="0"/>
              <a:t>О. В. </a:t>
            </a:r>
            <a:r>
              <a:rPr lang="ru-RU" dirty="0" err="1" smtClean="0"/>
              <a:t>Дыбина</a:t>
            </a:r>
            <a:r>
              <a:rPr lang="ru-RU" dirty="0" smtClean="0"/>
              <a:t> « Что было до…»</a:t>
            </a:r>
          </a:p>
          <a:p>
            <a:pPr>
              <a:buFontTx/>
              <a:buChar char="-"/>
            </a:pPr>
            <a:r>
              <a:rPr lang="ru-RU" dirty="0" smtClean="0"/>
              <a:t>-Т. М. Бондаренко « Экологические  занятия с детьми»</a:t>
            </a:r>
          </a:p>
          <a:p>
            <a:pPr>
              <a:buFontTx/>
              <a:buChar char="-"/>
            </a:pPr>
            <a:r>
              <a:rPr lang="ru-RU" dirty="0" smtClean="0"/>
              <a:t>-В. Н. </a:t>
            </a:r>
            <a:r>
              <a:rPr lang="ru-RU" dirty="0" err="1" smtClean="0"/>
              <a:t>Волчкова</a:t>
            </a:r>
            <a:r>
              <a:rPr lang="ru-RU" dirty="0" smtClean="0"/>
              <a:t>, Н. В. Степанова « Познавательное развитие»</a:t>
            </a:r>
          </a:p>
          <a:p>
            <a:pPr>
              <a:buFontTx/>
              <a:buChar char="-"/>
            </a:pPr>
            <a:r>
              <a:rPr lang="ru-RU" dirty="0" smtClean="0"/>
              <a:t>- Т. </a:t>
            </a:r>
            <a:r>
              <a:rPr lang="ru-RU" dirty="0" err="1" smtClean="0"/>
              <a:t>Дюдина</a:t>
            </a:r>
            <a:r>
              <a:rPr lang="ru-RU" dirty="0" smtClean="0"/>
              <a:t> « </a:t>
            </a:r>
            <a:r>
              <a:rPr lang="ru-RU" dirty="0" err="1" smtClean="0"/>
              <a:t>Наураша</a:t>
            </a:r>
            <a:r>
              <a:rPr lang="ru-RU" dirty="0" smtClean="0"/>
              <a:t> в стране </a:t>
            </a:r>
            <a:r>
              <a:rPr lang="ru-RU" dirty="0" err="1" smtClean="0"/>
              <a:t>Наурандия</a:t>
            </a:r>
            <a:r>
              <a:rPr lang="ru-RU" dirty="0" smtClean="0"/>
              <a:t>»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55776" y="692696"/>
            <a:ext cx="40895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Спасибо за внимание!</a:t>
            </a:r>
            <a:endParaRPr lang="ru-RU" sz="3200" dirty="0"/>
          </a:p>
        </p:txBody>
      </p:sp>
      <p:pic>
        <p:nvPicPr>
          <p:cNvPr id="3" name="Рисунок 2" descr="IMG_20171010_0810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2204864"/>
            <a:ext cx="5796136" cy="3837676"/>
          </a:xfrm>
          <a:prstGeom prst="rect">
            <a:avLst/>
          </a:prstGeom>
        </p:spPr>
      </p:pic>
    </p:spTree>
  </p:cSld>
  <p:clrMapOvr>
    <a:masterClrMapping/>
  </p:clrMapOvr>
  <p:transition>
    <p:wip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959</TotalTime>
  <Words>2537</Words>
  <Application>Microsoft Office PowerPoint</Application>
  <PresentationFormat>Экран (4:3)</PresentationFormat>
  <Paragraphs>594</Paragraphs>
  <Slides>25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Апекс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«Я – исследователь»</dc:title>
  <dc:creator>admin</dc:creator>
  <cp:lastModifiedBy>admin</cp:lastModifiedBy>
  <cp:revision>135</cp:revision>
  <dcterms:created xsi:type="dcterms:W3CDTF">2018-04-20T17:09:07Z</dcterms:created>
  <dcterms:modified xsi:type="dcterms:W3CDTF">2018-04-25T02:37:41Z</dcterms:modified>
</cp:coreProperties>
</file>