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sldIdLst>
    <p:sldId id="256" r:id="rId2"/>
    <p:sldId id="258" r:id="rId3"/>
    <p:sldId id="257" r:id="rId4"/>
    <p:sldId id="265" r:id="rId5"/>
    <p:sldId id="266" r:id="rId6"/>
    <p:sldId id="260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mediaAndTx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Мультимедиа 2"/>
          <p:cNvSpPr>
            <a:spLocks noGrp="1"/>
          </p:cNvSpPr>
          <p:nvPr>
            <p:ph type="media"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E838F6-4691-4172-9242-AF43F2AA31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mb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1_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9B911-419F-4B4B-9CD9-5CD6179E64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mb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4958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2D35EC-100B-4DA1-9BB6-CCD7EB71C0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video" Target="file:///D:\&#1044;&#1086;&#1082;&#1080;%20&#1042;&#1080;&#1090;&#1103;\&#1064;&#1052;&#1054;\&#1087;&#1088;&#1077;&#1079;&#1077;&#1085;&#1090;\&#1055;&#1088;&#1077;&#1079;&#1077;&#1085;&#1090;&#1072;&#1094;&#1080;&#1103;%20&#1089;%20&#1082;&#1091;&#1088;&#1089;&#1072;\&#1082;&#1086;&#1085;&#1077;&#1094;%20&#1103;&#1085;&#1074;&#1072;&#1088;&#1103;%202007&#1075;.%20035.avi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Тема урока: «Опиливание четырёхгранника из сортового проката типа «круг»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Цель: научиться опиливать четырёхгранник                                               из сортового </a:t>
            </a:r>
            <a:r>
              <a:rPr lang="ru-RU" dirty="0" smtClean="0">
                <a:solidFill>
                  <a:srgbClr val="0070C0"/>
                </a:solidFill>
              </a:rPr>
              <a:t>проката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Составил: учитель технологии Юдин Виктор Юрьевич МКОУ «СОШ№9» г.Миасс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>
                <a:solidFill>
                  <a:srgbClr val="FF0000"/>
                </a:solidFill>
              </a:rPr>
              <a:t>Опиливание металла</a:t>
            </a:r>
          </a:p>
        </p:txBody>
      </p:sp>
      <p:pic>
        <p:nvPicPr>
          <p:cNvPr id="125964" name="конец января 2007г. 035.avi">
            <a:hlinkClick r:id="" action="ppaction://media"/>
          </p:cNvPr>
          <p:cNvPicPr>
            <a:picLocks noGrp="1" noRot="1" noChangeAspect="1" noChangeArrowheads="1"/>
          </p:cNvPicPr>
          <p:nvPr>
            <p:ph type="media" sz="half"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577839" y="2285992"/>
            <a:ext cx="3860811" cy="2895608"/>
          </a:xfrm>
          <a:ln w="76200" cmpd="tri">
            <a:solidFill>
              <a:schemeClr val="tx2"/>
            </a:solidFill>
          </a:ln>
        </p:spPr>
      </p:pic>
      <p:sp>
        <p:nvSpPr>
          <p:cNvPr id="125958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914900" y="1981200"/>
            <a:ext cx="4229100" cy="4876800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Это слесарная операция по срезанию с заготовки слоя металла с помощью напильника для получения требуемых размеров, форм, заданной шероховатости.</a:t>
            </a:r>
          </a:p>
          <a:p>
            <a:pPr eaLnBrk="1" hangingPunct="1">
              <a:defRPr/>
            </a:pPr>
            <a:r>
              <a:rPr lang="ru-RU" sz="240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ВИДЫ ОБРАБОТКИ ПРИ ОПИЛИВАНИИ:</a:t>
            </a:r>
          </a:p>
          <a:p>
            <a:pPr eaLnBrk="1" hangingPunct="1">
              <a:defRPr/>
            </a:pPr>
            <a:r>
              <a:rPr lang="ru-RU" sz="1800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ЧЕРНОВАЯ</a:t>
            </a:r>
          </a:p>
          <a:p>
            <a:pPr eaLnBrk="1" hangingPunct="1">
              <a:defRPr/>
            </a:pPr>
            <a:r>
              <a:rPr lang="ru-RU" sz="1800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ЧИСТОВАЯ</a:t>
            </a:r>
          </a:p>
          <a:p>
            <a:pPr eaLnBrk="1" hangingPunct="1">
              <a:defRPr/>
            </a:pPr>
            <a:r>
              <a:rPr lang="ru-RU" sz="1800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ОТДЕЛОЧНАЯ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5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259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59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59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59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59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259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5" dur="1" fill="hold"/>
                                        <p:tgtEl>
                                          <p:spTgt spid="1259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964"/>
                  </p:tgtEl>
                </p:cond>
              </p:nextCondLst>
            </p:seq>
            <p:video>
              <p:cMediaNode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25964"/>
                </p:tgtEl>
              </p:cMediaNode>
            </p:video>
          </p:childTnLst>
        </p:cTn>
      </p:par>
    </p:tnLst>
    <p:bldLst>
      <p:bldP spid="125956" grpId="0"/>
      <p:bldP spid="12595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Способы опиливания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sz="5400" dirty="0" smtClean="0"/>
              <a:t>1. косым штрихом слева направо – справа налево</a:t>
            </a:r>
          </a:p>
          <a:p>
            <a:pPr>
              <a:buNone/>
            </a:pPr>
            <a:r>
              <a:rPr lang="ru-RU" sz="5400" dirty="0" smtClean="0"/>
              <a:t>2. продольное  направление</a:t>
            </a:r>
          </a:p>
          <a:p>
            <a:pPr>
              <a:buNone/>
            </a:pPr>
            <a:r>
              <a:rPr lang="ru-RU" sz="5400" dirty="0" smtClean="0"/>
              <a:t>3. поперечное  направление</a:t>
            </a:r>
            <a:endParaRPr lang="ru-RU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Порядок опиливания  четырёхгранника</a:t>
            </a:r>
            <a:endParaRPr lang="ru-RU" dirty="0"/>
          </a:p>
        </p:txBody>
      </p:sp>
      <p:sp>
        <p:nvSpPr>
          <p:cNvPr id="3" name="Мультимедиа 2"/>
          <p:cNvSpPr>
            <a:spLocks noGrp="1"/>
          </p:cNvSpPr>
          <p:nvPr>
            <p:ph type="media" sz="half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Прежде чем изготовить 4- </a:t>
            </a:r>
            <a:r>
              <a:rPr lang="ru-RU" dirty="0" err="1" smtClean="0"/>
              <a:t>гранник</a:t>
            </a:r>
            <a:r>
              <a:rPr lang="ru-RU" dirty="0" smtClean="0"/>
              <a:t> с квадратным сечением, </a:t>
            </a:r>
            <a:r>
              <a:rPr lang="ru-RU" dirty="0" err="1" smtClean="0"/>
              <a:t>неободимо</a:t>
            </a:r>
            <a:r>
              <a:rPr lang="ru-RU" dirty="0" smtClean="0"/>
              <a:t> знать диаметр вала из которого  его делают, а так же размер самого квадрата 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1071538" y="2500306"/>
            <a:ext cx="3500462" cy="3429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643042" y="3000372"/>
            <a:ext cx="2428892" cy="242889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B0F0"/>
                </a:solidFill>
              </a:rPr>
              <a:t>пример</a:t>
            </a: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21" name="Текст 2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Диаметр валика 17 мм, а размер четырёхгранника 12*12 мм, необходимо определить  припуск срезаемого слоя металла на каждую из четырёх сторон </a:t>
            </a:r>
            <a:endParaRPr lang="ru-RU" dirty="0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4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ru-RU" dirty="0" smtClean="0">
                <a:solidFill>
                  <a:srgbClr val="FF0000"/>
                </a:solidFill>
              </a:rPr>
              <a:t>Способы крепления деталей при опиливании</a:t>
            </a:r>
          </a:p>
        </p:txBody>
      </p:sp>
      <p:pic>
        <p:nvPicPr>
          <p:cNvPr id="17412" name="Picture 7" descr="kozm_sles_83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 cstate="print">
            <a:lum contrast="6000"/>
          </a:blip>
          <a:srcRect t="13705" b="13748"/>
          <a:stretch>
            <a:fillRect/>
          </a:stretch>
        </p:blipFill>
        <p:spPr>
          <a:xfrm>
            <a:off x="142844" y="2852738"/>
            <a:ext cx="4643470" cy="3148030"/>
          </a:xfrm>
          <a:ln w="76200">
            <a:solidFill>
              <a:srgbClr val="FF3300"/>
            </a:solidFill>
          </a:ln>
        </p:spPr>
      </p:pic>
      <p:sp>
        <p:nvSpPr>
          <p:cNvPr id="138246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800" smtClean="0"/>
              <a:t>В слесарных тисках</a:t>
            </a:r>
          </a:p>
          <a:p>
            <a:pPr eaLnBrk="1" hangingPunct="1">
              <a:defRPr/>
            </a:pPr>
            <a:endParaRPr lang="ru-RU" sz="2800" smtClean="0"/>
          </a:p>
          <a:p>
            <a:pPr eaLnBrk="1" hangingPunct="1">
              <a:defRPr/>
            </a:pPr>
            <a:r>
              <a:rPr lang="ru-RU" sz="2800" smtClean="0"/>
              <a:t>На деревянном бруске</a:t>
            </a:r>
          </a:p>
          <a:p>
            <a:pPr eaLnBrk="1" hangingPunct="1">
              <a:defRPr/>
            </a:pPr>
            <a:endParaRPr lang="ru-RU" sz="2800" smtClean="0"/>
          </a:p>
          <a:p>
            <a:pPr eaLnBrk="1" hangingPunct="1">
              <a:defRPr/>
            </a:pPr>
            <a:r>
              <a:rPr lang="ru-RU" sz="2800" smtClean="0"/>
              <a:t>На бруске с прижимом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8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8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8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8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82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82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82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2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82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82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4" grpId="0"/>
      <p:bldP spid="13824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66" name="Rectangle 2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69937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4000" dirty="0" smtClean="0">
                <a:solidFill>
                  <a:srgbClr val="FF0000"/>
                </a:solidFill>
              </a:rPr>
              <a:t>Виды брака при опиливании</a:t>
            </a:r>
          </a:p>
        </p:txBody>
      </p:sp>
      <p:graphicFrame>
        <p:nvGraphicFramePr>
          <p:cNvPr id="159850" name="Group 106"/>
          <p:cNvGraphicFramePr>
            <a:graphicFrameLocks noGrp="1"/>
          </p:cNvGraphicFramePr>
          <p:nvPr>
            <p:ph type="tbl" idx="1"/>
          </p:nvPr>
        </p:nvGraphicFramePr>
        <p:xfrm>
          <a:off x="107950" y="1196975"/>
          <a:ext cx="8678892" cy="5274101"/>
        </p:xfrm>
        <a:graphic>
          <a:graphicData uri="http://schemas.openxmlformats.org/drawingml/2006/table">
            <a:tbl>
              <a:tblPr/>
              <a:tblGrid>
                <a:gridCol w="4321149"/>
                <a:gridCol w="4357743"/>
              </a:tblGrid>
              <a:tr h="12963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+mn-lt"/>
                        </a:rPr>
                        <a:t>Брак</a:t>
                      </a:r>
                      <a:b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+mn-lt"/>
                        </a:rPr>
                      </a:b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</a:rPr>
                        <a:t>Причины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20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Неровности поверхности и  завалы краёв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Нарушение координации усилий рук, неумение пользоваться инструментом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95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Вмятины или повреждения поверхности</a:t>
                      </a:r>
                      <a:b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</a:b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Неправильный зажим в тисках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35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Неточность размеров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Неправильная разметка, снятие лишнего слоя металла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93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Задиры, царапины на поверхности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Работа тупым или забитым, засаленным инструментом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41" name="Rectangle 9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4000" b="1" dirty="0" smtClean="0">
                <a:solidFill>
                  <a:srgbClr val="FF0000"/>
                </a:solidFill>
              </a:rPr>
              <a:t>Правила безопасности при опиливании металла</a:t>
            </a:r>
          </a:p>
        </p:txBody>
      </p:sp>
      <p:sp>
        <p:nvSpPr>
          <p:cNvPr id="146442" name="Rectangle 10"/>
          <p:cNvSpPr>
            <a:spLocks noGrp="1" noChangeArrowheads="1"/>
          </p:cNvSpPr>
          <p:nvPr>
            <p:ph idx="1"/>
          </p:nvPr>
        </p:nvSpPr>
        <p:spPr>
          <a:xfrm>
            <a:off x="0" y="1341438"/>
            <a:ext cx="9144000" cy="5257800"/>
          </a:xfrm>
        </p:spPr>
        <p:txBody>
          <a:bodyPr/>
          <a:lstStyle/>
          <a:p>
            <a:pPr eaLnBrk="1" hangingPunct="1">
              <a:defRPr/>
            </a:pPr>
            <a:r>
              <a:rPr lang="ru-RU" sz="2600" smtClean="0"/>
              <a:t>Заготовка должна быть надёжно закреплена в тисках</a:t>
            </a:r>
          </a:p>
          <a:p>
            <a:pPr eaLnBrk="1" hangingPunct="1">
              <a:defRPr/>
            </a:pPr>
            <a:r>
              <a:rPr lang="ru-RU" sz="2600" smtClean="0"/>
              <a:t>Ручка напильника должна быть исправной, без трещин и прочно насажена па хвостовик напильника</a:t>
            </a:r>
          </a:p>
          <a:p>
            <a:pPr eaLnBrk="1" hangingPunct="1">
              <a:defRPr/>
            </a:pPr>
            <a:r>
              <a:rPr lang="ru-RU" sz="2600" smtClean="0"/>
              <a:t>При рабочем ходе напильника не допускайте, чтобы его ручка ударяла о заготовку. Это нарушает прочность её насадки</a:t>
            </a:r>
          </a:p>
          <a:p>
            <a:pPr eaLnBrk="1" hangingPunct="1">
              <a:defRPr/>
            </a:pPr>
            <a:r>
              <a:rPr lang="ru-RU" sz="2600" smtClean="0"/>
              <a:t>Нельзя охватывать носок напильника левой рукой. Особенно опасно это при обратном ходе напильника и может привести к травме</a:t>
            </a:r>
          </a:p>
          <a:p>
            <a:pPr eaLnBrk="1" hangingPunct="1">
              <a:defRPr/>
            </a:pPr>
            <a:r>
              <a:rPr lang="ru-RU" sz="2600" smtClean="0"/>
              <a:t>Запрещается сдувать опилки или удалять их голыми руками. Для уборки верстака используйте щётку-смётку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ru-RU" dirty="0" smtClean="0"/>
              <a:t>Список  литературы</a:t>
            </a:r>
          </a:p>
        </p:txBody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/>
              <a:t>Библиотека электронных наглядных пособий</a:t>
            </a:r>
          </a:p>
          <a:p>
            <a:pPr eaLnBrk="1" hangingPunct="1">
              <a:defRPr/>
            </a:pPr>
            <a:r>
              <a:rPr lang="ru-RU" dirty="0" smtClean="0"/>
              <a:t>ТЕХНОЛОГИЯ</a:t>
            </a:r>
          </a:p>
          <a:p>
            <a:pPr eaLnBrk="1" hangingPunct="1">
              <a:defRPr/>
            </a:pPr>
            <a:r>
              <a:rPr lang="ru-RU" dirty="0" smtClean="0"/>
              <a:t>Министерство образования Российской Федерации, 2009</a:t>
            </a:r>
          </a:p>
          <a:p>
            <a:pPr eaLnBrk="1" hangingPunct="1">
              <a:defRPr/>
            </a:pPr>
            <a:r>
              <a:rPr lang="ru-RU" dirty="0" smtClean="0"/>
              <a:t>ГУРЦ ЭМТО, 2009</a:t>
            </a:r>
          </a:p>
          <a:p>
            <a:pPr eaLnBrk="1" hangingPunct="1">
              <a:defRPr/>
            </a:pPr>
            <a:r>
              <a:rPr lang="ru-RU" dirty="0" smtClean="0"/>
              <a:t>ЗАО «</a:t>
            </a:r>
            <a:r>
              <a:rPr lang="ru-RU" dirty="0" err="1" smtClean="0"/>
              <a:t>Инфостудия</a:t>
            </a:r>
            <a:r>
              <a:rPr lang="ru-RU" dirty="0" smtClean="0"/>
              <a:t> ЭКОН», 2009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47</TotalTime>
  <Words>300</Words>
  <Application>Microsoft Office PowerPoint</Application>
  <PresentationFormat>Экран (4:3)</PresentationFormat>
  <Paragraphs>46</Paragraphs>
  <Slides>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Апекс</vt:lpstr>
      <vt:lpstr>Тема урока: «Опиливание четырёхгранника из сортового проката типа «круг»</vt:lpstr>
      <vt:lpstr>Опиливание металла</vt:lpstr>
      <vt:lpstr>Способы опиливания</vt:lpstr>
      <vt:lpstr>Порядок опиливания  четырёхгранника</vt:lpstr>
      <vt:lpstr>пример</vt:lpstr>
      <vt:lpstr>Способы крепления деталей при опиливании</vt:lpstr>
      <vt:lpstr>Виды брака при опиливании</vt:lpstr>
      <vt:lpstr>Правила безопасности при опиливании металла</vt:lpstr>
      <vt:lpstr>Список  литературы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Опиливание четырёхгранника из сортового проката типа «круг»</dc:title>
  <dc:creator>Виктор</dc:creator>
  <cp:lastModifiedBy>RePack by SPecialiST</cp:lastModifiedBy>
  <cp:revision>8</cp:revision>
  <dcterms:created xsi:type="dcterms:W3CDTF">2012-03-10T14:02:16Z</dcterms:created>
  <dcterms:modified xsi:type="dcterms:W3CDTF">2017-02-05T15:28:33Z</dcterms:modified>
</cp:coreProperties>
</file>