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56" r:id="rId2"/>
    <p:sldId id="294" r:id="rId3"/>
    <p:sldId id="290" r:id="rId4"/>
    <p:sldId id="278" r:id="rId5"/>
    <p:sldId id="279" r:id="rId6"/>
    <p:sldId id="281" r:id="rId7"/>
    <p:sldId id="286" r:id="rId8"/>
    <p:sldId id="288" r:id="rId9"/>
    <p:sldId id="287" r:id="rId10"/>
    <p:sldId id="289" r:id="rId11"/>
    <p:sldId id="257" r:id="rId12"/>
    <p:sldId id="258" r:id="rId13"/>
    <p:sldId id="259" r:id="rId14"/>
    <p:sldId id="260" r:id="rId15"/>
    <p:sldId id="261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82" r:id="rId25"/>
    <p:sldId id="283" r:id="rId26"/>
    <p:sldId id="271" r:id="rId27"/>
    <p:sldId id="272" r:id="rId28"/>
    <p:sldId id="275" r:id="rId29"/>
    <p:sldId id="277" r:id="rId30"/>
    <p:sldId id="285" r:id="rId31"/>
    <p:sldId id="284" r:id="rId32"/>
    <p:sldId id="292" r:id="rId33"/>
    <p:sldId id="293" r:id="rId34"/>
    <p:sldId id="274" r:id="rId35"/>
    <p:sldId id="273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1" d="100"/>
          <a:sy n="121" d="100"/>
        </p:scale>
        <p:origin x="156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9669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109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697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107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613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416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9565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288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054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234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51083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5451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7256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66658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8365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6356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610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EC7531E-6D99-4EA2-AD9E-5DBE2134B56D}" type="datetimeFigureOut">
              <a:rPr lang="ru-RU" smtClean="0"/>
              <a:t>30.10.2017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0458931-C926-4839-8007-51381A4494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9001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9.jpg"/><Relationship Id="rId7" Type="http://schemas.openxmlformats.org/officeDocument/2006/relationships/image" Target="../media/image53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g"/><Relationship Id="rId5" Type="http://schemas.openxmlformats.org/officeDocument/2006/relationships/image" Target="../media/image51.png"/><Relationship Id="rId4" Type="http://schemas.openxmlformats.org/officeDocument/2006/relationships/image" Target="../media/image50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3267" y="291662"/>
            <a:ext cx="8001000" cy="2963918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2400" dirty="0"/>
              <a:t>"Практико-ориентированная социализация обучающихся старших классов в рамках предмета </a:t>
            </a:r>
            <a:r>
              <a:rPr lang="ru-RU" sz="2400" dirty="0" smtClean="0"/>
              <a:t>Обществознание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000" dirty="0"/>
              <a:t>(опыт сотрудничества с государственными и финансово- кредитными организациями)"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2290" y="3625018"/>
            <a:ext cx="8519674" cy="2722472"/>
          </a:xfrm>
        </p:spPr>
        <p:txBody>
          <a:bodyPr>
            <a:noAutofit/>
          </a:bodyPr>
          <a:lstStyle/>
          <a:p>
            <a:pPr algn="r"/>
            <a:r>
              <a:rPr lang="ru-RU" sz="2400" dirty="0" smtClean="0"/>
              <a:t>Шагинян Светлана Александровна,</a:t>
            </a:r>
          </a:p>
          <a:p>
            <a:pPr algn="r"/>
            <a:r>
              <a:rPr lang="ru-RU" sz="2400" dirty="0" smtClean="0"/>
              <a:t>Учитель обществознания,</a:t>
            </a:r>
          </a:p>
          <a:p>
            <a:pPr algn="r"/>
            <a:r>
              <a:rPr lang="ru-RU" sz="2400" dirty="0" smtClean="0"/>
              <a:t>Зам. директора по УВР </a:t>
            </a:r>
          </a:p>
          <a:p>
            <a:pPr algn="r"/>
            <a:r>
              <a:rPr lang="ru-RU" sz="2400" dirty="0" smtClean="0"/>
              <a:t>ГБОУ школы №601</a:t>
            </a:r>
          </a:p>
          <a:p>
            <a:pPr algn="r"/>
            <a:r>
              <a:rPr lang="ru-RU" sz="2400" dirty="0" smtClean="0"/>
              <a:t>Приморского района</a:t>
            </a:r>
          </a:p>
          <a:p>
            <a:pPr algn="r"/>
            <a:r>
              <a:rPr lang="ru-RU" sz="2400" dirty="0" smtClean="0"/>
              <a:t>Санкт-Петербурга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21008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4812" y="113453"/>
            <a:ext cx="8534400" cy="1120988"/>
          </a:xfrm>
        </p:spPr>
        <p:txBody>
          <a:bodyPr/>
          <a:lstStyle/>
          <a:p>
            <a:pPr algn="ctr"/>
            <a:r>
              <a:rPr lang="ru-RU" dirty="0" smtClean="0"/>
              <a:t>Содержание: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82332" y="1630680"/>
            <a:ext cx="10715308" cy="5013960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 smtClean="0"/>
              <a:t>1. Федеральный государственный образовательный стандарт  основного общего образования;</a:t>
            </a:r>
          </a:p>
          <a:p>
            <a:r>
              <a:rPr lang="ru-RU" sz="2400" dirty="0" smtClean="0"/>
              <a:t>2. Сотрудничество с  отделом молодежной политики при Администрации Приморского района;</a:t>
            </a:r>
          </a:p>
          <a:p>
            <a:r>
              <a:rPr lang="ru-RU" sz="2400" dirty="0" smtClean="0"/>
              <a:t>3. Сотрудничество с Музеем Политической истории;</a:t>
            </a:r>
          </a:p>
          <a:p>
            <a:r>
              <a:rPr lang="ru-RU" sz="2400" dirty="0" smtClean="0"/>
              <a:t>4. Сотрудничество с Законодательным собранием Санкт-Петербурга;</a:t>
            </a:r>
          </a:p>
          <a:p>
            <a:r>
              <a:rPr lang="ru-RU" sz="2400" dirty="0" smtClean="0"/>
              <a:t>5. Сотрудничество с Банком России;</a:t>
            </a:r>
          </a:p>
          <a:p>
            <a:r>
              <a:rPr lang="ru-RU" sz="2400" dirty="0" smtClean="0"/>
              <a:t>6. Сотрудничество с Бин-Банком;</a:t>
            </a:r>
          </a:p>
          <a:p>
            <a:r>
              <a:rPr lang="ru-RU" sz="2400" dirty="0" smtClean="0"/>
              <a:t>7. Сотрудничество с Центром Занятости населения Приморского района;</a:t>
            </a:r>
          </a:p>
          <a:p>
            <a:r>
              <a:rPr lang="ru-RU" sz="2400" dirty="0" smtClean="0"/>
              <a:t>8. Организация и проведение онлайн-уроков  Банка России;</a:t>
            </a:r>
          </a:p>
          <a:p>
            <a:r>
              <a:rPr lang="ru-RU" sz="2400" dirty="0" smtClean="0"/>
              <a:t>9. Сотрудничество с Налоговой инспекцией  Приморского района.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706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6330" y="457200"/>
            <a:ext cx="10138816" cy="238847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1. Федеральный </a:t>
            </a:r>
            <a:r>
              <a:rPr lang="ru-RU" sz="2000" dirty="0"/>
              <a:t>государственный образовательный стандарт основного общего образования </a:t>
            </a:r>
            <a:r>
              <a:rPr lang="ru-RU" sz="2000" dirty="0" smtClean="0"/>
              <a:t> </a:t>
            </a:r>
            <a:r>
              <a:rPr lang="ru-RU" sz="2000" dirty="0"/>
              <a:t>представляет собой совокупность требований, обязательных при реализации основной образовательной программы основного общего образования образовательными учреждениями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9068" y="2908738"/>
            <a:ext cx="8534400" cy="3468413"/>
          </a:xfrm>
        </p:spPr>
        <p:txBody>
          <a:bodyPr>
            <a:normAutofit lnSpcReduction="10000"/>
          </a:bodyPr>
          <a:lstStyle/>
          <a:p>
            <a:pPr marL="0" indent="0" algn="ctr" fontAlgn="base">
              <a:buNone/>
            </a:pPr>
            <a:r>
              <a:rPr lang="ru-RU" b="1" dirty="0" smtClean="0"/>
              <a:t>         </a:t>
            </a:r>
            <a:r>
              <a:rPr lang="ru-RU" sz="2400" b="1" dirty="0" smtClean="0"/>
              <a:t>Изучение </a:t>
            </a:r>
            <a:r>
              <a:rPr lang="ru-RU" sz="2400" b="1" dirty="0"/>
              <a:t>предметной </a:t>
            </a:r>
            <a:r>
              <a:rPr lang="ru-RU" sz="2400" b="1" dirty="0" smtClean="0"/>
              <a:t>области</a:t>
            </a:r>
          </a:p>
          <a:p>
            <a:pPr marL="0" indent="0" algn="ctr" fontAlgn="base">
              <a:buNone/>
            </a:pPr>
            <a:r>
              <a:rPr lang="ru-RU" sz="2400" b="1" dirty="0" smtClean="0"/>
              <a:t> </a:t>
            </a:r>
            <a:r>
              <a:rPr lang="ru-RU" sz="2400" b="1" dirty="0"/>
              <a:t>«Общественно-научные предметы» должно обеспечить:</a:t>
            </a:r>
          </a:p>
          <a:p>
            <a:pPr fontAlgn="base"/>
            <a:r>
              <a:rPr lang="ru-RU" sz="2400" u="sng" dirty="0" smtClean="0"/>
              <a:t>приобретение </a:t>
            </a:r>
            <a:r>
              <a:rPr lang="ru-RU" sz="2400" u="sng" dirty="0"/>
              <a:t>теоретических знаний и опыта их применения для адекватной ориентации в окружающем мире, выработки способов адаптации в нём, формирования собственной активной позиции в общественной жизни при решении задач в области социальных отношений.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347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7917"/>
            <a:ext cx="12131566" cy="120244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2.</a:t>
            </a:r>
            <a:r>
              <a:rPr lang="ru-RU" dirty="0"/>
              <a:t> </a:t>
            </a:r>
            <a:r>
              <a:rPr lang="ru-RU" sz="2800" dirty="0" smtClean="0"/>
              <a:t>сотрудничество с администрацией приморского района СПб</a:t>
            </a:r>
            <a:br>
              <a:rPr lang="ru-RU" sz="2800" dirty="0" smtClean="0"/>
            </a:br>
            <a:r>
              <a:rPr lang="ru-RU" dirty="0"/>
              <a:t>«Парламентские игры»</a:t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44"/>
          <a:stretch/>
        </p:blipFill>
        <p:spPr>
          <a:xfrm>
            <a:off x="1943377" y="372531"/>
            <a:ext cx="7811061" cy="4871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61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3136" y="4033454"/>
            <a:ext cx="3186222" cy="2548649"/>
          </a:xfrm>
        </p:spPr>
        <p:txBody>
          <a:bodyPr>
            <a:normAutofit/>
          </a:bodyPr>
          <a:lstStyle/>
          <a:p>
            <a:r>
              <a:rPr lang="ru-RU" b="1" dirty="0" smtClean="0"/>
              <a:t>Цель:</a:t>
            </a:r>
            <a:r>
              <a:rPr lang="ru-RU" dirty="0" smtClean="0"/>
              <a:t> познакомить участников с основными этапами политического процесса по формированию парламентских фракций и выборов в парламент политических партий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644" y="256628"/>
            <a:ext cx="4527331" cy="33954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725" y="302939"/>
            <a:ext cx="4543096" cy="34073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413" y="3118596"/>
            <a:ext cx="4311869" cy="3233902"/>
          </a:xfrm>
          <a:prstGeom prst="rect">
            <a:avLst/>
          </a:prstGeom>
        </p:spPr>
      </p:pic>
      <p:sp>
        <p:nvSpPr>
          <p:cNvPr id="7" name="Текст 2"/>
          <p:cNvSpPr txBox="1">
            <a:spLocks/>
          </p:cNvSpPr>
          <p:nvPr/>
        </p:nvSpPr>
        <p:spPr>
          <a:xfrm>
            <a:off x="8811337" y="4496018"/>
            <a:ext cx="3186222" cy="19678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b="1" dirty="0" smtClean="0"/>
              <a:t>Место проведения: </a:t>
            </a:r>
            <a:endParaRPr lang="ru-RU" dirty="0" smtClean="0"/>
          </a:p>
          <a:p>
            <a:r>
              <a:rPr lang="ru-RU" dirty="0" smtClean="0"/>
              <a:t>Молодежный центр</a:t>
            </a:r>
          </a:p>
          <a:p>
            <a:r>
              <a:rPr lang="ru-RU" dirty="0" smtClean="0"/>
              <a:t> «На Богатырском», </a:t>
            </a:r>
          </a:p>
          <a:p>
            <a:r>
              <a:rPr lang="ru-RU" b="1" dirty="0" smtClean="0"/>
              <a:t>7 декабря 2016 года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5243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856889" y="4240924"/>
            <a:ext cx="6022427" cy="2270235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/>
              <a:t>Итоги игры: </a:t>
            </a:r>
            <a:r>
              <a:rPr lang="ru-RU" sz="2000" dirty="0" smtClean="0"/>
              <a:t>побеждает та партия, </a:t>
            </a:r>
          </a:p>
          <a:p>
            <a:pPr algn="ctr"/>
            <a:r>
              <a:rPr lang="ru-RU" sz="2000" dirty="0" smtClean="0"/>
              <a:t>у которой наибольшее количество </a:t>
            </a:r>
          </a:p>
          <a:p>
            <a:pPr algn="ctr"/>
            <a:r>
              <a:rPr lang="ru-RU" sz="2000" dirty="0" smtClean="0"/>
              <a:t>представителей прошли в парламент, а </a:t>
            </a:r>
          </a:p>
          <a:p>
            <a:pPr algn="ctr"/>
            <a:r>
              <a:rPr lang="ru-RU" sz="2000" dirty="0" smtClean="0"/>
              <a:t>также все самовыдвиженцы, прошедшие в</a:t>
            </a:r>
          </a:p>
          <a:p>
            <a:pPr algn="ctr"/>
            <a:r>
              <a:rPr lang="ru-RU" sz="2000" dirty="0" smtClean="0"/>
              <a:t> парламент.</a:t>
            </a:r>
            <a:endParaRPr lang="ru-RU" sz="20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049" y="3073837"/>
            <a:ext cx="4824833" cy="36186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749" y="189187"/>
            <a:ext cx="4960883" cy="37206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70" b="6605"/>
          <a:stretch/>
        </p:blipFill>
        <p:spPr>
          <a:xfrm>
            <a:off x="417787" y="189187"/>
            <a:ext cx="5649310" cy="264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94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0945" y="5244077"/>
            <a:ext cx="12131566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/>
              <a:t>3. сотрудничество с Музеем </a:t>
            </a:r>
            <a:r>
              <a:rPr lang="ru-RU" sz="3200" dirty="0"/>
              <a:t>Политической истории</a:t>
            </a:r>
            <a:br>
              <a:rPr lang="ru-RU" sz="3200" dirty="0"/>
            </a:br>
            <a:r>
              <a:rPr lang="ru-RU" sz="2400" dirty="0"/>
              <a:t>«Мы выбираем-нас выбирают»-ролевая игра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222" y="212834"/>
            <a:ext cx="6842234" cy="5131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0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70490" y="5486400"/>
            <a:ext cx="10807262" cy="1190297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400" dirty="0"/>
              <a:t>Ролевая игра воспроизводит ход современной избирательной кампании и позволяет смоделировать действия активного избирателя и кандидата в депутаты, члена политической партии. 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978" y="258161"/>
            <a:ext cx="6876393" cy="5157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51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33552" y="670033"/>
            <a:ext cx="10925502" cy="5186857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u="sng" dirty="0" smtClean="0"/>
              <a:t>Первая </a:t>
            </a:r>
            <a:r>
              <a:rPr lang="ru-RU" sz="2800" u="sng" dirty="0"/>
              <a:t>часть</a:t>
            </a:r>
            <a:r>
              <a:rPr lang="ru-RU" sz="2800" dirty="0"/>
              <a:t>: подготовка "электоратом" наказа "избирателю"; формирование политической партии, ее программы, агитационной листовки и биографии политика</a:t>
            </a:r>
            <a:r>
              <a:rPr lang="ru-RU" sz="2800" dirty="0" smtClean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sz="2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u="sng" dirty="0"/>
              <a:t>Вторая часть</a:t>
            </a:r>
            <a:r>
              <a:rPr lang="ru-RU" sz="2800" dirty="0"/>
              <a:t>: участие в дебатах.</a:t>
            </a:r>
          </a:p>
          <a:p>
            <a:pPr lvl="1"/>
            <a:r>
              <a:rPr lang="ru-RU" sz="2800" dirty="0" smtClean="0"/>
              <a:t>Эффективное </a:t>
            </a:r>
            <a:r>
              <a:rPr lang="ru-RU" sz="2800" dirty="0"/>
              <a:t>усвоение знаний в области государственного права, краеведения, обществознания, приобретение навыков политической и коммуникативной культуры позволяют говорить об особой востребованности этого предложения.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466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9447" y="5651938"/>
            <a:ext cx="11351173" cy="1099206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4. Сотрудничество с Законодательным собранием </a:t>
            </a:r>
            <a:br>
              <a:rPr lang="ru-RU" sz="2800" dirty="0" smtClean="0"/>
            </a:br>
            <a:r>
              <a:rPr lang="ru-RU" sz="2800" dirty="0" smtClean="0"/>
              <a:t>Санкт-Петербурга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952" y="128095"/>
            <a:ext cx="7365124" cy="552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449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5086421"/>
            <a:ext cx="9201270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5. Сотрудничество с  Банком </a:t>
            </a:r>
            <a:r>
              <a:rPr lang="ru-RU" dirty="0"/>
              <a:t>России</a:t>
            </a:r>
            <a:br>
              <a:rPr lang="ru-RU" dirty="0"/>
            </a:br>
            <a:r>
              <a:rPr lang="ru-RU" sz="2700" dirty="0" smtClean="0"/>
              <a:t>2015-2016 </a:t>
            </a:r>
            <a:r>
              <a:rPr lang="ru-RU" sz="2700" dirty="0"/>
              <a:t>гг. (</a:t>
            </a:r>
            <a:r>
              <a:rPr lang="ru-RU" sz="2700" dirty="0" smtClean="0"/>
              <a:t>1оа, 10б </a:t>
            </a:r>
            <a:r>
              <a:rPr lang="ru-RU" sz="2700" dirty="0"/>
              <a:t>класс)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942" y="252247"/>
            <a:ext cx="5772805" cy="432960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44" y="252247"/>
            <a:ext cx="5772806" cy="432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882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2607" y="238526"/>
            <a:ext cx="11611303" cy="1022715"/>
          </a:xfrm>
        </p:spPr>
        <p:txBody>
          <a:bodyPr>
            <a:normAutofit/>
          </a:bodyPr>
          <a:lstStyle/>
          <a:p>
            <a:r>
              <a:rPr lang="ru-RU" sz="2800" dirty="0"/>
              <a:t>Лекции от Банка </a:t>
            </a:r>
            <a:r>
              <a:rPr lang="ru-RU" sz="2800" dirty="0" smtClean="0"/>
              <a:t>России 2015-2016 </a:t>
            </a:r>
            <a:r>
              <a:rPr lang="ru-RU" sz="2800" dirty="0"/>
              <a:t>гг. </a:t>
            </a:r>
            <a:r>
              <a:rPr lang="ru-RU" sz="2800" dirty="0" smtClean="0"/>
              <a:t>(</a:t>
            </a:r>
            <a:r>
              <a:rPr lang="ru-RU" sz="2800" dirty="0"/>
              <a:t>1оа, 10б класс</a:t>
            </a:r>
            <a:r>
              <a:rPr lang="ru-RU" sz="2800" dirty="0" smtClean="0"/>
              <a:t>):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9120" y="1251782"/>
            <a:ext cx="10637520" cy="5164258"/>
          </a:xfrm>
        </p:spPr>
        <p:txBody>
          <a:bodyPr>
            <a:noAutofit/>
          </a:bodyPr>
          <a:lstStyle/>
          <a:p>
            <a:pPr lvl="0"/>
            <a:r>
              <a:rPr lang="ru-RU" sz="2400" b="1" dirty="0"/>
              <a:t>25 января 2016 г.(</a:t>
            </a:r>
            <a:r>
              <a:rPr lang="ru-RU" sz="2400" b="1" dirty="0" err="1"/>
              <a:t>пн</a:t>
            </a:r>
            <a:r>
              <a:rPr lang="ru-RU" sz="2400" b="1" dirty="0"/>
              <a:t>)</a:t>
            </a:r>
            <a:r>
              <a:rPr lang="ru-RU" sz="2400" dirty="0"/>
              <a:t> - «Финансовая грамотность»,</a:t>
            </a:r>
          </a:p>
          <a:p>
            <a:pPr lvl="0"/>
            <a:r>
              <a:rPr lang="ru-RU" sz="2400" b="1" dirty="0"/>
              <a:t>16 февраля 2016 г. (</a:t>
            </a:r>
            <a:r>
              <a:rPr lang="ru-RU" sz="2400" b="1" dirty="0" err="1"/>
              <a:t>вт</a:t>
            </a:r>
            <a:r>
              <a:rPr lang="ru-RU" sz="2400" b="1" dirty="0"/>
              <a:t>)</a:t>
            </a:r>
            <a:r>
              <a:rPr lang="ru-RU" sz="2400" dirty="0"/>
              <a:t>- 2 урок- тема «Инвестиции» и «Сбережения»;</a:t>
            </a:r>
            <a:r>
              <a:rPr lang="ru-RU" sz="2400" b="1" dirty="0"/>
              <a:t> </a:t>
            </a:r>
            <a:endParaRPr lang="ru-RU" sz="2400" dirty="0"/>
          </a:p>
          <a:p>
            <a:pPr lvl="0"/>
            <a:r>
              <a:rPr lang="ru-RU" sz="2400" b="1" dirty="0"/>
              <a:t>29 февраля 2016 г. (</a:t>
            </a:r>
            <a:r>
              <a:rPr lang="ru-RU" sz="2400" b="1" dirty="0" err="1"/>
              <a:t>пн</a:t>
            </a:r>
            <a:r>
              <a:rPr lang="ru-RU" sz="2400" b="1" dirty="0"/>
              <a:t>)</a:t>
            </a:r>
            <a:r>
              <a:rPr lang="ru-RU" sz="2400" dirty="0"/>
              <a:t>- 2 урок- тема «Основы инвестирования в ценные бумаги»;</a:t>
            </a:r>
            <a:r>
              <a:rPr lang="ru-RU" sz="2400" b="1" dirty="0"/>
              <a:t> </a:t>
            </a:r>
            <a:endParaRPr lang="ru-RU" sz="2400" dirty="0"/>
          </a:p>
          <a:p>
            <a:pPr lvl="0"/>
            <a:r>
              <a:rPr lang="ru-RU" sz="2400" b="1" dirty="0"/>
              <a:t>11 апреля 2016 г. (</a:t>
            </a:r>
            <a:r>
              <a:rPr lang="ru-RU" sz="2400" b="1" dirty="0" err="1"/>
              <a:t>пн</a:t>
            </a:r>
            <a:r>
              <a:rPr lang="ru-RU" sz="2400" b="1" dirty="0"/>
              <a:t>)-</a:t>
            </a:r>
            <a:r>
              <a:rPr lang="ru-RU" sz="2400" dirty="0"/>
              <a:t> 2 урок- тема «Финансовые мошенники: как уберечь свои деньги»;</a:t>
            </a:r>
          </a:p>
          <a:p>
            <a:pPr lvl="0"/>
            <a:r>
              <a:rPr lang="ru-RU" sz="2400" b="1" dirty="0"/>
              <a:t>18 апреля 2016 г. (</a:t>
            </a:r>
            <a:r>
              <a:rPr lang="ru-RU" sz="2400" b="1" dirty="0" err="1"/>
              <a:t>пн</a:t>
            </a:r>
            <a:r>
              <a:rPr lang="ru-RU" sz="2400" b="1" dirty="0"/>
              <a:t>)</a:t>
            </a:r>
            <a:r>
              <a:rPr lang="ru-RU" sz="2400" dirty="0"/>
              <a:t>- 2 урок – тема «Страхование»;</a:t>
            </a:r>
          </a:p>
          <a:p>
            <a:pPr lvl="0"/>
            <a:r>
              <a:rPr lang="ru-RU" sz="2400" b="1" dirty="0"/>
              <a:t>25 апреля 2016 г. (</a:t>
            </a:r>
            <a:r>
              <a:rPr lang="ru-RU" sz="2400" b="1" dirty="0" err="1"/>
              <a:t>пн</a:t>
            </a:r>
            <a:r>
              <a:rPr lang="ru-RU" sz="2400" b="1" dirty="0"/>
              <a:t>)-</a:t>
            </a:r>
            <a:r>
              <a:rPr lang="ru-RU" sz="2400" dirty="0"/>
              <a:t>2 урок- тема «Личный финансовый план»</a:t>
            </a:r>
          </a:p>
          <a:p>
            <a:pPr lvl="0"/>
            <a:r>
              <a:rPr lang="ru-RU" sz="2400" dirty="0"/>
              <a:t> </a:t>
            </a:r>
            <a:r>
              <a:rPr lang="ru-RU" sz="2400" b="1" dirty="0"/>
              <a:t>16 мая 2016 г. (</a:t>
            </a:r>
            <a:r>
              <a:rPr lang="ru-RU" sz="2400" b="1" dirty="0" err="1"/>
              <a:t>пн</a:t>
            </a:r>
            <a:r>
              <a:rPr lang="ru-RU" sz="2400" b="1" dirty="0"/>
              <a:t>)</a:t>
            </a:r>
            <a:r>
              <a:rPr lang="ru-RU" sz="2400" dirty="0"/>
              <a:t>- 2 урок- тема «Центральный Банк- </a:t>
            </a:r>
            <a:r>
              <a:rPr lang="ru-RU" sz="2400" dirty="0" err="1"/>
              <a:t>мегарегулятор</a:t>
            </a:r>
            <a:r>
              <a:rPr lang="ru-RU" sz="2400" dirty="0"/>
              <a:t>»;</a:t>
            </a:r>
          </a:p>
          <a:p>
            <a:r>
              <a:rPr lang="ru-RU" sz="2400" b="1" dirty="0"/>
              <a:t>23 мая 2016 г.(</a:t>
            </a:r>
            <a:r>
              <a:rPr lang="ru-RU" sz="2400" b="1" dirty="0" err="1"/>
              <a:t>пн</a:t>
            </a:r>
            <a:r>
              <a:rPr lang="ru-RU" sz="2400" b="1" dirty="0"/>
              <a:t>)</a:t>
            </a:r>
            <a:r>
              <a:rPr lang="ru-RU" sz="2400" dirty="0"/>
              <a:t> -2 урок Деловая игра от Центрального Банка.</a:t>
            </a:r>
          </a:p>
        </p:txBody>
      </p:sp>
    </p:spTree>
    <p:extLst>
      <p:ext uri="{BB962C8B-B14F-4D97-AF65-F5344CB8AC3E}">
        <p14:creationId xmlns:p14="http://schemas.microsoft.com/office/powerpoint/2010/main" val="351444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970" y="5841124"/>
            <a:ext cx="7571115" cy="82009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Деловая игра от банка России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093" y="286548"/>
            <a:ext cx="7174871" cy="5381155"/>
          </a:xfrm>
        </p:spPr>
      </p:pic>
    </p:spTree>
    <p:extLst>
      <p:ext uri="{BB962C8B-B14F-4D97-AF65-F5344CB8AC3E}">
        <p14:creationId xmlns:p14="http://schemas.microsoft.com/office/powerpoint/2010/main" val="300415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317" y="275895"/>
            <a:ext cx="4491913" cy="336893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441" y="357719"/>
            <a:ext cx="4382814" cy="32871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352" y="3024095"/>
            <a:ext cx="4661338" cy="3496004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8184034" y="4874968"/>
            <a:ext cx="3879629" cy="698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/>
              <a:t>23 мая 2016 года</a:t>
            </a:r>
          </a:p>
        </p:txBody>
      </p:sp>
    </p:spTree>
    <p:extLst>
      <p:ext uri="{BB962C8B-B14F-4D97-AF65-F5344CB8AC3E}">
        <p14:creationId xmlns:p14="http://schemas.microsoft.com/office/powerpoint/2010/main" val="252454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63" y="204951"/>
            <a:ext cx="5262343" cy="394675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089" y="208358"/>
            <a:ext cx="5257800" cy="394335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38" t="46611" r="538" b="-478"/>
          <a:stretch/>
        </p:blipFill>
        <p:spPr>
          <a:xfrm>
            <a:off x="3012188" y="4407847"/>
            <a:ext cx="5401344" cy="2182139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8312371" y="5083515"/>
            <a:ext cx="3879629" cy="698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/>
              <a:t>23 мая 2016 года</a:t>
            </a:r>
          </a:p>
        </p:txBody>
      </p:sp>
    </p:spTree>
    <p:extLst>
      <p:ext uri="{BB962C8B-B14F-4D97-AF65-F5344CB8AC3E}">
        <p14:creationId xmlns:p14="http://schemas.microsoft.com/office/powerpoint/2010/main" val="376099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3109" y="5139559"/>
            <a:ext cx="8534400" cy="1418896"/>
          </a:xfrm>
        </p:spPr>
        <p:txBody>
          <a:bodyPr/>
          <a:lstStyle/>
          <a:p>
            <a:pPr algn="ctr"/>
            <a:r>
              <a:rPr lang="ru-RU" dirty="0" smtClean="0"/>
              <a:t>Лекции от Банка России</a:t>
            </a:r>
            <a:br>
              <a:rPr lang="ru-RU" dirty="0" smtClean="0"/>
            </a:br>
            <a:r>
              <a:rPr lang="ru-RU" dirty="0" smtClean="0"/>
              <a:t>2016-2017 гг. (10а класс)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1" y="220716"/>
            <a:ext cx="5838495" cy="4378871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647" y="220715"/>
            <a:ext cx="5838498" cy="437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98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9560" y="1652500"/>
            <a:ext cx="10820400" cy="4693919"/>
          </a:xfrm>
        </p:spPr>
        <p:txBody>
          <a:bodyPr>
            <a:noAutofit/>
          </a:bodyPr>
          <a:lstStyle/>
          <a:p>
            <a:r>
              <a:rPr lang="ru-RU" sz="2800" dirty="0" smtClean="0"/>
              <a:t>22 сентября 2016 г.- «Финансовая грамотность» (Яков)</a:t>
            </a:r>
          </a:p>
          <a:p>
            <a:r>
              <a:rPr lang="ru-RU" sz="2800" dirty="0" smtClean="0"/>
              <a:t>24 октября 2016 г. – «Финансовые мошенники» (Василий)</a:t>
            </a:r>
          </a:p>
          <a:p>
            <a:r>
              <a:rPr lang="ru-RU" sz="2800" dirty="0" smtClean="0"/>
              <a:t>13 декабря 2016 г.- «Инвестиции и сбережения» (Яков)</a:t>
            </a:r>
          </a:p>
          <a:p>
            <a:r>
              <a:rPr lang="ru-RU" sz="2800" dirty="0" smtClean="0"/>
              <a:t>24 января 2017 г.- «Страхование» (Екатерина)</a:t>
            </a:r>
          </a:p>
          <a:p>
            <a:r>
              <a:rPr lang="ru-RU" sz="2800" dirty="0" smtClean="0"/>
              <a:t>21 февраля 2017 г.- «Инвестиционный портфель» (Яков)</a:t>
            </a:r>
          </a:p>
          <a:p>
            <a:r>
              <a:rPr lang="ru-RU" sz="2800" dirty="0" smtClean="0"/>
              <a:t>21 марта 2017г.- «Личный финансовый план» (Екатерина)</a:t>
            </a:r>
          </a:p>
          <a:p>
            <a:r>
              <a:rPr lang="ru-RU" sz="2800" dirty="0" smtClean="0"/>
              <a:t>25 апреля 2017 г.- «ЦБ-</a:t>
            </a:r>
            <a:r>
              <a:rPr lang="ru-RU" sz="2800" dirty="0" err="1" smtClean="0"/>
              <a:t>мегарегулятор</a:t>
            </a:r>
            <a:r>
              <a:rPr lang="ru-RU" sz="2800" dirty="0" smtClean="0"/>
              <a:t>» (Яков)</a:t>
            </a:r>
          </a:p>
          <a:p>
            <a:r>
              <a:rPr lang="ru-RU" sz="2800" dirty="0" smtClean="0"/>
              <a:t>16 мая 2017 г.- «Деловая игра» (Яков, Василий)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432560" y="138211"/>
            <a:ext cx="8534400" cy="1418896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dirty="0" smtClean="0"/>
              <a:t>Лекции от Банка России</a:t>
            </a:r>
            <a:br>
              <a:rPr lang="ru-RU" dirty="0" smtClean="0"/>
            </a:br>
            <a:r>
              <a:rPr lang="ru-RU" dirty="0" smtClean="0"/>
              <a:t>2016-2017 гг. (10а класс)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825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359" y="4376974"/>
            <a:ext cx="11989675" cy="1507067"/>
          </a:xfrm>
        </p:spPr>
        <p:txBody>
          <a:bodyPr/>
          <a:lstStyle/>
          <a:p>
            <a:r>
              <a:rPr lang="ru-RU" dirty="0" smtClean="0"/>
              <a:t>«Финансовый                                     крокодил»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   игра                                                      11а,б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51" y="90649"/>
            <a:ext cx="5412115" cy="405908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384" y="115271"/>
            <a:ext cx="5346456" cy="40098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8199" y="3510600"/>
            <a:ext cx="4319752" cy="3239814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8297951" y="5884041"/>
            <a:ext cx="3802083" cy="698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/>
              <a:t>19 декабря </a:t>
            </a:r>
            <a:r>
              <a:rPr lang="ru-RU" sz="2800" smtClean="0"/>
              <a:t>2016 год</a:t>
            </a: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39829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2593" y="5368159"/>
            <a:ext cx="10996448" cy="74098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6. сотрудничество </a:t>
            </a:r>
            <a:r>
              <a:rPr lang="ru-RU" dirty="0"/>
              <a:t>с</a:t>
            </a:r>
            <a:r>
              <a:rPr lang="ru-RU" dirty="0" smtClean="0"/>
              <a:t> «Бин-Банком»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303" y="110358"/>
            <a:ext cx="6927028" cy="5195271"/>
          </a:xfr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2438400" y="5999798"/>
            <a:ext cx="6272048" cy="698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/>
              <a:t>29 сентября 2016 года (11б класс)</a:t>
            </a:r>
          </a:p>
        </p:txBody>
      </p:sp>
    </p:spTree>
    <p:extLst>
      <p:ext uri="{BB962C8B-B14F-4D97-AF65-F5344CB8AC3E}">
        <p14:creationId xmlns:p14="http://schemas.microsoft.com/office/powerpoint/2010/main" val="357440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405" y="181272"/>
            <a:ext cx="5492320" cy="41192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72" y="121545"/>
            <a:ext cx="5571957" cy="4178968"/>
          </a:xfrm>
          <a:prstGeom prst="rect">
            <a:avLst/>
          </a:prstGeom>
        </p:spPr>
      </p:pic>
      <p:pic>
        <p:nvPicPr>
          <p:cNvPr id="9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526" y="3748588"/>
            <a:ext cx="3791870" cy="2843902"/>
          </a:xfrm>
        </p:spPr>
      </p:pic>
    </p:spTree>
    <p:extLst>
      <p:ext uri="{BB962C8B-B14F-4D97-AF65-F5344CB8AC3E}">
        <p14:creationId xmlns:p14="http://schemas.microsoft.com/office/powerpoint/2010/main" val="40767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5401" y="4840014"/>
            <a:ext cx="8534400" cy="1091323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Экскурсии в «Бин-Банк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00" y="479275"/>
            <a:ext cx="5762222" cy="430366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912" y="479275"/>
            <a:ext cx="5725282" cy="4276070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2744993" y="5694564"/>
            <a:ext cx="6385560" cy="698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/>
              <a:t>6 октября 2016 года (11а класс)</a:t>
            </a:r>
          </a:p>
        </p:txBody>
      </p:sp>
    </p:spTree>
    <p:extLst>
      <p:ext uri="{BB962C8B-B14F-4D97-AF65-F5344CB8AC3E}">
        <p14:creationId xmlns:p14="http://schemas.microsoft.com/office/powerpoint/2010/main" val="33285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6238" y="4840013"/>
            <a:ext cx="11281816" cy="126474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7. Сотрудничество с  Центром занятости населения Приморского района </a:t>
            </a:r>
            <a:endParaRPr lang="ru-RU" sz="3200" dirty="0"/>
          </a:p>
        </p:txBody>
      </p:sp>
      <p:pic>
        <p:nvPicPr>
          <p:cNvPr id="7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46" y="346841"/>
            <a:ext cx="5759668" cy="4319751"/>
          </a:xfrm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146" y="346841"/>
            <a:ext cx="5759667" cy="4319751"/>
          </a:xfrm>
          <a:prstGeom prst="rect">
            <a:avLst/>
          </a:prstGeom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3200400" y="5991916"/>
            <a:ext cx="5836579" cy="698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/>
              <a:t>14 ноября 2016 года (11а класс)</a:t>
            </a:r>
          </a:p>
        </p:txBody>
      </p:sp>
    </p:spTree>
    <p:extLst>
      <p:ext uri="{BB962C8B-B14F-4D97-AF65-F5344CB8AC3E}">
        <p14:creationId xmlns:p14="http://schemas.microsoft.com/office/powerpoint/2010/main" val="279650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0524" y="4516380"/>
            <a:ext cx="10361612" cy="1507067"/>
          </a:xfrm>
        </p:spPr>
        <p:txBody>
          <a:bodyPr>
            <a:normAutofit/>
          </a:bodyPr>
          <a:lstStyle/>
          <a:p>
            <a:pPr algn="ctr"/>
            <a:r>
              <a:rPr lang="ru-RU" sz="3200" dirty="0"/>
              <a:t>Экскурсия в Центр занятости </a:t>
            </a:r>
            <a:r>
              <a:rPr lang="ru-RU" sz="3200" dirty="0" smtClean="0"/>
              <a:t>населения Приморского </a:t>
            </a:r>
            <a:r>
              <a:rPr lang="ru-RU" sz="3200" dirty="0"/>
              <a:t>района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30" y="285750"/>
            <a:ext cx="5746531" cy="4309898"/>
          </a:xfrm>
          <a:prstGeom prst="rect">
            <a:avLst/>
          </a:prstGeom>
        </p:spPr>
      </p:pic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02" y="285750"/>
            <a:ext cx="5777598" cy="4333199"/>
          </a:xfr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3444240" y="5826378"/>
            <a:ext cx="5650355" cy="698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/>
              <a:t>24 ноября 2016 года (1б класс)</a:t>
            </a:r>
          </a:p>
        </p:txBody>
      </p:sp>
    </p:spTree>
    <p:extLst>
      <p:ext uri="{BB962C8B-B14F-4D97-AF65-F5344CB8AC3E}">
        <p14:creationId xmlns:p14="http://schemas.microsoft.com/office/powerpoint/2010/main" val="3706844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8384" y="411949"/>
            <a:ext cx="8534400" cy="1676982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/>
              <a:t>Программа проведения </a:t>
            </a:r>
            <a:r>
              <a:rPr lang="ru-RU" sz="2400" dirty="0" err="1" smtClean="0"/>
              <a:t>профориентационных</a:t>
            </a:r>
            <a:r>
              <a:rPr lang="ru-RU" sz="2400" dirty="0" smtClean="0"/>
              <a:t> занятий специалистами </a:t>
            </a:r>
            <a:r>
              <a:rPr lang="ru-RU" sz="2400" dirty="0" err="1" smtClean="0"/>
              <a:t>Агенства</a:t>
            </a:r>
            <a:r>
              <a:rPr lang="ru-RU" sz="2400" dirty="0" smtClean="0"/>
              <a:t> занятости населения с учащимися старших классов: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4701" y="1647496"/>
            <a:ext cx="10257058" cy="4816366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1. Мероприятие для учащихся 9-х классов- «Алгоритм выбора профессии»-3 часа</a:t>
            </a:r>
          </a:p>
          <a:p>
            <a:r>
              <a:rPr lang="ru-RU" sz="2400" dirty="0" smtClean="0"/>
              <a:t>1.1.  Правила выбора профессии- «хочу», «могу», «надо», типичные ошибки при выборе профессии, </a:t>
            </a:r>
            <a:r>
              <a:rPr lang="ru-RU" sz="2400" dirty="0" err="1" smtClean="0"/>
              <a:t>профориентационное</a:t>
            </a:r>
            <a:r>
              <a:rPr lang="ru-RU" sz="2400" dirty="0" smtClean="0"/>
              <a:t> тестирование школьников. Мультфильм «Кем стать?»</a:t>
            </a:r>
          </a:p>
          <a:p>
            <a:r>
              <a:rPr lang="ru-RU" sz="2400" dirty="0" smtClean="0"/>
              <a:t>1.2.  </a:t>
            </a:r>
            <a:r>
              <a:rPr lang="ru-RU" sz="2400" dirty="0" err="1" smtClean="0"/>
              <a:t>Профориентационные</a:t>
            </a:r>
            <a:r>
              <a:rPr lang="ru-RU" sz="2400" dirty="0" smtClean="0"/>
              <a:t> игры, понятие профессиональный стандарт, компетенции. Фильм «Профессии будущего».</a:t>
            </a:r>
          </a:p>
          <a:p>
            <a:r>
              <a:rPr lang="ru-RU" sz="2400" dirty="0" smtClean="0"/>
              <a:t>1.3. Рынок труда, наиболее востребованные и наиболее дефицитные специальности, услуги службы занятости.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995512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7429" y="315310"/>
            <a:ext cx="11800488" cy="6400800"/>
          </a:xfrm>
        </p:spPr>
        <p:txBody>
          <a:bodyPr>
            <a:noAutofit/>
          </a:bodyPr>
          <a:lstStyle/>
          <a:p>
            <a:r>
              <a:rPr lang="ru-RU" sz="2400" b="1" dirty="0"/>
              <a:t>2</a:t>
            </a:r>
            <a:r>
              <a:rPr lang="ru-RU" sz="2400" b="1" dirty="0" smtClean="0"/>
              <a:t>. Мероприятие для учащихся 10-х классов- «Моя профессия»-2 часа</a:t>
            </a:r>
          </a:p>
          <a:p>
            <a:r>
              <a:rPr lang="ru-RU" sz="2400" dirty="0" smtClean="0"/>
              <a:t>2.1. Способности. Презумпция профессиональной пригодности. Эффективное использование ресурсов. Стратегии жизни. Профессиональные стандарты.</a:t>
            </a:r>
          </a:p>
          <a:p>
            <a:r>
              <a:rPr lang="ru-RU" sz="2400" dirty="0" smtClean="0"/>
              <a:t>2.2. Рынок труда, динамика рынка труда. Горячая десятка востребованных специальностей. Прогноз востребованности профессий на рынке труда Санкт- Петербурга. Услуги службы занятости.</a:t>
            </a:r>
          </a:p>
          <a:p>
            <a:endParaRPr lang="ru-RU" sz="2400" dirty="0"/>
          </a:p>
          <a:p>
            <a:r>
              <a:rPr lang="ru-RU" sz="2400" b="1" dirty="0" smtClean="0"/>
              <a:t>3. Мероприятие для учащихся 11-ых классов- «Планирование профессиональной карьеры»- 1час</a:t>
            </a:r>
          </a:p>
          <a:p>
            <a:r>
              <a:rPr lang="ru-RU" sz="2400" dirty="0" smtClean="0"/>
              <a:t>Планирование профессиональной карьеры. Рынок труда. Наиболее востребованные и наиболее дефицитные специальности. Услуги службы занятости. </a:t>
            </a:r>
            <a:r>
              <a:rPr lang="ru-RU" sz="2400" dirty="0" err="1" smtClean="0"/>
              <a:t>Самопрезентация</a:t>
            </a:r>
            <a:r>
              <a:rPr lang="ru-RU" sz="2400" dirty="0" smtClean="0"/>
              <a:t> на рынке труда.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81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049" y="5517931"/>
            <a:ext cx="9920176" cy="111497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Лекция ЦЗН Приморского района </a:t>
            </a:r>
            <a:br>
              <a:rPr lang="ru-RU" dirty="0" smtClean="0"/>
            </a:br>
            <a:r>
              <a:rPr lang="ru-RU" dirty="0" smtClean="0"/>
              <a:t>в 9а, 9б, 10а классе в школе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907" y="1201858"/>
            <a:ext cx="4534174" cy="1825881"/>
          </a:xfrm>
        </p:spPr>
        <p:txBody>
          <a:bodyPr/>
          <a:lstStyle/>
          <a:p>
            <a:r>
              <a:rPr lang="ru-RU" dirty="0" smtClean="0"/>
              <a:t>9а класс-26 января 2017 года</a:t>
            </a:r>
          </a:p>
          <a:p>
            <a:r>
              <a:rPr lang="ru-RU" dirty="0" smtClean="0"/>
              <a:t>9б класс- 31 января 2017 года</a:t>
            </a:r>
          </a:p>
          <a:p>
            <a:r>
              <a:rPr lang="ru-RU" dirty="0" smtClean="0"/>
              <a:t>10а класс-31 января 2017 года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280" y="320040"/>
            <a:ext cx="6294120" cy="472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21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47" y="512618"/>
            <a:ext cx="5573221" cy="417991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932" y="522316"/>
            <a:ext cx="5562139" cy="4171604"/>
          </a:xfrm>
          <a:prstGeom prst="rect">
            <a:avLst/>
          </a:prstGeom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1878185" y="4864479"/>
            <a:ext cx="8561213" cy="1825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Правила выбора профессии- «хочу, </a:t>
            </a:r>
            <a:r>
              <a:rPr lang="ru-RU" dirty="0" err="1" smtClean="0"/>
              <a:t>могу,надо</a:t>
            </a:r>
            <a:r>
              <a:rPr lang="ru-RU" dirty="0" smtClean="0"/>
              <a:t>».</a:t>
            </a:r>
          </a:p>
          <a:p>
            <a:r>
              <a:rPr lang="ru-RU" dirty="0" smtClean="0"/>
              <a:t>Мультфильм «Кем стать»</a:t>
            </a:r>
          </a:p>
          <a:p>
            <a:r>
              <a:rPr lang="ru-RU" dirty="0" smtClean="0"/>
              <a:t>Рынок труда, наиболее востребованные профессии.</a:t>
            </a:r>
          </a:p>
          <a:p>
            <a:r>
              <a:rPr lang="ru-RU" dirty="0" smtClean="0"/>
              <a:t>Услуги службы занятости.</a:t>
            </a:r>
          </a:p>
        </p:txBody>
      </p:sp>
    </p:spTree>
    <p:extLst>
      <p:ext uri="{BB962C8B-B14F-4D97-AF65-F5344CB8AC3E}">
        <p14:creationId xmlns:p14="http://schemas.microsoft.com/office/powerpoint/2010/main" val="919336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049" y="5517931"/>
            <a:ext cx="9920176" cy="1114971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" t="5036" b="3929"/>
          <a:stretch/>
        </p:blipFill>
        <p:spPr>
          <a:xfrm rot="5400000">
            <a:off x="5470258" y="1113420"/>
            <a:ext cx="6648465" cy="460450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49"/>
          <a:stretch/>
        </p:blipFill>
        <p:spPr>
          <a:xfrm rot="5400000">
            <a:off x="198629" y="1193055"/>
            <a:ext cx="6557025" cy="4536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39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049" y="5517931"/>
            <a:ext cx="9920176" cy="1114971"/>
          </a:xfrm>
        </p:spPr>
        <p:txBody>
          <a:bodyPr>
            <a:normAutofit/>
          </a:bodyPr>
          <a:lstStyle/>
          <a:p>
            <a:pPr algn="ctr"/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2" t="6425" r="659" b="7338"/>
          <a:stretch/>
        </p:blipFill>
        <p:spPr>
          <a:xfrm rot="5400000">
            <a:off x="-39475" y="1249204"/>
            <a:ext cx="6312108" cy="437388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1" t="6612"/>
          <a:stretch/>
        </p:blipFill>
        <p:spPr>
          <a:xfrm rot="5400000">
            <a:off x="5463885" y="1181445"/>
            <a:ext cx="6318830" cy="4516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17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682" y="236465"/>
            <a:ext cx="4318278" cy="165329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 smtClean="0"/>
              <a:t>8. Проведение в школе Онлайн-уроков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ru-RU" sz="2800" dirty="0" smtClean="0"/>
              <a:t> Банка России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65" b="10109"/>
          <a:stretch/>
        </p:blipFill>
        <p:spPr>
          <a:xfrm>
            <a:off x="5716846" y="0"/>
            <a:ext cx="5565595" cy="6858000"/>
          </a:xfrm>
          <a:prstGeom prst="rect">
            <a:avLst/>
          </a:prstGeom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1148961" y="1441096"/>
            <a:ext cx="2705900" cy="15550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 smtClean="0"/>
              <a:t>САЙТ</a:t>
            </a:r>
          </a:p>
          <a:p>
            <a:pPr marL="0" indent="0" algn="ctr">
              <a:buNone/>
            </a:pPr>
            <a:r>
              <a:rPr lang="en-US" sz="2400" dirty="0" smtClean="0"/>
              <a:t>www.dni-fg.ru</a:t>
            </a:r>
            <a:endParaRPr lang="ru-RU" sz="2400" dirty="0" smtClean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59"/>
          <a:stretch/>
        </p:blipFill>
        <p:spPr>
          <a:xfrm>
            <a:off x="314682" y="2885091"/>
            <a:ext cx="4927353" cy="3767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86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89671" y="426720"/>
            <a:ext cx="4183129" cy="2133600"/>
          </a:xfrm>
        </p:spPr>
        <p:txBody>
          <a:bodyPr>
            <a:noAutofit/>
          </a:bodyPr>
          <a:lstStyle/>
          <a:p>
            <a:r>
              <a:rPr lang="ru-RU" sz="3200" dirty="0" smtClean="0"/>
              <a:t>Организации, </a:t>
            </a:r>
            <a:br>
              <a:rPr lang="ru-RU" sz="3200" dirty="0" smtClean="0"/>
            </a:br>
            <a:r>
              <a:rPr lang="ru-RU" sz="3200" dirty="0" smtClean="0"/>
              <a:t>принимающие </a:t>
            </a:r>
            <a:br>
              <a:rPr lang="ru-RU" sz="3200" dirty="0" smtClean="0"/>
            </a:br>
            <a:r>
              <a:rPr lang="ru-RU" sz="3200" dirty="0" smtClean="0"/>
              <a:t>участие:</a:t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5037" y="853440"/>
            <a:ext cx="8863888" cy="5757041"/>
          </a:xfrm>
        </p:spPr>
        <p:txBody>
          <a:bodyPr>
            <a:noAutofit/>
          </a:bodyPr>
          <a:lstStyle/>
          <a:p>
            <a:r>
              <a:rPr lang="ru-RU" sz="2400" dirty="0" smtClean="0"/>
              <a:t>Банк России</a:t>
            </a:r>
          </a:p>
          <a:p>
            <a:r>
              <a:rPr lang="ru-RU" sz="2400" dirty="0" smtClean="0"/>
              <a:t>Московская Биржа</a:t>
            </a:r>
          </a:p>
          <a:p>
            <a:r>
              <a:rPr lang="ru-RU" sz="2400" dirty="0" smtClean="0"/>
              <a:t>Пенсионный Фонд России</a:t>
            </a:r>
          </a:p>
          <a:p>
            <a:r>
              <a:rPr lang="ru-RU" sz="2400" dirty="0" smtClean="0"/>
              <a:t>Федеральная налоговая Служба</a:t>
            </a:r>
          </a:p>
          <a:p>
            <a:r>
              <a:rPr lang="ru-RU" sz="2400" dirty="0" smtClean="0"/>
              <a:t>ПАО «Сбербанк»</a:t>
            </a:r>
          </a:p>
          <a:p>
            <a:r>
              <a:rPr lang="ru-RU" sz="2400" dirty="0"/>
              <a:t>СПАО «</a:t>
            </a:r>
            <a:r>
              <a:rPr lang="ru-RU" sz="2400" dirty="0" err="1"/>
              <a:t>Рессо</a:t>
            </a:r>
            <a:r>
              <a:rPr lang="ru-RU" sz="2400" dirty="0"/>
              <a:t>-Гарантия»</a:t>
            </a:r>
          </a:p>
          <a:p>
            <a:r>
              <a:rPr lang="ru-RU" sz="2400" dirty="0" smtClean="0"/>
              <a:t>ГУ-Высшая школа экономики</a:t>
            </a:r>
          </a:p>
          <a:p>
            <a:r>
              <a:rPr lang="ru-RU" sz="2400" dirty="0" smtClean="0"/>
              <a:t>Нижегородский государственный педагогический университет им. </a:t>
            </a:r>
            <a:r>
              <a:rPr lang="ru-RU" sz="2400" dirty="0" err="1" smtClean="0"/>
              <a:t>Козьмы</a:t>
            </a:r>
            <a:r>
              <a:rPr lang="ru-RU" sz="2400" dirty="0" smtClean="0"/>
              <a:t> Минина</a:t>
            </a:r>
          </a:p>
          <a:p>
            <a:r>
              <a:rPr lang="ru-RU" sz="2400" dirty="0" smtClean="0"/>
              <a:t>Нижегородский технический университет имени Р.Е. Алексеева</a:t>
            </a:r>
          </a:p>
          <a:p>
            <a:r>
              <a:rPr lang="ru-RU" sz="2400" dirty="0" smtClean="0"/>
              <a:t>Нижегородский государственный университет имени Н.И. Лобачевского</a:t>
            </a:r>
            <a:r>
              <a:rPr lang="ru-RU" sz="2400" dirty="0"/>
              <a:t> </a:t>
            </a:r>
            <a:r>
              <a:rPr lang="ru-RU" sz="2400" dirty="0" smtClean="0"/>
              <a:t>….. И другие….</a:t>
            </a:r>
          </a:p>
        </p:txBody>
      </p:sp>
    </p:spTree>
    <p:extLst>
      <p:ext uri="{BB962C8B-B14F-4D97-AF65-F5344CB8AC3E}">
        <p14:creationId xmlns:p14="http://schemas.microsoft.com/office/powerpoint/2010/main" val="250950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0524" y="4516380"/>
            <a:ext cx="10361612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/>
              <a:t>9. Сотрудничество с</a:t>
            </a:r>
            <a:br>
              <a:rPr lang="ru-RU" sz="3200" dirty="0" smtClean="0"/>
            </a:br>
            <a:r>
              <a:rPr lang="ru-RU" sz="3200" dirty="0" smtClean="0"/>
              <a:t>  налоговой инспекции Приморского </a:t>
            </a:r>
            <a:r>
              <a:rPr lang="ru-RU" sz="3200" dirty="0"/>
              <a:t>района 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543550" y="5825232"/>
            <a:ext cx="5829049" cy="6986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800" dirty="0" smtClean="0"/>
              <a:t>26 сентября 2017 года (11а класс)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378" y="405595"/>
            <a:ext cx="4172508" cy="4110785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050" y="405595"/>
            <a:ext cx="5481046" cy="4110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93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2"/>
          <p:cNvSpPr txBox="1">
            <a:spLocks/>
          </p:cNvSpPr>
          <p:nvPr/>
        </p:nvSpPr>
        <p:spPr>
          <a:xfrm>
            <a:off x="617645" y="2332383"/>
            <a:ext cx="5147052" cy="406841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Налогообложение</a:t>
            </a:r>
          </a:p>
          <a:p>
            <a:r>
              <a:rPr lang="ru-RU" dirty="0" smtClean="0"/>
              <a:t>Виды налогов</a:t>
            </a:r>
          </a:p>
          <a:p>
            <a:r>
              <a:rPr lang="ru-RU" dirty="0" smtClean="0"/>
              <a:t>Системы налогообложения</a:t>
            </a:r>
          </a:p>
          <a:p>
            <a:r>
              <a:rPr lang="ru-RU" dirty="0" smtClean="0"/>
              <a:t>Права налогоплательщиков</a:t>
            </a:r>
          </a:p>
          <a:p>
            <a:r>
              <a:rPr lang="ru-RU" dirty="0" smtClean="0"/>
              <a:t>Обязанности налогоплательщиков</a:t>
            </a:r>
          </a:p>
          <a:p>
            <a:r>
              <a:rPr lang="ru-RU" dirty="0" smtClean="0"/>
              <a:t>Ответственность налогоплательщиков</a:t>
            </a:r>
          </a:p>
          <a:p>
            <a:r>
              <a:rPr lang="ru-RU" dirty="0" smtClean="0"/>
              <a:t>Как пользоваться сайтом Налоговой инспекции</a:t>
            </a:r>
          </a:p>
          <a:p>
            <a:r>
              <a:rPr lang="ru-RU" dirty="0" smtClean="0"/>
              <a:t>Зачем приходят в налоговую инспекцию?</a:t>
            </a:r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697" y="474387"/>
            <a:ext cx="6165020" cy="4623765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895" y="288856"/>
            <a:ext cx="4826997" cy="1472234"/>
          </a:xfrm>
          <a:prstGeom prst="rect">
            <a:avLst/>
          </a:prstGeom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7084668" y="5436704"/>
            <a:ext cx="3742358" cy="9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20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8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6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1145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defRPr sz="1400" kern="1200" cap="none">
                <a:solidFill>
                  <a:schemeClr val="bg2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/>
              <a:t>Ситуации из жизни !</a:t>
            </a:r>
          </a:p>
        </p:txBody>
      </p:sp>
    </p:spTree>
    <p:extLst>
      <p:ext uri="{BB962C8B-B14F-4D97-AF65-F5344CB8AC3E}">
        <p14:creationId xmlns:p14="http://schemas.microsoft.com/office/powerpoint/2010/main" val="229260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865" y="125328"/>
            <a:ext cx="9920176" cy="1114971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>Практико-ориентированные занятия ГБОУ №601 совместно: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289" y="1228519"/>
            <a:ext cx="8534400" cy="3464559"/>
          </a:xfrm>
        </p:spPr>
        <p:txBody>
          <a:bodyPr>
            <a:normAutofit fontScale="62500" lnSpcReduction="20000"/>
          </a:bodyPr>
          <a:lstStyle/>
          <a:p>
            <a:r>
              <a:rPr lang="ru-RU" sz="3600" dirty="0" smtClean="0"/>
              <a:t>1. </a:t>
            </a:r>
            <a:r>
              <a:rPr lang="ru-RU" sz="3600" dirty="0"/>
              <a:t>Законодательное Собрание СПб</a:t>
            </a:r>
          </a:p>
          <a:p>
            <a:r>
              <a:rPr lang="ru-RU" sz="3600" dirty="0" smtClean="0"/>
              <a:t>2. </a:t>
            </a:r>
            <a:r>
              <a:rPr lang="ru-RU" sz="3600" dirty="0"/>
              <a:t>Администрация Приморского района СПб</a:t>
            </a:r>
            <a:r>
              <a:rPr lang="ru-RU" sz="3600" dirty="0" smtClean="0"/>
              <a:t>.</a:t>
            </a:r>
          </a:p>
          <a:p>
            <a:r>
              <a:rPr lang="ru-RU" sz="3600" dirty="0" smtClean="0"/>
              <a:t>3. Налоговой инспекции Приморского района СПб.</a:t>
            </a:r>
          </a:p>
          <a:p>
            <a:r>
              <a:rPr lang="ru-RU" sz="3600" dirty="0"/>
              <a:t>4</a:t>
            </a:r>
            <a:r>
              <a:rPr lang="ru-RU" sz="3600" dirty="0" smtClean="0"/>
              <a:t>.ЦЗН Приморского района</a:t>
            </a:r>
          </a:p>
          <a:p>
            <a:r>
              <a:rPr lang="ru-RU" sz="3600" dirty="0"/>
              <a:t>5</a:t>
            </a:r>
            <a:r>
              <a:rPr lang="ru-RU" sz="3600" dirty="0" smtClean="0"/>
              <a:t>. Банк </a:t>
            </a:r>
            <a:r>
              <a:rPr lang="ru-RU" sz="3600" dirty="0"/>
              <a:t>России </a:t>
            </a:r>
            <a:endParaRPr lang="ru-RU" sz="3600" dirty="0" smtClean="0"/>
          </a:p>
          <a:p>
            <a:r>
              <a:rPr lang="ru-RU" sz="3600" dirty="0"/>
              <a:t>6</a:t>
            </a:r>
            <a:r>
              <a:rPr lang="ru-RU" sz="3600" dirty="0" smtClean="0"/>
              <a:t>.«Бин-Банк»</a:t>
            </a:r>
          </a:p>
          <a:p>
            <a:r>
              <a:rPr lang="ru-RU" sz="3600" dirty="0"/>
              <a:t>7</a:t>
            </a:r>
            <a:r>
              <a:rPr lang="ru-RU" sz="3600" dirty="0" smtClean="0"/>
              <a:t>.Музей Политической Истории</a:t>
            </a:r>
          </a:p>
          <a:p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689" y="3133592"/>
            <a:ext cx="2964269" cy="8424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5823" y="1526068"/>
            <a:ext cx="1476375" cy="13967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7966" y="5502512"/>
            <a:ext cx="5369992" cy="10650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3689" y="1883166"/>
            <a:ext cx="1381293" cy="10396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71" y="5567388"/>
            <a:ext cx="5360280" cy="107205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71" y="4408418"/>
            <a:ext cx="3931854" cy="9285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958" y="4175527"/>
            <a:ext cx="38100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62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8341" y="409903"/>
            <a:ext cx="9920176" cy="1114971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278" y="1753474"/>
            <a:ext cx="6295847" cy="294699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85800" y="5126421"/>
            <a:ext cx="10624370" cy="145725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800" dirty="0" smtClean="0"/>
              <a:t> Шагинян </a:t>
            </a:r>
            <a:r>
              <a:rPr lang="ru-RU" sz="2800" dirty="0" err="1" smtClean="0"/>
              <a:t>светлана</a:t>
            </a:r>
            <a:r>
              <a:rPr lang="ru-RU" sz="2800" dirty="0" smtClean="0"/>
              <a:t> Александровна,</a:t>
            </a:r>
          </a:p>
          <a:p>
            <a:pPr algn="ctr"/>
            <a:endParaRPr lang="ru-RU" sz="2800" dirty="0" smtClean="0"/>
          </a:p>
          <a:p>
            <a:pPr algn="ctr"/>
            <a:r>
              <a:rPr lang="ru-RU" sz="2200" dirty="0" smtClean="0"/>
              <a:t>Учитель обществознания, экономики и права,  </a:t>
            </a:r>
          </a:p>
          <a:p>
            <a:pPr algn="ctr"/>
            <a:r>
              <a:rPr lang="ru-RU" sz="2200" dirty="0" smtClean="0"/>
              <a:t> </a:t>
            </a:r>
            <a:r>
              <a:rPr lang="ru-RU" sz="2200" dirty="0" err="1" smtClean="0"/>
              <a:t>зам.директора</a:t>
            </a:r>
            <a:r>
              <a:rPr lang="ru-RU" sz="2200" dirty="0" smtClean="0"/>
              <a:t> по УВР ГБОУ №601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65894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409</TotalTime>
  <Words>1064</Words>
  <Application>Microsoft Office PowerPoint</Application>
  <PresentationFormat>Широкоэкранный</PresentationFormat>
  <Paragraphs>130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9" baseType="lpstr">
      <vt:lpstr>Century Gothic</vt:lpstr>
      <vt:lpstr>Wingdings</vt:lpstr>
      <vt:lpstr>Wingdings 3</vt:lpstr>
      <vt:lpstr>Сектор</vt:lpstr>
      <vt:lpstr>"Практико-ориентированная социализация обучающихся старших классов в рамках предмета Обществознание  (опыт сотрудничества с государственными и финансово- кредитными организациями)" </vt:lpstr>
      <vt:lpstr>Содержание:</vt:lpstr>
      <vt:lpstr>1. Федеральный государственный образовательный стандарт основного общего образования  представляет собой совокупность требований, обязательных при реализации основной образовательной программы основного общего образования образовательными учреждениями</vt:lpstr>
      <vt:lpstr>2. сотрудничество с администрацией приморского района СПб «Парламентские игры» </vt:lpstr>
      <vt:lpstr>Презентация PowerPoint</vt:lpstr>
      <vt:lpstr>Презентация PowerPoint</vt:lpstr>
      <vt:lpstr>3. сотрудничество с Музеем Политической истории «Мы выбираем-нас выбирают»-ролевая игра </vt:lpstr>
      <vt:lpstr>Презентация PowerPoint</vt:lpstr>
      <vt:lpstr>Презентация PowerPoint</vt:lpstr>
      <vt:lpstr>4. Сотрудничество с Законодательным собранием  Санкт-Петербурга</vt:lpstr>
      <vt:lpstr>5. Сотрудничество с  Банком России 2015-2016 гг. (1оа, 10б класс)</vt:lpstr>
      <vt:lpstr>Лекции от Банка России 2015-2016 гг. (1оа, 10б класс):</vt:lpstr>
      <vt:lpstr>Деловая игра от банка России</vt:lpstr>
      <vt:lpstr>Презентация PowerPoint</vt:lpstr>
      <vt:lpstr>Презентация PowerPoint</vt:lpstr>
      <vt:lpstr>Лекции от Банка России 2016-2017 гг. (10а класс)</vt:lpstr>
      <vt:lpstr>Презентация PowerPoint</vt:lpstr>
      <vt:lpstr>«Финансовый                                     крокодил»        игра                                                      11а,б </vt:lpstr>
      <vt:lpstr>6. сотрудничество с «Бин-Банком» </vt:lpstr>
      <vt:lpstr>Презентация PowerPoint</vt:lpstr>
      <vt:lpstr>Экскурсии в «Бин-Банк»</vt:lpstr>
      <vt:lpstr>7. Сотрудничество с  Центром занятости населения Приморского района </vt:lpstr>
      <vt:lpstr>Экскурсия в Центр занятости населения Приморского района </vt:lpstr>
      <vt:lpstr>Программа проведения профориентационных занятий специалистами Агенства занятости населения с учащимися старших классов: </vt:lpstr>
      <vt:lpstr>Презентация PowerPoint</vt:lpstr>
      <vt:lpstr>Лекция ЦЗН Приморского района  в 9а, 9б, 10а классе в школе</vt:lpstr>
      <vt:lpstr>Презентация PowerPoint</vt:lpstr>
      <vt:lpstr>Презентация PowerPoint</vt:lpstr>
      <vt:lpstr>Презентация PowerPoint</vt:lpstr>
      <vt:lpstr>8. Проведение в школе Онлайн-уроков  Банка России</vt:lpstr>
      <vt:lpstr>Организации,  принимающие  участие: </vt:lpstr>
      <vt:lpstr>9. Сотрудничество с   налоговой инспекции Приморского района </vt:lpstr>
      <vt:lpstr>Презентация PowerPoint</vt:lpstr>
      <vt:lpstr>Практико-ориентированные занятия ГБОУ №601 совместно: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Социально-экономический профиль школы</dc:title>
  <dc:creator>Арсен Шагинян</dc:creator>
  <cp:lastModifiedBy>Арсен Шагинян</cp:lastModifiedBy>
  <cp:revision>52</cp:revision>
  <dcterms:created xsi:type="dcterms:W3CDTF">2017-01-29T17:26:55Z</dcterms:created>
  <dcterms:modified xsi:type="dcterms:W3CDTF">2017-10-29T22:06:32Z</dcterms:modified>
</cp:coreProperties>
</file>