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6" r:id="rId2"/>
    <p:sldId id="298" r:id="rId3"/>
    <p:sldId id="286" r:id="rId4"/>
    <p:sldId id="257" r:id="rId5"/>
    <p:sldId id="280" r:id="rId6"/>
    <p:sldId id="290" r:id="rId7"/>
    <p:sldId id="265" r:id="rId8"/>
    <p:sldId id="299" r:id="rId9"/>
    <p:sldId id="271" r:id="rId10"/>
    <p:sldId id="275" r:id="rId11"/>
    <p:sldId id="296" r:id="rId12"/>
    <p:sldId id="277" r:id="rId13"/>
    <p:sldId id="294" r:id="rId14"/>
    <p:sldId id="300" r:id="rId1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DD25FE2A-A43A-4961-BE90-908C1B893D4D}" type="datetimeFigureOut">
              <a:rPr lang="ru-RU" smtClean="0"/>
              <a:t>30.07.2021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BDB8783-C187-43B9-B98F-20AEE22700DD}" type="slidenum">
              <a:rPr lang="ru-RU" smtClean="0"/>
              <a:t>‹#›</a:t>
            </a:fld>
            <a:endParaRPr lang="ru-RU"/>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DD25FE2A-A43A-4961-BE90-908C1B893D4D}" type="datetimeFigureOut">
              <a:rPr lang="ru-RU" smtClean="0"/>
              <a:t>30.07.2021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BDB8783-C187-43B9-B98F-20AEE22700DD}"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DD25FE2A-A43A-4961-BE90-908C1B893D4D}" type="datetimeFigureOut">
              <a:rPr lang="ru-RU" smtClean="0"/>
              <a:t>30.07.2021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BDB8783-C187-43B9-B98F-20AEE22700DD}"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DD25FE2A-A43A-4961-BE90-908C1B893D4D}" type="datetimeFigureOut">
              <a:rPr lang="ru-RU" smtClean="0"/>
              <a:t>30.07.2021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BDB8783-C187-43B9-B98F-20AEE22700DD}"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DD25FE2A-A43A-4961-BE90-908C1B893D4D}" type="datetimeFigureOut">
              <a:rPr lang="ru-RU" smtClean="0"/>
              <a:t>30.07.2021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ABDB8783-C187-43B9-B98F-20AEE22700DD}" type="slidenum">
              <a:rPr lang="ru-RU" smtClean="0"/>
              <a:t>‹#›</a:t>
            </a:fld>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DD25FE2A-A43A-4961-BE90-908C1B893D4D}" type="datetimeFigureOut">
              <a:rPr lang="ru-RU" smtClean="0"/>
              <a:t>30.07.2021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ABDB8783-C187-43B9-B98F-20AEE22700DD}"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D25FE2A-A43A-4961-BE90-908C1B893D4D}" type="datetimeFigureOut">
              <a:rPr lang="ru-RU" smtClean="0"/>
              <a:t>30.07.2021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ABDB8783-C187-43B9-B98F-20AEE22700DD}"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DD25FE2A-A43A-4961-BE90-908C1B893D4D}" type="datetimeFigureOut">
              <a:rPr lang="ru-RU" smtClean="0"/>
              <a:t>30.07.2021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BDB8783-C187-43B9-B98F-20AEE22700DD}"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DD25FE2A-A43A-4961-BE90-908C1B893D4D}" type="datetimeFigureOut">
              <a:rPr lang="ru-RU" smtClean="0"/>
              <a:t>30.07.2021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BDB8783-C187-43B9-B98F-20AEE22700DD}" type="slidenum">
              <a:rPr lang="ru-RU" smtClean="0"/>
              <a:t>‹#›</a:t>
            </a:fld>
            <a:endParaRPr lang="ru-RU"/>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DD25FE2A-A43A-4961-BE90-908C1B893D4D}" type="datetimeFigureOut">
              <a:rPr lang="ru-RU" smtClean="0"/>
              <a:t>30.07.2021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BDB8783-C187-43B9-B98F-20AEE22700DD}"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DD25FE2A-A43A-4961-BE90-908C1B893D4D}" type="datetimeFigureOut">
              <a:rPr lang="ru-RU" smtClean="0"/>
              <a:t>30.07.2021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BDB8783-C187-43B9-B98F-20AEE22700DD}" type="slidenum">
              <a:rPr lang="ru-RU" smtClean="0"/>
              <a:t>‹#›</a:t>
            </a:fld>
            <a:endParaRPr lang="ru-RU"/>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DD25FE2A-A43A-4961-BE90-908C1B893D4D}" type="datetimeFigureOut">
              <a:rPr lang="ru-RU" smtClean="0"/>
              <a:t>30.07.2021</a:t>
            </a:fld>
            <a:endParaRPr lang="ru-RU"/>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ABDB8783-C187-43B9-B98F-20AEE22700DD}"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4.xml"/><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4.xml"/><Relationship Id="rId5" Type="http://schemas.openxmlformats.org/officeDocument/2006/relationships/image" Target="../media/image24.png"/><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4.xml"/><Relationship Id="rId4" Type="http://schemas.openxmlformats.org/officeDocument/2006/relationships/image" Target="../media/image27.png"/></Relationships>
</file>

<file path=ppt/slides/_rels/slide1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251520" y="188640"/>
            <a:ext cx="8568952" cy="6336704"/>
          </a:xfrm>
        </p:spPr>
        <p:txBody>
          <a:bodyPr>
            <a:normAutofit fontScale="92500" lnSpcReduction="20000"/>
          </a:bodyPr>
          <a:lstStyle/>
          <a:p>
            <a:pPr>
              <a:spcBef>
                <a:spcPts val="0"/>
              </a:spcBef>
              <a:spcAft>
                <a:spcPts val="0"/>
              </a:spcAft>
            </a:pPr>
            <a:endParaRPr lang="ru-RU" sz="2800" b="1" kern="0" dirty="0">
              <a:solidFill>
                <a:prstClr val="black"/>
              </a:solidFill>
              <a:latin typeface="Times New Roman" panose="02020603050405020304" pitchFamily="18" charset="0"/>
              <a:cs typeface="Times New Roman" panose="02020603050405020304" pitchFamily="18" charset="0"/>
            </a:endParaRPr>
          </a:p>
          <a:p>
            <a:pPr lvl="0" algn="ctr">
              <a:spcBef>
                <a:spcPts val="0"/>
              </a:spcBef>
              <a:spcAft>
                <a:spcPts val="0"/>
              </a:spcAft>
              <a:buClrTx/>
              <a:buSzTx/>
              <a:defRPr/>
            </a:pPr>
            <a:r>
              <a:rPr lang="ru-RU" sz="1800" b="1" kern="0" dirty="0">
                <a:solidFill>
                  <a:prstClr val="black"/>
                </a:solidFill>
                <a:latin typeface="Times New Roman" panose="02020603050405020304" pitchFamily="18" charset="0"/>
                <a:cs typeface="Times New Roman" panose="02020603050405020304" pitchFamily="18" charset="0"/>
              </a:rPr>
              <a:t>Муниципальное автономное дошкольное образовательное  учреждение  </a:t>
            </a:r>
            <a:endParaRPr lang="ru-RU" sz="1800" b="1" kern="0" dirty="0" smtClean="0">
              <a:solidFill>
                <a:prstClr val="black"/>
              </a:solidFill>
              <a:latin typeface="Times New Roman" panose="02020603050405020304" pitchFamily="18" charset="0"/>
              <a:cs typeface="Times New Roman" panose="02020603050405020304" pitchFamily="18" charset="0"/>
            </a:endParaRPr>
          </a:p>
          <a:p>
            <a:pPr lvl="0" algn="ctr">
              <a:spcBef>
                <a:spcPts val="0"/>
              </a:spcBef>
              <a:spcAft>
                <a:spcPts val="0"/>
              </a:spcAft>
              <a:buClrTx/>
              <a:buSzTx/>
              <a:defRPr/>
            </a:pPr>
            <a:r>
              <a:rPr lang="ru-RU" sz="1800" b="1" kern="0" dirty="0" smtClean="0">
                <a:solidFill>
                  <a:prstClr val="black"/>
                </a:solidFill>
                <a:latin typeface="Times New Roman" panose="02020603050405020304" pitchFamily="18" charset="0"/>
                <a:cs typeface="Times New Roman" panose="02020603050405020304" pitchFamily="18" charset="0"/>
              </a:rPr>
              <a:t>«</a:t>
            </a:r>
            <a:r>
              <a:rPr lang="ru-RU" sz="1800" b="1" kern="0" dirty="0">
                <a:solidFill>
                  <a:prstClr val="black"/>
                </a:solidFill>
                <a:latin typeface="Times New Roman" panose="02020603050405020304" pitchFamily="18" charset="0"/>
                <a:cs typeface="Times New Roman" panose="02020603050405020304" pitchFamily="18" charset="0"/>
              </a:rPr>
              <a:t>Детский сад № 266»</a:t>
            </a:r>
            <a:br>
              <a:rPr lang="ru-RU" sz="1800" b="1" kern="0" dirty="0">
                <a:solidFill>
                  <a:prstClr val="black"/>
                </a:solidFill>
                <a:latin typeface="Times New Roman" panose="02020603050405020304" pitchFamily="18" charset="0"/>
                <a:cs typeface="Times New Roman" panose="02020603050405020304" pitchFamily="18" charset="0"/>
              </a:rPr>
            </a:br>
            <a:endParaRPr lang="ru-RU" sz="1800" kern="0" dirty="0">
              <a:solidFill>
                <a:sysClr val="windowText" lastClr="000000"/>
              </a:solidFill>
            </a:endParaRPr>
          </a:p>
          <a:p>
            <a:pPr>
              <a:spcBef>
                <a:spcPts val="0"/>
              </a:spcBef>
              <a:spcAft>
                <a:spcPts val="0"/>
              </a:spcAft>
            </a:pPr>
            <a:endParaRPr lang="ru-RU" sz="2800" b="1" dirty="0" smtClean="0">
              <a:solidFill>
                <a:srgbClr val="002060"/>
              </a:solidFill>
              <a:latin typeface="Times New Roman" panose="02020603050405020304" pitchFamily="18" charset="0"/>
              <a:cs typeface="Times New Roman" panose="02020603050405020304" pitchFamily="18" charset="0"/>
            </a:endParaRPr>
          </a:p>
          <a:p>
            <a:pPr algn="ctr">
              <a:spcBef>
                <a:spcPts val="0"/>
              </a:spcBef>
              <a:spcAft>
                <a:spcPts val="0"/>
              </a:spcAft>
            </a:pPr>
            <a:r>
              <a:rPr lang="ru-RU" sz="2600" b="1" dirty="0" smtClean="0">
                <a:solidFill>
                  <a:srgbClr val="002060"/>
                </a:solidFill>
                <a:latin typeface="Times New Roman" panose="02020603050405020304" pitchFamily="18" charset="0"/>
                <a:cs typeface="Times New Roman" panose="02020603050405020304" pitchFamily="18" charset="0"/>
              </a:rPr>
              <a:t>Обобщение опыта на тему: </a:t>
            </a:r>
            <a:r>
              <a:rPr lang="ru-RU" sz="2600" dirty="0" smtClean="0">
                <a:solidFill>
                  <a:srgbClr val="002060"/>
                </a:solidFill>
                <a:latin typeface="Times New Roman" panose="02020603050405020304" pitchFamily="18" charset="0"/>
                <a:cs typeface="Times New Roman" panose="02020603050405020304" pitchFamily="18" charset="0"/>
              </a:rPr>
              <a:t>«</a:t>
            </a:r>
            <a:r>
              <a:rPr lang="ru-RU" sz="2600" dirty="0">
                <a:solidFill>
                  <a:srgbClr val="002060"/>
                </a:solidFill>
                <a:latin typeface="Times New Roman" panose="02020603050405020304" pitchFamily="18" charset="0"/>
                <a:cs typeface="Times New Roman" panose="02020603050405020304" pitchFamily="18" charset="0"/>
              </a:rPr>
              <a:t>Развитие творческих </a:t>
            </a:r>
            <a:r>
              <a:rPr lang="ru-RU" sz="2600" dirty="0" smtClean="0">
                <a:solidFill>
                  <a:srgbClr val="002060"/>
                </a:solidFill>
                <a:latin typeface="Times New Roman" panose="02020603050405020304" pitchFamily="18" charset="0"/>
                <a:cs typeface="Times New Roman" panose="02020603050405020304" pitchFamily="18" charset="0"/>
              </a:rPr>
              <a:t>способностей по рисованию  на занятиях средствами нетрадиционных техник у детей </a:t>
            </a:r>
            <a:r>
              <a:rPr lang="ru-RU" sz="2600" smtClean="0">
                <a:solidFill>
                  <a:srgbClr val="002060"/>
                </a:solidFill>
                <a:latin typeface="Times New Roman" panose="02020603050405020304" pitchFamily="18" charset="0"/>
                <a:cs typeface="Times New Roman" panose="02020603050405020304" pitchFamily="18" charset="0"/>
              </a:rPr>
              <a:t>дошкольного возраста»</a:t>
            </a:r>
            <a:endParaRPr lang="ru-RU" sz="2600" dirty="0">
              <a:solidFill>
                <a:srgbClr val="002060"/>
              </a:solidFill>
              <a:latin typeface="Times New Roman" panose="02020603050405020304" pitchFamily="18" charset="0"/>
              <a:cs typeface="Times New Roman" panose="02020603050405020304" pitchFamily="18" charset="0"/>
            </a:endParaRPr>
          </a:p>
          <a:p>
            <a:endParaRPr lang="ru-RU" dirty="0" smtClean="0">
              <a:solidFill>
                <a:srgbClr val="002060"/>
              </a:solidFill>
              <a:latin typeface="Times New Roman" panose="02020603050405020304" pitchFamily="18" charset="0"/>
              <a:cs typeface="Times New Roman" panose="02020603050405020304" pitchFamily="18" charset="0"/>
            </a:endParaRPr>
          </a:p>
          <a:p>
            <a:endParaRPr lang="ru-RU" dirty="0">
              <a:solidFill>
                <a:srgbClr val="002060"/>
              </a:solidFill>
              <a:latin typeface="Times New Roman" panose="02020603050405020304" pitchFamily="18" charset="0"/>
              <a:cs typeface="Times New Roman" panose="02020603050405020304" pitchFamily="18" charset="0"/>
            </a:endParaRPr>
          </a:p>
          <a:p>
            <a:endParaRPr lang="ru-RU" dirty="0" smtClean="0">
              <a:solidFill>
                <a:srgbClr val="002060"/>
              </a:solidFill>
              <a:latin typeface="Times New Roman" panose="02020603050405020304" pitchFamily="18" charset="0"/>
              <a:cs typeface="Times New Roman" panose="02020603050405020304" pitchFamily="18" charset="0"/>
            </a:endParaRPr>
          </a:p>
          <a:p>
            <a:endParaRPr lang="ru-RU" sz="1800" dirty="0" smtClean="0">
              <a:solidFill>
                <a:srgbClr val="002060"/>
              </a:solidFill>
              <a:latin typeface="Times New Roman" panose="02020603050405020304" pitchFamily="18" charset="0"/>
              <a:cs typeface="Times New Roman" panose="02020603050405020304" pitchFamily="18" charset="0"/>
            </a:endParaRPr>
          </a:p>
          <a:p>
            <a:endParaRPr lang="ru-RU" sz="1800" dirty="0" smtClean="0">
              <a:solidFill>
                <a:srgbClr val="002060"/>
              </a:solidFill>
              <a:latin typeface="Times New Roman" panose="02020603050405020304" pitchFamily="18" charset="0"/>
              <a:cs typeface="Times New Roman" panose="02020603050405020304" pitchFamily="18" charset="0"/>
            </a:endParaRPr>
          </a:p>
          <a:p>
            <a:endParaRPr lang="ru-RU" sz="1800" dirty="0" smtClean="0">
              <a:solidFill>
                <a:srgbClr val="002060"/>
              </a:solidFill>
              <a:latin typeface="Times New Roman" panose="02020603050405020304" pitchFamily="18" charset="0"/>
              <a:cs typeface="Times New Roman" panose="02020603050405020304" pitchFamily="18" charset="0"/>
            </a:endParaRPr>
          </a:p>
          <a:p>
            <a:endParaRPr lang="ru-RU" sz="1800" dirty="0">
              <a:solidFill>
                <a:srgbClr val="002060"/>
              </a:solidFill>
              <a:latin typeface="Times New Roman" panose="02020603050405020304" pitchFamily="18" charset="0"/>
              <a:cs typeface="Times New Roman" panose="02020603050405020304" pitchFamily="18" charset="0"/>
            </a:endParaRPr>
          </a:p>
          <a:p>
            <a:endParaRPr lang="ru-RU" sz="1800" dirty="0" smtClean="0">
              <a:solidFill>
                <a:srgbClr val="002060"/>
              </a:solidFill>
              <a:latin typeface="Times New Roman" panose="02020603050405020304" pitchFamily="18" charset="0"/>
              <a:cs typeface="Times New Roman" panose="02020603050405020304" pitchFamily="18" charset="0"/>
            </a:endParaRPr>
          </a:p>
          <a:p>
            <a:endParaRPr lang="ru-RU" sz="1800" dirty="0">
              <a:solidFill>
                <a:srgbClr val="002060"/>
              </a:solidFill>
              <a:latin typeface="Times New Roman" panose="02020603050405020304" pitchFamily="18" charset="0"/>
              <a:cs typeface="Times New Roman" panose="02020603050405020304" pitchFamily="18" charset="0"/>
            </a:endParaRPr>
          </a:p>
          <a:p>
            <a:pPr algn="ctr"/>
            <a:endParaRPr lang="ru-RU" dirty="0" smtClean="0">
              <a:solidFill>
                <a:srgbClr val="002060"/>
              </a:solidFill>
              <a:latin typeface="Times New Roman" panose="02020603050405020304" pitchFamily="18" charset="0"/>
              <a:cs typeface="Times New Roman" panose="02020603050405020304" pitchFamily="18" charset="0"/>
            </a:endParaRPr>
          </a:p>
          <a:p>
            <a:pPr algn="ctr"/>
            <a:r>
              <a:rPr lang="ru-RU" dirty="0" smtClean="0">
                <a:solidFill>
                  <a:srgbClr val="002060"/>
                </a:solidFill>
                <a:latin typeface="Times New Roman" panose="02020603050405020304" pitchFamily="18" charset="0"/>
                <a:cs typeface="Times New Roman" panose="02020603050405020304" pitchFamily="18" charset="0"/>
              </a:rPr>
              <a:t>Подготовила воспитатель высшей категории:  Морозова Елена Валерьевна</a:t>
            </a:r>
          </a:p>
          <a:p>
            <a:pPr algn="ctr"/>
            <a:r>
              <a:rPr lang="ru-RU" dirty="0">
                <a:solidFill>
                  <a:srgbClr val="002060"/>
                </a:solidFill>
                <a:latin typeface="Times New Roman" panose="02020603050405020304" pitchFamily="18" charset="0"/>
                <a:cs typeface="Times New Roman" panose="02020603050405020304" pitchFamily="18" charset="0"/>
              </a:rPr>
              <a:t>г</a:t>
            </a:r>
            <a:r>
              <a:rPr lang="ru-RU" dirty="0" smtClean="0">
                <a:solidFill>
                  <a:srgbClr val="002060"/>
                </a:solidFill>
                <a:latin typeface="Times New Roman" panose="02020603050405020304" pitchFamily="18" charset="0"/>
                <a:cs typeface="Times New Roman" panose="02020603050405020304" pitchFamily="18" charset="0"/>
              </a:rPr>
              <a:t>. Барнаул 2021</a:t>
            </a:r>
            <a:endParaRPr lang="ru-RU" dirty="0">
              <a:solidFill>
                <a:srgbClr val="002060"/>
              </a:solidFill>
              <a:latin typeface="Times New Roman" panose="02020603050405020304" pitchFamily="18" charset="0"/>
              <a:cs typeface="Times New Roman" panose="02020603050405020304" pitchFamily="18" charset="0"/>
            </a:endParaRP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19674" y="2492896"/>
            <a:ext cx="4110732" cy="292044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342925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одзаголовок 1"/>
          <p:cNvSpPr>
            <a:spLocks noGrp="1"/>
          </p:cNvSpPr>
          <p:nvPr>
            <p:ph type="subTitle" idx="1"/>
          </p:nvPr>
        </p:nvSpPr>
        <p:spPr>
          <a:xfrm>
            <a:off x="251520" y="3429000"/>
            <a:ext cx="8640960" cy="3168351"/>
          </a:xfrm>
        </p:spPr>
        <p:txBody>
          <a:bodyPr>
            <a:normAutofit/>
          </a:bodyPr>
          <a:lstStyle/>
          <a:p>
            <a:pPr lvl="0" indent="450000" algn="just">
              <a:spcBef>
                <a:spcPts val="0"/>
              </a:spcBef>
              <a:spcAft>
                <a:spcPts val="0"/>
              </a:spcAft>
              <a:buClrTx/>
              <a:buSzTx/>
            </a:pPr>
            <a:r>
              <a:rPr lang="ru-RU" sz="1900" dirty="0">
                <a:solidFill>
                  <a:prstClr val="black"/>
                </a:solidFill>
                <a:latin typeface="Times New Roman" panose="02020603050405020304" pitchFamily="18" charset="0"/>
                <a:cs typeface="Times New Roman" panose="02020603050405020304" pitchFamily="18" charset="0"/>
              </a:rPr>
              <a:t>Все мы знаем, что рисование одно из самых больших удовольствий для ребенка, оно   раскрывает  внутренний мир маленького человека. Ведь рисуя, ребенок отражает не только  то, что видит вокруг, но и проявляет собственную фантазию. Нетрадиционное рисование доставляет детям множество положительных эмоций, раскрывает новые возможности использования хорошо знакомых им предметов в качестве художественных материалов, удивляет своей непредсказуемостью. Оригинальное рисование без кисточки и карандаша расковывает ребенка, позволяет почувствовать краски, их характер, настроение. Незаметно для себя дети учатся наблюдать, думать, фантазировать. По рисункам детей можно проследить, как развивается ребенок, его мелкая </a:t>
            </a:r>
            <a:r>
              <a:rPr lang="ru-RU" sz="1900" dirty="0" smtClean="0">
                <a:solidFill>
                  <a:prstClr val="black"/>
                </a:solidFill>
                <a:latin typeface="Times New Roman" panose="02020603050405020304" pitchFamily="18" charset="0"/>
                <a:cs typeface="Times New Roman" panose="02020603050405020304" pitchFamily="18" charset="0"/>
              </a:rPr>
              <a:t>моторика</a:t>
            </a:r>
            <a:r>
              <a:rPr lang="ru-RU" sz="1900" dirty="0">
                <a:solidFill>
                  <a:prstClr val="black"/>
                </a:solidFill>
                <a:latin typeface="Times New Roman" panose="02020603050405020304" pitchFamily="18" charset="0"/>
                <a:cs typeface="Times New Roman" panose="02020603050405020304" pitchFamily="18" charset="0"/>
              </a:rPr>
              <a:t>.</a:t>
            </a:r>
            <a:endParaRPr lang="ru-RU"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332656"/>
            <a:ext cx="3960440" cy="2808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6" name="Таблица 5"/>
          <p:cNvGraphicFramePr>
            <a:graphicFrameLocks noGrp="1"/>
          </p:cNvGraphicFramePr>
          <p:nvPr>
            <p:extLst>
              <p:ext uri="{D42A27DB-BD31-4B8C-83A1-F6EECF244321}">
                <p14:modId xmlns:p14="http://schemas.microsoft.com/office/powerpoint/2010/main" val="1427930103"/>
              </p:ext>
            </p:extLst>
          </p:nvPr>
        </p:nvGraphicFramePr>
        <p:xfrm>
          <a:off x="5625885" y="635431"/>
          <a:ext cx="2169762" cy="495945"/>
        </p:xfrm>
        <a:graphic>
          <a:graphicData uri="http://schemas.openxmlformats.org/drawingml/2006/table">
            <a:tbl>
              <a:tblPr/>
              <a:tblGrid>
                <a:gridCol w="2169762"/>
              </a:tblGrid>
              <a:tr h="495945">
                <a:tc>
                  <a:txBody>
                    <a:bodyPr/>
                    <a:lstStyle/>
                    <a:p>
                      <a:endParaRPr lang="ru-RU" dirty="0"/>
                    </a:p>
                  </a:txBody>
                  <a:tcPr>
                    <a:lnL w="12700" cmpd="sng">
                      <a:noFill/>
                      <a:prstDash val="solid"/>
                    </a:lnL>
                    <a:lnR w="12700" cmpd="sng">
                      <a:noFill/>
                      <a:prstDash val="solid"/>
                    </a:lnR>
                    <a:lnT w="12700" cmpd="sng">
                      <a:noFill/>
                      <a:prstDash val="solid"/>
                    </a:lnT>
                    <a:lnB w="12700" cmpd="sng">
                      <a:noFill/>
                      <a:prstDash val="solid"/>
                    </a:lnB>
                  </a:tcPr>
                </a:tc>
              </a:tr>
            </a:tbl>
          </a:graphicData>
        </a:graphic>
      </p:graphicFrame>
      <p:graphicFrame>
        <p:nvGraphicFramePr>
          <p:cNvPr id="7" name="Таблица 6"/>
          <p:cNvGraphicFramePr>
            <a:graphicFrameLocks noGrp="1"/>
          </p:cNvGraphicFramePr>
          <p:nvPr>
            <p:extLst>
              <p:ext uri="{D42A27DB-BD31-4B8C-83A1-F6EECF244321}">
                <p14:modId xmlns:p14="http://schemas.microsoft.com/office/powerpoint/2010/main" val="530047210"/>
              </p:ext>
            </p:extLst>
          </p:nvPr>
        </p:nvGraphicFramePr>
        <p:xfrm>
          <a:off x="4788024" y="317683"/>
          <a:ext cx="4032448" cy="2834640"/>
        </p:xfrm>
        <a:graphic>
          <a:graphicData uri="http://schemas.openxmlformats.org/drawingml/2006/table">
            <a:tbl>
              <a:tblPr/>
              <a:tblGrid>
                <a:gridCol w="4032448"/>
              </a:tblGrid>
              <a:tr h="805912">
                <a:tc>
                  <a:txBody>
                    <a:bodyPr/>
                    <a:lstStyle/>
                    <a:p>
                      <a:r>
                        <a:rPr lang="ru-RU" sz="1800" b="1" dirty="0" smtClean="0">
                          <a:latin typeface="Times New Roman" panose="02020603050405020304" pitchFamily="18" charset="0"/>
                          <a:cs typeface="Times New Roman" panose="02020603050405020304" pitchFamily="18" charset="0"/>
                        </a:rPr>
                        <a:t>И в десять лет, и в семь, и в пять, Все дети любят рисовать. </a:t>
                      </a:r>
                    </a:p>
                    <a:p>
                      <a:r>
                        <a:rPr lang="ru-RU" sz="1800" b="1" dirty="0" smtClean="0">
                          <a:latin typeface="Times New Roman" panose="02020603050405020304" pitchFamily="18" charset="0"/>
                          <a:cs typeface="Times New Roman" panose="02020603050405020304" pitchFamily="18" charset="0"/>
                        </a:rPr>
                        <a:t>И каждый смело нарисует, </a:t>
                      </a:r>
                    </a:p>
                    <a:p>
                      <a:r>
                        <a:rPr lang="ru-RU" sz="1800" b="1" dirty="0" smtClean="0">
                          <a:latin typeface="Times New Roman" panose="02020603050405020304" pitchFamily="18" charset="0"/>
                          <a:cs typeface="Times New Roman" panose="02020603050405020304" pitchFamily="18" charset="0"/>
                        </a:rPr>
                        <a:t>Всё, что его интересует. </a:t>
                      </a:r>
                    </a:p>
                    <a:p>
                      <a:r>
                        <a:rPr lang="ru-RU" sz="1800" b="1" dirty="0" smtClean="0">
                          <a:latin typeface="Times New Roman" panose="02020603050405020304" pitchFamily="18" charset="0"/>
                          <a:cs typeface="Times New Roman" panose="02020603050405020304" pitchFamily="18" charset="0"/>
                        </a:rPr>
                        <a:t>Далёкий космос, ближний лес, Цветы, машины, сказки, пляски, Всё нарисуем, были б краски, </a:t>
                      </a:r>
                    </a:p>
                    <a:p>
                      <a:r>
                        <a:rPr lang="ru-RU" sz="1800" b="1" dirty="0" smtClean="0">
                          <a:latin typeface="Times New Roman" panose="02020603050405020304" pitchFamily="18" charset="0"/>
                          <a:cs typeface="Times New Roman" panose="02020603050405020304" pitchFamily="18" charset="0"/>
                        </a:rPr>
                        <a:t>Да лист бумаги на столе, </a:t>
                      </a:r>
                    </a:p>
                    <a:p>
                      <a:r>
                        <a:rPr lang="ru-RU" sz="1800" b="1" dirty="0" smtClean="0">
                          <a:latin typeface="Times New Roman" panose="02020603050405020304" pitchFamily="18" charset="0"/>
                          <a:cs typeface="Times New Roman" panose="02020603050405020304" pitchFamily="18" charset="0"/>
                        </a:rPr>
                        <a:t>Да мир в семье и на Земле. </a:t>
                      </a:r>
                    </a:p>
                    <a:p>
                      <a:r>
                        <a:rPr lang="ru-RU" sz="1800" b="1" dirty="0" smtClean="0">
                          <a:latin typeface="Times New Roman" panose="02020603050405020304" pitchFamily="18" charset="0"/>
                          <a:cs typeface="Times New Roman" panose="02020603050405020304" pitchFamily="18" charset="0"/>
                        </a:rPr>
                        <a:t>                              В. Берестов</a:t>
                      </a:r>
                      <a:endParaRPr lang="ru-RU" sz="1800" b="1" dirty="0">
                        <a:latin typeface="Times New Roman" panose="02020603050405020304" pitchFamily="18" charset="0"/>
                        <a:cs typeface="Times New Roman" panose="02020603050405020304" pitchFamily="18" charset="0"/>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accent5">
                        <a:lumMod val="20000"/>
                        <a:lumOff val="80000"/>
                      </a:schemeClr>
                    </a:solidFill>
                  </a:tcPr>
                </a:tc>
              </a:tr>
            </a:tbl>
          </a:graphicData>
        </a:graphic>
      </p:graphicFrame>
    </p:spTree>
    <p:extLst>
      <p:ext uri="{BB962C8B-B14F-4D97-AF65-F5344CB8AC3E}">
        <p14:creationId xmlns:p14="http://schemas.microsoft.com/office/powerpoint/2010/main" val="66162605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51520" y="260648"/>
            <a:ext cx="8568952" cy="6124754"/>
          </a:xfrm>
          <a:prstGeom prst="rect">
            <a:avLst/>
          </a:prstGeom>
          <a:noFill/>
        </p:spPr>
        <p:txBody>
          <a:bodyPr wrap="square" rtlCol="0">
            <a:spAutoFit/>
          </a:bodyPr>
          <a:lstStyle/>
          <a:p>
            <a:pPr marL="274320" lvl="0" indent="-274320" algn="ctr">
              <a:spcBef>
                <a:spcPct val="20000"/>
              </a:spcBef>
              <a:buClr>
                <a:srgbClr val="0BD0D9"/>
              </a:buClr>
              <a:buSzPct val="95000"/>
            </a:pPr>
            <a:r>
              <a:rPr lang="ru-RU" sz="3200" b="1" kern="0" dirty="0">
                <a:solidFill>
                  <a:srgbClr val="04617B"/>
                </a:solidFill>
                <a:latin typeface="Times New Roman" pitchFamily="18" charset="0"/>
                <a:cs typeface="Times New Roman" pitchFamily="18" charset="0"/>
              </a:rPr>
              <a:t>Цели и задачи</a:t>
            </a:r>
            <a:r>
              <a:rPr lang="ru-RU" sz="3200" b="1" u="sng" dirty="0">
                <a:solidFill>
                  <a:prstClr val="black"/>
                </a:solidFill>
                <a:latin typeface="Times New Roman" pitchFamily="18" charset="0"/>
                <a:cs typeface="Times New Roman" pitchFamily="18" charset="0"/>
              </a:rPr>
              <a:t> </a:t>
            </a:r>
          </a:p>
          <a:p>
            <a:pPr marL="274320" lvl="0" indent="-274320">
              <a:spcBef>
                <a:spcPct val="20000"/>
              </a:spcBef>
              <a:buClr>
                <a:srgbClr val="0BD0D9"/>
              </a:buClr>
              <a:buSzPct val="95000"/>
            </a:pPr>
            <a:endParaRPr lang="ru-RU" sz="2000" u="sng" dirty="0">
              <a:solidFill>
                <a:prstClr val="black"/>
              </a:solidFill>
              <a:latin typeface="Times New Roman" pitchFamily="18" charset="0"/>
              <a:cs typeface="Times New Roman" pitchFamily="18" charset="0"/>
            </a:endParaRPr>
          </a:p>
          <a:p>
            <a:r>
              <a:rPr lang="ru-RU" sz="2000" b="1" dirty="0" smtClean="0">
                <a:solidFill>
                  <a:prstClr val="black"/>
                </a:solidFill>
                <a:latin typeface="Times New Roman" pitchFamily="18" charset="0"/>
                <a:cs typeface="Times New Roman" pitchFamily="18" charset="0"/>
              </a:rPr>
              <a:t>        Цель</a:t>
            </a:r>
            <a:r>
              <a:rPr lang="ru-RU" sz="2000" dirty="0">
                <a:solidFill>
                  <a:prstClr val="black"/>
                </a:solidFill>
                <a:latin typeface="Times New Roman" pitchFamily="18" charset="0"/>
                <a:cs typeface="Times New Roman" pitchFamily="18" charset="0"/>
              </a:rPr>
              <a:t>: </a:t>
            </a:r>
            <a:r>
              <a:rPr lang="ru-RU" sz="2000" dirty="0">
                <a:latin typeface="Times New Roman" panose="02020603050405020304" pitchFamily="18" charset="0"/>
                <a:cs typeface="Times New Roman" panose="02020603050405020304" pitchFamily="18" charset="0"/>
              </a:rPr>
              <a:t>развитие мелкой моторики рук, творческих способностей у детей с ОВЗ через использование нетрадиционных техник рисования</a:t>
            </a:r>
            <a:r>
              <a:rPr lang="ru-RU" sz="2000" dirty="0"/>
              <a:t>. </a:t>
            </a:r>
          </a:p>
          <a:p>
            <a:pPr lvl="0" indent="450000">
              <a:buClr>
                <a:srgbClr val="0BD0D9"/>
              </a:buClr>
              <a:buSzPct val="95000"/>
            </a:pPr>
            <a:r>
              <a:rPr lang="ru-RU" sz="2000" b="1" dirty="0" smtClean="0">
                <a:solidFill>
                  <a:prstClr val="black"/>
                </a:solidFill>
                <a:latin typeface="Times New Roman" pitchFamily="18" charset="0"/>
                <a:cs typeface="Times New Roman" pitchFamily="18" charset="0"/>
              </a:rPr>
              <a:t>Задачи</a:t>
            </a:r>
            <a:r>
              <a:rPr lang="ru-RU" sz="2000" b="1" dirty="0">
                <a:solidFill>
                  <a:prstClr val="black"/>
                </a:solidFill>
                <a:latin typeface="Times New Roman" pitchFamily="18" charset="0"/>
                <a:cs typeface="Times New Roman" pitchFamily="18" charset="0"/>
              </a:rPr>
              <a:t>:</a:t>
            </a:r>
            <a:r>
              <a:rPr lang="ru-RU" sz="2000" dirty="0">
                <a:solidFill>
                  <a:prstClr val="black"/>
                </a:solidFill>
                <a:latin typeface="Times New Roman" pitchFamily="18" charset="0"/>
                <a:cs typeface="Times New Roman" pitchFamily="18" charset="0"/>
              </a:rPr>
              <a:t>	</a:t>
            </a:r>
          </a:p>
          <a:p>
            <a:pPr indent="228600">
              <a:lnSpc>
                <a:spcPct val="115000"/>
              </a:lnSpc>
              <a:spcAft>
                <a:spcPts val="0"/>
              </a:spcAft>
            </a:pPr>
            <a:r>
              <a:rPr lang="ru-RU" sz="2000" dirty="0" smtClean="0">
                <a:solidFill>
                  <a:prstClr val="black"/>
                </a:solidFill>
                <a:latin typeface="Times New Roman" pitchFamily="18" charset="0"/>
                <a:cs typeface="Times New Roman" pitchFamily="18" charset="0"/>
              </a:rPr>
              <a:t>1. Развивать </a:t>
            </a:r>
            <a:r>
              <a:rPr lang="ru-RU" sz="2000" dirty="0">
                <a:solidFill>
                  <a:prstClr val="black"/>
                </a:solidFill>
                <a:latin typeface="Times New Roman" pitchFamily="18" charset="0"/>
                <a:cs typeface="Times New Roman" pitchFamily="18" charset="0"/>
              </a:rPr>
              <a:t>мелкую моторику кистей рук  и тактильное восприятие</a:t>
            </a:r>
            <a:r>
              <a:rPr lang="ru-RU" sz="2000" dirty="0" smtClean="0">
                <a:solidFill>
                  <a:prstClr val="black"/>
                </a:solidFill>
                <a:latin typeface="Times New Roman" pitchFamily="18" charset="0"/>
                <a:cs typeface="Times New Roman" pitchFamily="18" charset="0"/>
              </a:rPr>
              <a:t>.</a:t>
            </a:r>
            <a:r>
              <a:rPr lang="ru-RU" sz="2000" dirty="0">
                <a:latin typeface="Times New Roman"/>
                <a:ea typeface="Times New Roman"/>
              </a:rPr>
              <a:t> </a:t>
            </a:r>
            <a:r>
              <a:rPr lang="ru-RU" sz="2000" dirty="0" smtClean="0">
                <a:latin typeface="Times New Roman"/>
                <a:ea typeface="Times New Roman"/>
              </a:rPr>
              <a:t>   2.Сформировать </a:t>
            </a:r>
            <a:r>
              <a:rPr lang="ru-RU" sz="2000" dirty="0">
                <a:latin typeface="Times New Roman"/>
                <a:ea typeface="Times New Roman"/>
              </a:rPr>
              <a:t>у детей технические навыки рисования;    </a:t>
            </a:r>
            <a:endParaRPr lang="ru-RU" sz="1600" dirty="0">
              <a:latin typeface="Times New Roman"/>
              <a:ea typeface="Times New Roman"/>
            </a:endParaRPr>
          </a:p>
          <a:p>
            <a:pPr indent="228600">
              <a:lnSpc>
                <a:spcPct val="115000"/>
              </a:lnSpc>
              <a:spcAft>
                <a:spcPts val="0"/>
              </a:spcAft>
            </a:pPr>
            <a:r>
              <a:rPr lang="ru-RU" sz="2000" dirty="0">
                <a:latin typeface="Times New Roman"/>
                <a:ea typeface="Times New Roman"/>
              </a:rPr>
              <a:t> 3. Познакомить детей с нетрадиционными формами художественной деятельности.  Обучать  техническим приёмам и способам нетрадиционного рисования с использованием различных изоматериалов.</a:t>
            </a:r>
            <a:endParaRPr lang="ru-RU" sz="1600" dirty="0">
              <a:latin typeface="Times New Roman"/>
              <a:ea typeface="Times New Roman"/>
            </a:endParaRPr>
          </a:p>
          <a:p>
            <a:pPr indent="228600">
              <a:lnSpc>
                <a:spcPct val="115000"/>
              </a:lnSpc>
              <a:spcAft>
                <a:spcPts val="0"/>
              </a:spcAft>
            </a:pPr>
            <a:r>
              <a:rPr lang="ru-RU" sz="2000" dirty="0">
                <a:latin typeface="Times New Roman"/>
                <a:ea typeface="Times New Roman"/>
              </a:rPr>
              <a:t>4. Развивать воображение и творческие способности детей; обогащать и расширять художественный опыт детей;</a:t>
            </a:r>
            <a:endParaRPr lang="ru-RU" sz="1600" dirty="0">
              <a:latin typeface="Times New Roman"/>
              <a:ea typeface="Times New Roman"/>
            </a:endParaRPr>
          </a:p>
          <a:p>
            <a:pPr indent="228600">
              <a:lnSpc>
                <a:spcPct val="115000"/>
              </a:lnSpc>
              <a:spcAft>
                <a:spcPts val="0"/>
              </a:spcAft>
            </a:pPr>
            <a:r>
              <a:rPr lang="ru-RU" sz="2000" dirty="0">
                <a:latin typeface="Times New Roman"/>
                <a:ea typeface="Times New Roman"/>
              </a:rPr>
              <a:t> 5. Побуждать ребенка экспериментировать; </a:t>
            </a:r>
            <a:endParaRPr lang="ru-RU" sz="1600" dirty="0">
              <a:latin typeface="Times New Roman"/>
              <a:ea typeface="Times New Roman"/>
            </a:endParaRPr>
          </a:p>
          <a:p>
            <a:pPr indent="228600">
              <a:lnSpc>
                <a:spcPct val="115000"/>
              </a:lnSpc>
              <a:spcAft>
                <a:spcPts val="0"/>
              </a:spcAft>
            </a:pPr>
            <a:r>
              <a:rPr lang="ru-RU" sz="2000" dirty="0">
                <a:latin typeface="Times New Roman"/>
                <a:ea typeface="Times New Roman"/>
              </a:rPr>
              <a:t>6. Воспитывать усидчивость, аккуратность, терпение, умение доводить начатое дело до конца.</a:t>
            </a:r>
            <a:endParaRPr lang="ru-RU" sz="1600" dirty="0">
              <a:latin typeface="Times New Roman"/>
              <a:ea typeface="Times New Roman"/>
            </a:endParaRPr>
          </a:p>
          <a:p>
            <a:pPr indent="228600">
              <a:lnSpc>
                <a:spcPct val="115000"/>
              </a:lnSpc>
              <a:spcAft>
                <a:spcPts val="0"/>
              </a:spcAft>
            </a:pPr>
            <a:r>
              <a:rPr lang="ru-RU" sz="2000" dirty="0">
                <a:latin typeface="Times New Roman"/>
                <a:ea typeface="Times New Roman"/>
              </a:rPr>
              <a:t>7. Формировать способность получать радость от творчества.</a:t>
            </a:r>
            <a:endParaRPr lang="ru-RU" sz="1600" dirty="0">
              <a:latin typeface="Times New Roman"/>
              <a:ea typeface="Times New Roman"/>
            </a:endParaRPr>
          </a:p>
          <a:p>
            <a:pPr indent="228600">
              <a:lnSpc>
                <a:spcPct val="115000"/>
              </a:lnSpc>
              <a:spcAft>
                <a:spcPts val="0"/>
              </a:spcAft>
            </a:pPr>
            <a:r>
              <a:rPr lang="ru-RU" sz="2000" dirty="0">
                <a:latin typeface="Times New Roman"/>
                <a:ea typeface="Times New Roman"/>
              </a:rPr>
              <a:t>8. Развивать у детей интерес к художественной деятельности</a:t>
            </a:r>
            <a:r>
              <a:rPr lang="ru-RU" sz="2000" dirty="0" smtClean="0">
                <a:latin typeface="Times New Roman"/>
                <a:ea typeface="Times New Roman"/>
              </a:rPr>
              <a:t>.</a:t>
            </a:r>
            <a:endParaRPr lang="ru-RU" sz="1600" dirty="0">
              <a:latin typeface="Times New Roman"/>
              <a:ea typeface="Times New Roman"/>
            </a:endParaRPr>
          </a:p>
        </p:txBody>
      </p:sp>
    </p:spTree>
    <p:extLst>
      <p:ext uri="{BB962C8B-B14F-4D97-AF65-F5344CB8AC3E}">
        <p14:creationId xmlns:p14="http://schemas.microsoft.com/office/powerpoint/2010/main" val="112467145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idx="1"/>
          </p:nvPr>
        </p:nvSpPr>
        <p:spPr>
          <a:xfrm>
            <a:off x="2023219" y="188641"/>
            <a:ext cx="4853037" cy="576063"/>
          </a:xfrm>
        </p:spPr>
        <p:style>
          <a:lnRef idx="1">
            <a:schemeClr val="accent5"/>
          </a:lnRef>
          <a:fillRef idx="2">
            <a:schemeClr val="accent5"/>
          </a:fillRef>
          <a:effectRef idx="1">
            <a:schemeClr val="accent5"/>
          </a:effectRef>
          <a:fontRef idx="minor">
            <a:schemeClr val="dk1"/>
          </a:fontRef>
        </p:style>
        <p:txBody>
          <a:bodyPr>
            <a:normAutofit/>
          </a:bodyPr>
          <a:lstStyle/>
          <a:p>
            <a:pPr algn="ctr"/>
            <a:r>
              <a:rPr lang="ru-RU" sz="2800" b="1" dirty="0" smtClean="0">
                <a:solidFill>
                  <a:srgbClr val="002060"/>
                </a:solidFill>
                <a:latin typeface="Times New Roman" panose="02020603050405020304" pitchFamily="18" charset="0"/>
                <a:cs typeface="Times New Roman" panose="02020603050405020304" pitchFamily="18" charset="0"/>
              </a:rPr>
              <a:t>Рисование пальчиками</a:t>
            </a:r>
            <a:endParaRPr lang="ru-RU" sz="2800" b="1" dirty="0">
              <a:solidFill>
                <a:srgbClr val="002060"/>
              </a:solidFill>
              <a:latin typeface="Times New Roman" panose="02020603050405020304" pitchFamily="18" charset="0"/>
              <a:cs typeface="Times New Roman" panose="02020603050405020304" pitchFamily="18" charset="0"/>
            </a:endParaRPr>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2016134"/>
            <a:ext cx="3528392" cy="4653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рямоугольник 2"/>
          <p:cNvSpPr/>
          <p:nvPr/>
        </p:nvSpPr>
        <p:spPr>
          <a:xfrm>
            <a:off x="395536" y="692696"/>
            <a:ext cx="8640960" cy="1323439"/>
          </a:xfrm>
          <a:prstGeom prst="rect">
            <a:avLst/>
          </a:prstGeom>
        </p:spPr>
        <p:txBody>
          <a:bodyPr wrap="square">
            <a:spAutoFit/>
          </a:bodyPr>
          <a:lstStyle/>
          <a:p>
            <a:pPr lvl="0"/>
            <a:r>
              <a:rPr lang="ru-RU" sz="2000" dirty="0">
                <a:solidFill>
                  <a:prstClr val="black"/>
                </a:solidFill>
                <a:latin typeface="Times New Roman" panose="02020603050405020304" pitchFamily="18" charset="0"/>
                <a:cs typeface="Times New Roman" panose="02020603050405020304" pitchFamily="18" charset="0"/>
              </a:rPr>
              <a:t>Ребенок опускает пальчик в гуашь или набирает пальчиковую краску и наносит точки, пятнышки на бумагу. На каждый пальчик набирается краска разного цвета. После работы пальчики вытираются салфеткой, затем гуашь легко смывается.</a:t>
            </a:r>
          </a:p>
        </p:txBody>
      </p:sp>
      <p:pic>
        <p:nvPicPr>
          <p:cNvPr id="4099"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6070" t="4049" r="7864" b="6017"/>
          <a:stretch/>
        </p:blipFill>
        <p:spPr bwMode="auto">
          <a:xfrm>
            <a:off x="395536" y="2056618"/>
            <a:ext cx="3336438" cy="4572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0846782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339752" y="116632"/>
            <a:ext cx="5112568" cy="553998"/>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algn="ctr"/>
            <a:r>
              <a:rPr lang="ru-RU" sz="3000" b="1" dirty="0" smtClean="0">
                <a:solidFill>
                  <a:srgbClr val="212745"/>
                </a:solidFill>
                <a:latin typeface="Times New Roman" panose="02020603050405020304" pitchFamily="18" charset="0"/>
                <a:cs typeface="Times New Roman" panose="02020603050405020304" pitchFamily="18" charset="0"/>
              </a:rPr>
              <a:t>Рисование ватной палочкой </a:t>
            </a:r>
            <a:endParaRPr lang="ru-RU" b="1" dirty="0"/>
          </a:p>
        </p:txBody>
      </p:sp>
      <p:sp>
        <p:nvSpPr>
          <p:cNvPr id="3" name="Прямоугольник 2"/>
          <p:cNvSpPr/>
          <p:nvPr/>
        </p:nvSpPr>
        <p:spPr>
          <a:xfrm>
            <a:off x="178544" y="689826"/>
            <a:ext cx="8497912" cy="1631216"/>
          </a:xfrm>
          <a:prstGeom prst="rect">
            <a:avLst/>
          </a:prstGeom>
        </p:spPr>
        <p:txBody>
          <a:bodyPr wrap="square">
            <a:spAutoFit/>
          </a:bodyPr>
          <a:lstStyle/>
          <a:p>
            <a:r>
              <a:rPr lang="ru-RU" dirty="0"/>
              <a:t> </a:t>
            </a:r>
            <a:r>
              <a:rPr lang="ru-RU" sz="2000" dirty="0">
                <a:latin typeface="Times New Roman" panose="02020603050405020304" pitchFamily="18" charset="0"/>
                <a:cs typeface="Times New Roman" panose="02020603050405020304" pitchFamily="18" charset="0"/>
              </a:rPr>
              <a:t>Рисование ватными палочками – это один из видов нетрадиционных техник рисования. Ребенок или взрослый рисует контурное изображение предмета, затем делает отпечатки ватной палочкой, размещая их близко друг к другу, по карандашному контуру. Затем можно заполнить и середину изображения. На каждый цвет берется </a:t>
            </a:r>
            <a:r>
              <a:rPr lang="ru-RU" sz="2000" dirty="0" smtClean="0">
                <a:latin typeface="Times New Roman" panose="02020603050405020304" pitchFamily="18" charset="0"/>
                <a:cs typeface="Times New Roman" panose="02020603050405020304" pitchFamily="18" charset="0"/>
              </a:rPr>
              <a:t>чистая ватная палочка.</a:t>
            </a:r>
            <a:endParaRPr lang="ru-RU" sz="2000" dirty="0">
              <a:latin typeface="Times New Roman" panose="02020603050405020304" pitchFamily="18" charset="0"/>
              <a:cs typeface="Times New Roman" panose="02020603050405020304" pitchFamily="18" charset="0"/>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8544" y="2600333"/>
            <a:ext cx="2944813" cy="397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7864" y="2623154"/>
            <a:ext cx="5472608" cy="397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2872168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Объект 8"/>
          <p:cNvSpPr>
            <a:spLocks noGrp="1"/>
          </p:cNvSpPr>
          <p:nvPr>
            <p:ph sz="quarter" idx="13"/>
          </p:nvPr>
        </p:nvSpPr>
        <p:spPr>
          <a:xfrm>
            <a:off x="2483768" y="116633"/>
            <a:ext cx="3456384" cy="576064"/>
          </a:xfrm>
        </p:spPr>
        <p:style>
          <a:lnRef idx="1">
            <a:schemeClr val="accent5"/>
          </a:lnRef>
          <a:fillRef idx="2">
            <a:schemeClr val="accent5"/>
          </a:fillRef>
          <a:effectRef idx="1">
            <a:schemeClr val="accent5"/>
          </a:effectRef>
          <a:fontRef idx="minor">
            <a:schemeClr val="dk1"/>
          </a:fontRef>
        </p:style>
        <p:txBody>
          <a:bodyPr>
            <a:noAutofit/>
          </a:bodyPr>
          <a:lstStyle/>
          <a:p>
            <a:pPr marL="45720" indent="0" algn="ctr">
              <a:buNone/>
            </a:pPr>
            <a:r>
              <a:rPr lang="ru-RU" sz="2800" dirty="0" smtClean="0">
                <a:latin typeface="Times New Roman" panose="02020603050405020304" pitchFamily="18" charset="0"/>
                <a:cs typeface="Times New Roman" panose="02020603050405020304" pitchFamily="18" charset="0"/>
              </a:rPr>
              <a:t>Рисование вилкой</a:t>
            </a:r>
            <a:endParaRPr lang="ru-RU" sz="2800"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251520" y="764704"/>
            <a:ext cx="8712968" cy="2339102"/>
          </a:xfrm>
          <a:prstGeom prst="rect">
            <a:avLst/>
          </a:prstGeom>
        </p:spPr>
        <p:txBody>
          <a:bodyPr wrap="square">
            <a:spAutoFit/>
          </a:bodyPr>
          <a:lstStyle/>
          <a:p>
            <a:pPr fontAlgn="base"/>
            <a:r>
              <a:rPr lang="ru-RU" dirty="0">
                <a:latin typeface="Times New Roman" panose="02020603050405020304" pitchFamily="18" charset="0"/>
                <a:cs typeface="Times New Roman" panose="02020603050405020304" pitchFamily="18" charset="0"/>
              </a:rPr>
              <a:t>Познакомимся еще с одним видом нетрадиционного рисования, это рисование вилкой.</a:t>
            </a:r>
          </a:p>
          <a:p>
            <a:pPr fontAlgn="base"/>
            <a:r>
              <a:rPr lang="ru-RU" dirty="0" smtClean="0">
                <a:latin typeface="Times New Roman" panose="02020603050405020304" pitchFamily="18" charset="0"/>
                <a:cs typeface="Times New Roman" panose="02020603050405020304" pitchFamily="18" charset="0"/>
              </a:rPr>
              <a:t>Принцип рисования вилкой очень простой, опускаете вилку обратной стороной в краску, после делаете отпечаток на листе бумаге.</a:t>
            </a:r>
          </a:p>
          <a:p>
            <a:r>
              <a:rPr lang="ru-RU" dirty="0" smtClean="0">
                <a:latin typeface="Times New Roman" panose="02020603050405020304" pitchFamily="18" charset="0"/>
                <a:cs typeface="Times New Roman" panose="02020603050405020304" pitchFamily="18" charset="0"/>
              </a:rPr>
              <a:t>На вилку набираем краску из плоской тарелочки и плоской поверхностью вилки делается отпечаток. Можно рисовать траву, цветы, ежика.</a:t>
            </a:r>
          </a:p>
          <a:p>
            <a:endParaRPr lang="ru-RU" sz="1600" dirty="0" smtClean="0">
              <a:latin typeface="Times New Roman" panose="02020603050405020304" pitchFamily="18" charset="0"/>
              <a:cs typeface="Times New Roman" panose="02020603050405020304" pitchFamily="18" charset="0"/>
            </a:endParaRPr>
          </a:p>
          <a:p>
            <a:endParaRPr lang="ru-RU" sz="2000" dirty="0">
              <a:latin typeface="Times New Roman" panose="02020603050405020304" pitchFamily="18" charset="0"/>
              <a:cs typeface="Times New Roman" panose="02020603050405020304" pitchFamily="18" charset="0"/>
            </a:endParaRPr>
          </a:p>
          <a:p>
            <a:endParaRPr lang="ru-RU" sz="2000" dirty="0">
              <a:latin typeface="Times New Roman" panose="02020603050405020304" pitchFamily="18" charset="0"/>
              <a:cs typeface="Times New Roman" panose="02020603050405020304" pitchFamily="18" charset="0"/>
            </a:endParaRPr>
          </a:p>
        </p:txBody>
      </p:sp>
      <p:pic>
        <p:nvPicPr>
          <p:cNvPr id="5122" name="Picture 2"/>
          <p:cNvPicPr>
            <a:picLocks noGrp="1" noChangeAspect="1" noChangeArrowheads="1"/>
          </p:cNvPicPr>
          <p:nvPr>
            <p:ph sz="quarter" idx="14"/>
          </p:nvPr>
        </p:nvPicPr>
        <p:blipFill>
          <a:blip r:embed="rId2" cstate="print">
            <a:extLst>
              <a:ext uri="{28A0092B-C50C-407E-A947-70E740481C1C}">
                <a14:useLocalDpi xmlns:a14="http://schemas.microsoft.com/office/drawing/2010/main" val="0"/>
              </a:ext>
            </a:extLst>
          </a:blip>
          <a:srcRect/>
          <a:stretch>
            <a:fillRect/>
          </a:stretch>
        </p:blipFill>
        <p:spPr bwMode="auto">
          <a:xfrm>
            <a:off x="3203848" y="2276870"/>
            <a:ext cx="2736304" cy="4358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9320" y="2276871"/>
            <a:ext cx="2830509" cy="44003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5"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84168" y="2301778"/>
            <a:ext cx="2880320" cy="43796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5833888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67544" y="188640"/>
            <a:ext cx="8496944" cy="523220"/>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algn="ctr" fontAlgn="base">
              <a:spcAft>
                <a:spcPts val="0"/>
              </a:spcAft>
            </a:pPr>
            <a:r>
              <a:rPr lang="ru-RU" sz="2800" b="1" dirty="0" smtClean="0">
                <a:solidFill>
                  <a:srgbClr val="002060"/>
                </a:solidFill>
                <a:latin typeface="Times New Roman"/>
                <a:ea typeface="Times New Roman"/>
              </a:rPr>
              <a:t>Кляксография с трубочкой  «Раздувание краски»</a:t>
            </a:r>
            <a:endParaRPr lang="ru-RU" sz="2800" b="1" dirty="0">
              <a:solidFill>
                <a:srgbClr val="002060"/>
              </a:solidFill>
              <a:effectLst/>
              <a:latin typeface="Times New Roman"/>
              <a:ea typeface="Times New Roman"/>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743" y="2564904"/>
            <a:ext cx="2957089" cy="408544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6176" y="2564904"/>
            <a:ext cx="2808312" cy="40945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6" name="Picture 2"/>
          <p:cNvPicPr>
            <a:picLocks noGrp="1" noChangeAspect="1" noChangeArrowheads="1"/>
          </p:cNvPicPr>
          <p:nvPr>
            <p:ph sz="quarter" idx="13"/>
          </p:nvPr>
        </p:nvPicPr>
        <p:blipFill>
          <a:blip r:embed="rId4">
            <a:extLst>
              <a:ext uri="{28A0092B-C50C-407E-A947-70E740481C1C}">
                <a14:useLocalDpi xmlns:a14="http://schemas.microsoft.com/office/drawing/2010/main" val="0"/>
              </a:ext>
            </a:extLst>
          </a:blip>
          <a:srcRect/>
          <a:stretch>
            <a:fillRect/>
          </a:stretch>
        </p:blipFill>
        <p:spPr bwMode="auto">
          <a:xfrm>
            <a:off x="3183465" y="2564904"/>
            <a:ext cx="2741065" cy="402607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Прямоугольник 3"/>
          <p:cNvSpPr/>
          <p:nvPr/>
        </p:nvSpPr>
        <p:spPr>
          <a:xfrm>
            <a:off x="323528" y="711860"/>
            <a:ext cx="8424936" cy="1631216"/>
          </a:xfrm>
          <a:prstGeom prst="rect">
            <a:avLst/>
          </a:prstGeom>
        </p:spPr>
        <p:txBody>
          <a:bodyPr wrap="square">
            <a:spAutoFit/>
          </a:bodyPr>
          <a:lstStyle/>
          <a:p>
            <a:r>
              <a:rPr lang="ru-RU" sz="2000" dirty="0">
                <a:latin typeface="Times New Roman" panose="02020603050405020304" pitchFamily="18" charset="0"/>
                <a:cs typeface="Times New Roman" panose="02020603050405020304" pitchFamily="18" charset="0"/>
              </a:rPr>
              <a:t>Способ получения изображения</a:t>
            </a:r>
            <a:r>
              <a:rPr lang="ru-RU" sz="2000" dirty="0" smtClean="0">
                <a:latin typeface="Times New Roman" panose="02020603050405020304" pitchFamily="18" charset="0"/>
                <a:cs typeface="Times New Roman" panose="02020603050405020304" pitchFamily="18" charset="0"/>
              </a:rPr>
              <a:t>: ребёнок </a:t>
            </a:r>
            <a:r>
              <a:rPr lang="ru-RU" sz="2000" dirty="0">
                <a:latin typeface="Times New Roman" panose="02020603050405020304" pitchFamily="18" charset="0"/>
                <a:cs typeface="Times New Roman" panose="02020603050405020304" pitchFamily="18" charset="0"/>
              </a:rPr>
              <a:t>зачерпывает ложкой краску, выливает её на лист, делая небольшое пятно (капельку). Затем на это пятно дует из трубочки так, чтобы её конец не касался ни пятна, ни бумаги. При необходимости процедура повторяется. Недостающие детали дорисовываются. Кляксография тренирует лёгкие и развивает фантазию.</a:t>
            </a:r>
          </a:p>
        </p:txBody>
      </p:sp>
    </p:spTree>
    <p:extLst>
      <p:ext uri="{BB962C8B-B14F-4D97-AF65-F5344CB8AC3E}">
        <p14:creationId xmlns:p14="http://schemas.microsoft.com/office/powerpoint/2010/main" val="170566473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79512" y="855876"/>
            <a:ext cx="8712968" cy="1938992"/>
          </a:xfrm>
          <a:prstGeom prst="rect">
            <a:avLst/>
          </a:prstGeom>
          <a:noFill/>
        </p:spPr>
        <p:txBody>
          <a:bodyPr wrap="square" rtlCol="0">
            <a:spAutoFit/>
          </a:bodyPr>
          <a:lstStyle/>
          <a:p>
            <a:r>
              <a:rPr lang="ru-RU" sz="2000" dirty="0" smtClean="0">
                <a:latin typeface="Times New Roman" panose="02020603050405020304" pitchFamily="18" charset="0"/>
                <a:cs typeface="Times New Roman" panose="02020603050405020304" pitchFamily="18" charset="0"/>
              </a:rPr>
              <a:t>Способ </a:t>
            </a:r>
            <a:r>
              <a:rPr lang="ru-RU" sz="2000" dirty="0">
                <a:latin typeface="Times New Roman" panose="02020603050405020304" pitchFamily="18" charset="0"/>
                <a:cs typeface="Times New Roman" panose="02020603050405020304" pitchFamily="18" charset="0"/>
              </a:rPr>
              <a:t>получения </a:t>
            </a:r>
            <a:r>
              <a:rPr lang="ru-RU" sz="2000" dirty="0" smtClean="0">
                <a:latin typeface="Times New Roman" panose="02020603050405020304" pitchFamily="18" charset="0"/>
                <a:cs typeface="Times New Roman" panose="02020603050405020304" pitchFamily="18" charset="0"/>
              </a:rPr>
              <a:t>изображения: ребенок </a:t>
            </a:r>
            <a:r>
              <a:rPr lang="ru-RU" sz="2000" dirty="0">
                <a:latin typeface="Times New Roman" panose="02020603050405020304" pitchFamily="18" charset="0"/>
                <a:cs typeface="Times New Roman" panose="02020603050405020304" pitchFamily="18" charset="0"/>
              </a:rPr>
              <a:t>сминает плотную бумагу в комок, опускает ее в густую краску и наносит на лист бумаги, получая отпечаток неопределенной формы. Так очень быстро можно получить траву, крону деревьев, снежный покров, изображения с пушистой фактурой </a:t>
            </a:r>
            <a:r>
              <a:rPr lang="ru-RU" sz="2000" dirty="0"/>
              <a:t>(</a:t>
            </a:r>
            <a:r>
              <a:rPr lang="ru-RU" sz="2000" dirty="0">
                <a:latin typeface="Times New Roman" panose="02020603050405020304" pitchFamily="18" charset="0"/>
                <a:cs typeface="Times New Roman" panose="02020603050405020304" pitchFamily="18" charset="0"/>
              </a:rPr>
              <a:t>цыпленок, </a:t>
            </a:r>
            <a:r>
              <a:rPr lang="ru-RU" sz="2000" dirty="0" smtClean="0">
                <a:latin typeface="Times New Roman" panose="02020603050405020304" pitchFamily="18" charset="0"/>
                <a:cs typeface="Times New Roman" panose="02020603050405020304" pitchFamily="18" charset="0"/>
              </a:rPr>
              <a:t>цветы).</a:t>
            </a:r>
            <a:endParaRPr lang="ru-RU" sz="2000" dirty="0">
              <a:latin typeface="Times New Roman" panose="02020603050405020304" pitchFamily="18" charset="0"/>
              <a:cs typeface="Times New Roman" panose="02020603050405020304" pitchFamily="18" charset="0"/>
            </a:endParaRPr>
          </a:p>
          <a:p>
            <a:endParaRPr lang="ru-RU" sz="2000" dirty="0">
              <a:latin typeface="Times New Roman" panose="02020603050405020304" pitchFamily="18" charset="0"/>
              <a:cs typeface="Times New Roman" panose="02020603050405020304" pitchFamily="18" charset="0"/>
            </a:endParaRPr>
          </a:p>
        </p:txBody>
      </p:sp>
      <p:sp>
        <p:nvSpPr>
          <p:cNvPr id="6" name="TextBox 5"/>
          <p:cNvSpPr txBox="1"/>
          <p:nvPr/>
        </p:nvSpPr>
        <p:spPr>
          <a:xfrm>
            <a:off x="1259632" y="332656"/>
            <a:ext cx="6984776" cy="523220"/>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r>
              <a:rPr lang="ru-RU" sz="2800" b="1" dirty="0" smtClean="0"/>
              <a:t>   </a:t>
            </a:r>
            <a:r>
              <a:rPr lang="ru-RU" sz="2800" b="1" dirty="0" smtClean="0">
                <a:solidFill>
                  <a:srgbClr val="002060"/>
                </a:solidFill>
                <a:latin typeface="Times New Roman" panose="02020603050405020304" pitchFamily="18" charset="0"/>
                <a:cs typeface="Times New Roman" panose="02020603050405020304" pitchFamily="18" charset="0"/>
              </a:rPr>
              <a:t>Техника </a:t>
            </a:r>
            <a:r>
              <a:rPr lang="ru-RU" sz="2800" b="1" dirty="0">
                <a:solidFill>
                  <a:srgbClr val="002060"/>
                </a:solidFill>
                <a:latin typeface="Times New Roman" panose="02020603050405020304" pitchFamily="18" charset="0"/>
                <a:cs typeface="Times New Roman" panose="02020603050405020304" pitchFamily="18" charset="0"/>
              </a:rPr>
              <a:t>рисования мятой бумагой</a:t>
            </a:r>
            <a:r>
              <a:rPr lang="ru-RU" sz="2800" dirty="0">
                <a:solidFill>
                  <a:srgbClr val="002060"/>
                </a:solidFill>
                <a:latin typeface="Times New Roman" panose="02020603050405020304" pitchFamily="18" charset="0"/>
                <a:cs typeface="Times New Roman" panose="02020603050405020304" pitchFamily="18" charset="0"/>
              </a:rPr>
              <a:t> </a:t>
            </a:r>
            <a:endParaRPr lang="ru-RU" sz="2800" b="1" dirty="0">
              <a:solidFill>
                <a:srgbClr val="002060"/>
              </a:solidFill>
              <a:latin typeface="Times New Roman" panose="02020603050405020304" pitchFamily="18" charset="0"/>
              <a:cs typeface="Times New Roman" panose="02020603050405020304" pitchFamily="18" charset="0"/>
            </a:endParaRPr>
          </a:p>
        </p:txBody>
      </p:sp>
      <p:pic>
        <p:nvPicPr>
          <p:cNvPr id="1026" name="Picture 2"/>
          <p:cNvPicPr>
            <a:picLocks noGrp="1" noChangeAspect="1" noChangeArrowheads="1"/>
          </p:cNvPicPr>
          <p:nvPr>
            <p:ph sz="quarter" idx="13"/>
          </p:nvPr>
        </p:nvPicPr>
        <p:blipFill>
          <a:blip r:embed="rId2">
            <a:extLst>
              <a:ext uri="{28A0092B-C50C-407E-A947-70E740481C1C}">
                <a14:useLocalDpi xmlns:a14="http://schemas.microsoft.com/office/drawing/2010/main" val="0"/>
              </a:ext>
            </a:extLst>
          </a:blip>
          <a:srcRect/>
          <a:stretch>
            <a:fillRect/>
          </a:stretch>
        </p:blipFill>
        <p:spPr bwMode="auto">
          <a:xfrm>
            <a:off x="467544" y="2492896"/>
            <a:ext cx="3456384" cy="40502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Grp="1" noChangeAspect="1" noChangeArrowheads="1"/>
          </p:cNvPicPr>
          <p:nvPr>
            <p:ph sz="quarter" idx="14"/>
          </p:nvPr>
        </p:nvPicPr>
        <p:blipFill>
          <a:blip r:embed="rId3">
            <a:extLst>
              <a:ext uri="{28A0092B-C50C-407E-A947-70E740481C1C}">
                <a14:useLocalDpi xmlns:a14="http://schemas.microsoft.com/office/drawing/2010/main" val="0"/>
              </a:ext>
            </a:extLst>
          </a:blip>
          <a:srcRect/>
          <a:stretch>
            <a:fillRect/>
          </a:stretch>
        </p:blipFill>
        <p:spPr bwMode="auto">
          <a:xfrm>
            <a:off x="4963743" y="2492896"/>
            <a:ext cx="3536994" cy="41044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6302826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Grp="1" noChangeAspect="1" noChangeArrowheads="1"/>
          </p:cNvPicPr>
          <p:nvPr>
            <p:ph sz="quarter" idx="13"/>
          </p:nvPr>
        </p:nvPicPr>
        <p:blipFill>
          <a:blip r:embed="rId2">
            <a:extLst>
              <a:ext uri="{28A0092B-C50C-407E-A947-70E740481C1C}">
                <a14:useLocalDpi xmlns:a14="http://schemas.microsoft.com/office/drawing/2010/main" val="0"/>
              </a:ext>
            </a:extLst>
          </a:blip>
          <a:srcRect/>
          <a:stretch>
            <a:fillRect/>
          </a:stretch>
        </p:blipFill>
        <p:spPr bwMode="auto">
          <a:xfrm>
            <a:off x="179512" y="2204864"/>
            <a:ext cx="2736304" cy="453998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23351" y="2204864"/>
            <a:ext cx="2932113" cy="452862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3"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349" y="2204865"/>
            <a:ext cx="2899916" cy="446876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Прямоугольник 2"/>
          <p:cNvSpPr/>
          <p:nvPr/>
        </p:nvSpPr>
        <p:spPr>
          <a:xfrm>
            <a:off x="971600" y="188640"/>
            <a:ext cx="7200800" cy="523220"/>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r>
              <a:rPr lang="ru-RU" sz="2800" b="1" dirty="0" smtClean="0">
                <a:latin typeface="Times New Roman" panose="02020603050405020304" pitchFamily="18" charset="0"/>
                <a:cs typeface="Times New Roman" panose="02020603050405020304" pitchFamily="18" charset="0"/>
              </a:rPr>
              <a:t>Рисование  «Восковые </a:t>
            </a:r>
            <a:r>
              <a:rPr lang="ru-RU" sz="2800" b="1" dirty="0">
                <a:latin typeface="Times New Roman" panose="02020603050405020304" pitchFamily="18" charset="0"/>
                <a:cs typeface="Times New Roman" panose="02020603050405020304" pitchFamily="18" charset="0"/>
              </a:rPr>
              <a:t>мелки + </a:t>
            </a:r>
            <a:r>
              <a:rPr lang="ru-RU" sz="2800" b="1" dirty="0" smtClean="0">
                <a:latin typeface="Times New Roman" panose="02020603050405020304" pitchFamily="18" charset="0"/>
                <a:cs typeface="Times New Roman" panose="02020603050405020304" pitchFamily="18" charset="0"/>
              </a:rPr>
              <a:t>акварель</a:t>
            </a:r>
            <a:r>
              <a:rPr lang="ru-RU" sz="2800" dirty="0" smtClean="0">
                <a:latin typeface="Times New Roman" panose="02020603050405020304" pitchFamily="18" charset="0"/>
                <a:cs typeface="Times New Roman" panose="02020603050405020304" pitchFamily="18" charset="0"/>
              </a:rPr>
              <a:t>»</a:t>
            </a:r>
            <a:r>
              <a:rPr lang="ru-RU" sz="2800" dirty="0">
                <a:latin typeface="Times New Roman" panose="02020603050405020304" pitchFamily="18" charset="0"/>
                <a:cs typeface="Times New Roman" panose="02020603050405020304" pitchFamily="18" charset="0"/>
              </a:rPr>
              <a:t> </a:t>
            </a:r>
            <a:endParaRPr lang="ru-RU" sz="2800" b="1" dirty="0">
              <a:solidFill>
                <a:srgbClr val="002060"/>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179511" y="1052736"/>
            <a:ext cx="8816753" cy="1015663"/>
          </a:xfrm>
          <a:prstGeom prst="rect">
            <a:avLst/>
          </a:prstGeom>
        </p:spPr>
        <p:txBody>
          <a:bodyPr wrap="square">
            <a:spAutoFit/>
          </a:bodyPr>
          <a:lstStyle/>
          <a:p>
            <a:r>
              <a:rPr lang="ru-RU" sz="2000" dirty="0">
                <a:latin typeface="Times New Roman" panose="02020603050405020304" pitchFamily="18" charset="0"/>
                <a:cs typeface="Times New Roman" panose="02020603050405020304" pitchFamily="18" charset="0"/>
              </a:rPr>
              <a:t>Цветными восковыми карандашами или восковыми мелками наносим рисунок на лист бумаги. Затем покрываем одним или несколькими слоями акварели. Получается необычный и яркий рисунок. </a:t>
            </a:r>
          </a:p>
        </p:txBody>
      </p:sp>
    </p:spTree>
    <p:extLst>
      <p:ext uri="{BB962C8B-B14F-4D97-AF65-F5344CB8AC3E}">
        <p14:creationId xmlns:p14="http://schemas.microsoft.com/office/powerpoint/2010/main" val="405959245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sz="quarter" idx="13"/>
          </p:nvPr>
        </p:nvPicPr>
        <p:blipFill>
          <a:blip r:embed="rId2" cstate="print">
            <a:extLst>
              <a:ext uri="{28A0092B-C50C-407E-A947-70E740481C1C}">
                <a14:useLocalDpi xmlns:a14="http://schemas.microsoft.com/office/drawing/2010/main" val="0"/>
              </a:ext>
            </a:extLst>
          </a:blip>
          <a:srcRect/>
          <a:stretch>
            <a:fillRect/>
          </a:stretch>
        </p:blipFill>
        <p:spPr bwMode="auto">
          <a:xfrm>
            <a:off x="3122839" y="953542"/>
            <a:ext cx="2898322" cy="4173670"/>
          </a:xfrm>
          <a:prstGeom prst="rect">
            <a:avLst/>
          </a:prstGeom>
          <a:ln w="9525">
            <a:solidFill>
              <a:schemeClr val="tx1"/>
            </a:solidFill>
            <a:miter lim="800000"/>
            <a:headEnd/>
            <a:tailEnd/>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sp>
        <p:nvSpPr>
          <p:cNvPr id="5" name="Прямоугольник 4"/>
          <p:cNvSpPr/>
          <p:nvPr/>
        </p:nvSpPr>
        <p:spPr>
          <a:xfrm>
            <a:off x="1619672" y="188640"/>
            <a:ext cx="5904656" cy="553998"/>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algn="ctr"/>
            <a:r>
              <a:rPr lang="ru-RU" sz="3000" dirty="0" smtClean="0">
                <a:solidFill>
                  <a:srgbClr val="002060"/>
                </a:solidFill>
                <a:latin typeface="Times New Roman"/>
                <a:ea typeface="Times New Roman"/>
              </a:rPr>
              <a:t>Рисование мыльными пузырями </a:t>
            </a:r>
            <a:endParaRPr lang="ru-RU" dirty="0"/>
          </a:p>
        </p:txBody>
      </p:sp>
      <p:pic>
        <p:nvPicPr>
          <p:cNvPr id="7170" name="Picture 2"/>
          <p:cNvPicPr>
            <a:picLocks noGrp="1" noChangeAspect="1" noChangeArrowheads="1"/>
          </p:cNvPicPr>
          <p:nvPr>
            <p:ph sz="quarter" idx="14"/>
          </p:nvPr>
        </p:nvPicPr>
        <p:blipFill rotWithShape="1">
          <a:blip r:embed="rId3">
            <a:extLst>
              <a:ext uri="{28A0092B-C50C-407E-A947-70E740481C1C}">
                <a14:useLocalDpi xmlns:a14="http://schemas.microsoft.com/office/drawing/2010/main" val="0"/>
              </a:ext>
            </a:extLst>
          </a:blip>
          <a:srcRect l="5760" t="4136" r="4708" b="3991"/>
          <a:stretch/>
        </p:blipFill>
        <p:spPr bwMode="auto">
          <a:xfrm>
            <a:off x="224793" y="950750"/>
            <a:ext cx="2736303" cy="42329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2628" t="3156" r="8038" b="5261"/>
          <a:stretch/>
        </p:blipFill>
        <p:spPr bwMode="auto">
          <a:xfrm>
            <a:off x="6131040" y="950750"/>
            <a:ext cx="2905456" cy="417646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Прямоугольник 1"/>
          <p:cNvSpPr/>
          <p:nvPr/>
        </p:nvSpPr>
        <p:spPr>
          <a:xfrm>
            <a:off x="251520" y="5157191"/>
            <a:ext cx="8784976" cy="1754326"/>
          </a:xfrm>
          <a:prstGeom prst="rect">
            <a:avLst/>
          </a:prstGeom>
        </p:spPr>
        <p:txBody>
          <a:bodyPr wrap="square">
            <a:spAutoFit/>
          </a:bodyPr>
          <a:lstStyle/>
          <a:p>
            <a:r>
              <a:rPr lang="ru-RU" dirty="0" smtClean="0">
                <a:latin typeface="Times New Roman" panose="02020603050405020304" pitchFamily="18" charset="0"/>
                <a:cs typeface="Times New Roman" panose="02020603050405020304" pitchFamily="18" charset="0"/>
              </a:rPr>
              <a:t>Отдельного </a:t>
            </a:r>
            <a:r>
              <a:rPr lang="ru-RU" dirty="0">
                <a:latin typeface="Times New Roman" panose="02020603050405020304" pitchFamily="18" charset="0"/>
                <a:cs typeface="Times New Roman" panose="02020603050405020304" pitchFamily="18" charset="0"/>
              </a:rPr>
              <a:t>внимания </a:t>
            </a:r>
            <a:r>
              <a:rPr lang="ru-RU" dirty="0" smtClean="0">
                <a:latin typeface="Times New Roman" panose="02020603050405020304" pitchFamily="18" charset="0"/>
                <a:cs typeface="Times New Roman" panose="02020603050405020304" pitchFamily="18" charset="0"/>
              </a:rPr>
              <a:t>заслуживает нетрадиционная техника </a:t>
            </a:r>
            <a:r>
              <a:rPr lang="ru-RU" dirty="0">
                <a:latin typeface="Times New Roman" panose="02020603050405020304" pitchFamily="18" charset="0"/>
                <a:cs typeface="Times New Roman" panose="02020603050405020304" pitchFamily="18" charset="0"/>
              </a:rPr>
              <a:t>рисования, </a:t>
            </a:r>
            <a:r>
              <a:rPr lang="ru-RU" dirty="0" smtClean="0">
                <a:latin typeface="Times New Roman" panose="02020603050405020304" pitchFamily="18" charset="0"/>
                <a:cs typeface="Times New Roman" panose="02020603050405020304" pitchFamily="18" charset="0"/>
              </a:rPr>
              <a:t>мыльными </a:t>
            </a:r>
            <a:r>
              <a:rPr lang="ru-RU" dirty="0">
                <a:latin typeface="Times New Roman" panose="02020603050405020304" pitchFamily="18" charset="0"/>
                <a:cs typeface="Times New Roman" panose="02020603050405020304" pitchFamily="18" charset="0"/>
              </a:rPr>
              <a:t>пузырями. Они помогают ребенку открыть для себя новые возможности для решения изобразительных задач. Рисунки получаются самобытными, ни на что не похожими. А творческое занятие проходит всегда весело. Цветные лопающиеся шары и обилие пены вызывают у детей неописуемый восторг!</a:t>
            </a:r>
            <a:br>
              <a:rPr lang="ru-RU" dirty="0">
                <a:latin typeface="Times New Roman" panose="02020603050405020304" pitchFamily="18" charset="0"/>
                <a:cs typeface="Times New Roman" panose="02020603050405020304" pitchFamily="18" charset="0"/>
              </a:rPr>
            </a:b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9457520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460090" y="116632"/>
            <a:ext cx="4169867" cy="1080120"/>
          </a:xfrm>
        </p:spPr>
        <p:style>
          <a:lnRef idx="1">
            <a:schemeClr val="accent5"/>
          </a:lnRef>
          <a:fillRef idx="2">
            <a:schemeClr val="accent5"/>
          </a:fillRef>
          <a:effectRef idx="1">
            <a:schemeClr val="accent5"/>
          </a:effectRef>
          <a:fontRef idx="minor">
            <a:schemeClr val="dk1"/>
          </a:fontRef>
        </p:style>
        <p:txBody>
          <a:bodyPr>
            <a:noAutofit/>
          </a:bodyPr>
          <a:lstStyle/>
          <a:p>
            <a:pPr marL="45720" indent="0" algn="ctr">
              <a:buNone/>
            </a:pPr>
            <a:r>
              <a:rPr lang="ru-RU" sz="2800" b="1" dirty="0">
                <a:solidFill>
                  <a:srgbClr val="002060"/>
                </a:solidFill>
                <a:latin typeface="Times New Roman" panose="02020603050405020304" pitchFamily="18" charset="0"/>
                <a:cs typeface="Times New Roman" panose="02020603050405020304" pitchFamily="18" charset="0"/>
              </a:rPr>
              <a:t>Техника «</a:t>
            </a:r>
            <a:r>
              <a:rPr lang="ru-RU" sz="2800" b="1" dirty="0" smtClean="0">
                <a:solidFill>
                  <a:srgbClr val="002060"/>
                </a:solidFill>
                <a:latin typeface="Times New Roman" panose="02020603050405020304" pitchFamily="18" charset="0"/>
                <a:cs typeface="Times New Roman" panose="02020603050405020304" pitchFamily="18" charset="0"/>
              </a:rPr>
              <a:t>Монотипия </a:t>
            </a:r>
            <a:r>
              <a:rPr lang="ru-RU" sz="2400" b="1" dirty="0" smtClean="0">
                <a:solidFill>
                  <a:srgbClr val="002060"/>
                </a:solidFill>
                <a:latin typeface="Times New Roman" panose="02020603050405020304" pitchFamily="18" charset="0"/>
                <a:cs typeface="Times New Roman" panose="02020603050405020304" pitchFamily="18" charset="0"/>
              </a:rPr>
              <a:t>(предметная </a:t>
            </a:r>
            <a:r>
              <a:rPr lang="ru-RU" sz="2400" b="1" dirty="0">
                <a:solidFill>
                  <a:srgbClr val="002060"/>
                </a:solidFill>
                <a:latin typeface="Times New Roman" panose="02020603050405020304" pitchFamily="18" charset="0"/>
                <a:cs typeface="Times New Roman" panose="02020603050405020304" pitchFamily="18" charset="0"/>
              </a:rPr>
              <a:t>и пейзажная)»</a:t>
            </a:r>
          </a:p>
        </p:txBody>
      </p:sp>
      <p:sp>
        <p:nvSpPr>
          <p:cNvPr id="4" name="Объект 3"/>
          <p:cNvSpPr>
            <a:spLocks noGrp="1"/>
          </p:cNvSpPr>
          <p:nvPr>
            <p:ph sz="quarter" idx="14"/>
          </p:nvPr>
        </p:nvSpPr>
        <p:spPr>
          <a:xfrm>
            <a:off x="323527" y="5229200"/>
            <a:ext cx="8496945" cy="1440160"/>
          </a:xfrm>
        </p:spPr>
        <p:txBody>
          <a:bodyPr>
            <a:noAutofit/>
          </a:bodyPr>
          <a:lstStyle/>
          <a:p>
            <a:pPr marL="45720" indent="0">
              <a:buNone/>
            </a:pPr>
            <a:r>
              <a:rPr lang="ru-RU" sz="2000" dirty="0">
                <a:solidFill>
                  <a:schemeClr val="tx1"/>
                </a:solidFill>
                <a:latin typeface="Times New Roman" panose="02020603050405020304" pitchFamily="18" charset="0"/>
                <a:cs typeface="Times New Roman" panose="02020603050405020304" pitchFamily="18" charset="0"/>
              </a:rPr>
              <a:t>Очень нравится детям техника монотипии, когда на одной стороне листа наносится рисунок, затем его складывают пополам и получается зеркальное изображение. Таким образом, с детьми рисуем бабочек, цветы, вазы, елочки. </a:t>
            </a:r>
          </a:p>
        </p:txBody>
      </p:sp>
      <p:pic>
        <p:nvPicPr>
          <p:cNvPr id="8197" name="Picture 5"/>
          <p:cNvPicPr>
            <a:picLocks noChangeAspect="1" noChangeArrowheads="1"/>
          </p:cNvPicPr>
          <p:nvPr/>
        </p:nvPicPr>
        <p:blipFill rotWithShape="1">
          <a:blip r:embed="rId2">
            <a:extLst>
              <a:ext uri="{28A0092B-C50C-407E-A947-70E740481C1C}">
                <a14:useLocalDpi xmlns:a14="http://schemas.microsoft.com/office/drawing/2010/main" val="0"/>
              </a:ext>
            </a:extLst>
          </a:blip>
          <a:srcRect t="6514" b="7857"/>
          <a:stretch/>
        </p:blipFill>
        <p:spPr bwMode="auto">
          <a:xfrm>
            <a:off x="2460091" y="1802660"/>
            <a:ext cx="2055138" cy="318142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8" name="Picture 6"/>
          <p:cNvPicPr>
            <a:picLocks noChangeAspect="1" noChangeArrowheads="1"/>
          </p:cNvPicPr>
          <p:nvPr/>
        </p:nvPicPr>
        <p:blipFill rotWithShape="1">
          <a:blip r:embed="rId3">
            <a:extLst>
              <a:ext uri="{28A0092B-C50C-407E-A947-70E740481C1C}">
                <a14:useLocalDpi xmlns:a14="http://schemas.microsoft.com/office/drawing/2010/main" val="0"/>
              </a:ext>
            </a:extLst>
          </a:blip>
          <a:srcRect t="7137" b="5893"/>
          <a:stretch/>
        </p:blipFill>
        <p:spPr bwMode="auto">
          <a:xfrm>
            <a:off x="6732240" y="148711"/>
            <a:ext cx="2304256" cy="32446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9"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13734" y="1830702"/>
            <a:ext cx="2016224" cy="317012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9512" y="105793"/>
            <a:ext cx="2160240" cy="3244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5689071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Grp="1" noChangeAspect="1" noChangeArrowheads="1"/>
          </p:cNvPicPr>
          <p:nvPr>
            <p:ph sz="quarter" idx="13"/>
          </p:nvPr>
        </p:nvPicPr>
        <p:blipFill>
          <a:blip r:embed="rId2" cstate="print">
            <a:extLst>
              <a:ext uri="{28A0092B-C50C-407E-A947-70E740481C1C}">
                <a14:useLocalDpi xmlns:a14="http://schemas.microsoft.com/office/drawing/2010/main" val="0"/>
              </a:ext>
            </a:extLst>
          </a:blip>
          <a:stretch>
            <a:fillRect/>
          </a:stretch>
        </p:blipFill>
        <p:spPr bwMode="auto">
          <a:xfrm>
            <a:off x="395536" y="1844824"/>
            <a:ext cx="3384376" cy="477962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Прямоугольник 1"/>
          <p:cNvSpPr/>
          <p:nvPr/>
        </p:nvSpPr>
        <p:spPr>
          <a:xfrm>
            <a:off x="2411760" y="260649"/>
            <a:ext cx="4227004" cy="523220"/>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r>
              <a:rPr lang="ru-RU" sz="2800" b="1" dirty="0" smtClean="0">
                <a:solidFill>
                  <a:srgbClr val="333333"/>
                </a:solidFill>
                <a:latin typeface="Times New Roman" panose="02020603050405020304" pitchFamily="18" charset="0"/>
                <a:cs typeface="Times New Roman" panose="02020603050405020304" pitchFamily="18" charset="0"/>
              </a:rPr>
              <a:t>     Рисование песком</a:t>
            </a:r>
            <a:r>
              <a:rPr lang="ru-RU" sz="2800" dirty="0">
                <a:solidFill>
                  <a:srgbClr val="333333"/>
                </a:solidFill>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395536" y="908720"/>
            <a:ext cx="8352928" cy="707886"/>
          </a:xfrm>
          <a:prstGeom prst="rect">
            <a:avLst/>
          </a:prstGeom>
        </p:spPr>
        <p:txBody>
          <a:bodyPr wrap="square">
            <a:spAutoFit/>
          </a:bodyPr>
          <a:lstStyle/>
          <a:p>
            <a:r>
              <a:rPr lang="ru-RU" sz="2000" dirty="0">
                <a:latin typeface="Times New Roman" panose="02020603050405020304" pitchFamily="18" charset="0"/>
                <a:cs typeface="Times New Roman" panose="02020603050405020304" pitchFamily="18" charset="0"/>
              </a:rPr>
              <a:t>Рисование песком — это не только необычный вид изобразительного искусства, но и эффективный и очень популярный метод арт-терапии. </a:t>
            </a: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29064" y="1737069"/>
            <a:ext cx="4219400"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29064" y="4365543"/>
            <a:ext cx="4219400"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2393443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395536" y="404664"/>
            <a:ext cx="4248472" cy="5635902"/>
          </a:xfrm>
          <a:prstGeom prst="rect">
            <a:avLst/>
          </a:prstGeom>
        </p:spPr>
        <p:txBody>
          <a:bodyPr wrap="square">
            <a:spAutoFit/>
          </a:bodyPr>
          <a:lstStyle/>
          <a:p>
            <a:pPr>
              <a:lnSpc>
                <a:spcPct val="115000"/>
              </a:lnSpc>
              <a:spcAft>
                <a:spcPts val="1000"/>
              </a:spcAft>
            </a:pPr>
            <a:r>
              <a:rPr lang="ru-RU" dirty="0">
                <a:latin typeface="Times New Roman" panose="02020603050405020304" pitchFamily="18" charset="0"/>
                <a:ea typeface="Calibri"/>
                <a:cs typeface="Times New Roman" panose="02020603050405020304" pitchFamily="18" charset="0"/>
              </a:rPr>
              <a:t>Каждая из этих техник – это маленькая игра. Их использование позволяет детям чувствовать себя </a:t>
            </a:r>
            <a:r>
              <a:rPr lang="ru-RU" dirty="0" smtClean="0">
                <a:latin typeface="Times New Roman" panose="02020603050405020304" pitchFamily="18" charset="0"/>
                <a:ea typeface="Calibri"/>
                <a:cs typeface="Times New Roman" panose="02020603050405020304" pitchFamily="18" charset="0"/>
              </a:rPr>
              <a:t>раскованнее</a:t>
            </a:r>
            <a:r>
              <a:rPr lang="ru-RU" dirty="0">
                <a:latin typeface="Times New Roman" panose="02020603050405020304" pitchFamily="18" charset="0"/>
                <a:ea typeface="Calibri"/>
                <a:cs typeface="Times New Roman" panose="02020603050405020304" pitchFamily="18" charset="0"/>
              </a:rPr>
              <a:t>, смелее, непосредственнее, развивает речь, воображение, дает полную свободу для самовыражения; лучше развивается моторика рук.</a:t>
            </a:r>
          </a:p>
          <a:p>
            <a:pPr>
              <a:lnSpc>
                <a:spcPct val="115000"/>
              </a:lnSpc>
              <a:spcAft>
                <a:spcPts val="1000"/>
              </a:spcAft>
            </a:pPr>
            <a:r>
              <a:rPr lang="ru-RU" dirty="0">
                <a:latin typeface="Times New Roman" panose="02020603050405020304" pitchFamily="18" charset="0"/>
                <a:ea typeface="Calibri"/>
                <a:cs typeface="Times New Roman" panose="02020603050405020304" pitchFamily="18" charset="0"/>
              </a:rPr>
              <a:t>Осваивая нетрадиционные методы рисования, я пришла к выводу: если тебе нравится, когда глаза твоих детей блестят от восторга на занятиях, если ты хочешь, чтобы каждое занятие было праздником, если ты желаешь смеяться, удивляться и общаться с умными, творчески думающими детьми – нужно больше с ними наблюдать, рисовать и импровизировать.</a:t>
            </a:r>
            <a:endParaRPr lang="ru-RU" dirty="0">
              <a:effectLst/>
              <a:latin typeface="Times New Roman" panose="02020603050405020304" pitchFamily="18" charset="0"/>
              <a:ea typeface="Calibri"/>
              <a:cs typeface="Times New Roman" panose="02020603050405020304" pitchFamily="18"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620688"/>
            <a:ext cx="3600400" cy="54198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4966531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755576" y="1268759"/>
            <a:ext cx="7632848" cy="4104457"/>
          </a:xfrm>
        </p:spPr>
        <p:txBody>
          <a:bodyPr>
            <a:normAutofit/>
          </a:bodyPr>
          <a:lstStyle/>
          <a:p>
            <a:pPr marL="45720" indent="0" algn="ctr">
              <a:buNone/>
            </a:pPr>
            <a:r>
              <a:rPr lang="ru-RU" sz="7200" dirty="0" smtClean="0">
                <a:solidFill>
                  <a:srgbClr val="002060"/>
                </a:solidFill>
                <a:latin typeface="Times New Roman" panose="02020603050405020304" pitchFamily="18" charset="0"/>
                <a:cs typeface="Times New Roman" panose="02020603050405020304" pitchFamily="18" charset="0"/>
              </a:rPr>
              <a:t>Спасибо </a:t>
            </a:r>
          </a:p>
          <a:p>
            <a:pPr marL="45720" indent="0" algn="ctr">
              <a:buNone/>
            </a:pPr>
            <a:r>
              <a:rPr lang="ru-RU" sz="7200" dirty="0" smtClean="0">
                <a:solidFill>
                  <a:srgbClr val="002060"/>
                </a:solidFill>
                <a:latin typeface="Times New Roman" panose="02020603050405020304" pitchFamily="18" charset="0"/>
                <a:cs typeface="Times New Roman" panose="02020603050405020304" pitchFamily="18" charset="0"/>
              </a:rPr>
              <a:t>за </a:t>
            </a:r>
          </a:p>
          <a:p>
            <a:pPr marL="45720" indent="0" algn="ctr">
              <a:buNone/>
            </a:pPr>
            <a:r>
              <a:rPr lang="ru-RU" sz="7200" dirty="0" smtClean="0">
                <a:solidFill>
                  <a:srgbClr val="002060"/>
                </a:solidFill>
                <a:latin typeface="Times New Roman" panose="02020603050405020304" pitchFamily="18" charset="0"/>
                <a:cs typeface="Times New Roman" panose="02020603050405020304" pitchFamily="18" charset="0"/>
              </a:rPr>
              <a:t>внимание</a:t>
            </a:r>
            <a:endParaRPr lang="ru-RU" sz="72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79595728"/>
      </p:ext>
    </p:extLst>
  </p:cSld>
  <p:clrMapOvr>
    <a:masterClrMapping/>
  </p:clrMapOvr>
  <p:timing>
    <p:tnLst>
      <p:par>
        <p:cTn id="1" dur="indefinite" restart="never" nodeType="tmRoot"/>
      </p:par>
    </p:tnLst>
  </p:timing>
</p:sld>
</file>

<file path=ppt/theme/theme1.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4615</TotalTime>
  <Words>700</Words>
  <Application>Microsoft Office PowerPoint</Application>
  <PresentationFormat>Экран (4:3)</PresentationFormat>
  <Paragraphs>62</Paragraphs>
  <Slides>14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14</vt:i4>
      </vt:variant>
    </vt:vector>
  </HeadingPairs>
  <TitlesOfParts>
    <vt:vector size="15" baseType="lpstr">
      <vt:lpstr>Воздушный поток</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Методическое объединение «Дети с ОВЗ в условиях дошкольного образования»</dc:title>
  <dc:creator>Лена</dc:creator>
  <cp:lastModifiedBy>User</cp:lastModifiedBy>
  <cp:revision>172</cp:revision>
  <dcterms:created xsi:type="dcterms:W3CDTF">2021-02-03T12:12:59Z</dcterms:created>
  <dcterms:modified xsi:type="dcterms:W3CDTF">2021-07-30T16:32:38Z</dcterms:modified>
</cp:coreProperties>
</file>