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56" r:id="rId3"/>
    <p:sldId id="259" r:id="rId4"/>
    <p:sldId id="268" r:id="rId5"/>
    <p:sldId id="267" r:id="rId6"/>
    <p:sldId id="266" r:id="rId7"/>
    <p:sldId id="265" r:id="rId8"/>
    <p:sldId id="264" r:id="rId9"/>
    <p:sldId id="263" r:id="rId10"/>
    <p:sldId id="262" r:id="rId11"/>
    <p:sldId id="261" r:id="rId12"/>
    <p:sldId id="260" r:id="rId13"/>
    <p:sldId id="258" r:id="rId14"/>
    <p:sldId id="275" r:id="rId15"/>
    <p:sldId id="274" r:id="rId16"/>
    <p:sldId id="281" r:id="rId17"/>
    <p:sldId id="280" r:id="rId18"/>
    <p:sldId id="279" r:id="rId19"/>
    <p:sldId id="278" r:id="rId20"/>
    <p:sldId id="277" r:id="rId21"/>
    <p:sldId id="282" r:id="rId22"/>
    <p:sldId id="283" r:id="rId23"/>
    <p:sldId id="284" r:id="rId24"/>
    <p:sldId id="285"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52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08.10.2017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08.10.2017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08.10.2017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08.10.2017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08.10.2017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08.10.2017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08.10.2017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08.10.2017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08.10.2017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08.10.2017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08.10.2017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08.10.2017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60009" y="192623"/>
            <a:ext cx="6804248" cy="1107996"/>
          </a:xfrm>
          <a:prstGeom prst="rect">
            <a:avLst/>
          </a:prstGeom>
        </p:spPr>
        <p:txBody>
          <a:bodyPr wrap="square">
            <a:spAutoFit/>
          </a:bodyPr>
          <a:lstStyle/>
          <a:p>
            <a:r>
              <a:rPr lang="ru-RU" dirty="0" smtClean="0"/>
              <a:t> </a:t>
            </a:r>
            <a:r>
              <a:rPr lang="ru-RU" sz="4800" b="1" dirty="0">
                <a:solidFill>
                  <a:srgbClr val="7030A0"/>
                </a:solidFill>
              </a:rPr>
              <a:t>«Волшебное стекло</a:t>
            </a:r>
            <a:r>
              <a:rPr lang="ru-RU" sz="4800" b="1" dirty="0" smtClean="0">
                <a:solidFill>
                  <a:srgbClr val="7030A0"/>
                </a:solidFill>
              </a:rPr>
              <a:t>»</a:t>
            </a:r>
            <a:endParaRPr lang="ru-RU" sz="4800" b="1" dirty="0">
              <a:solidFill>
                <a:srgbClr val="7030A0"/>
              </a:solidFill>
            </a:endParaRPr>
          </a:p>
          <a:p>
            <a:endParaRPr lang="ru-RU" dirty="0"/>
          </a:p>
        </p:txBody>
      </p:sp>
      <p:pic>
        <p:nvPicPr>
          <p:cNvPr id="12289" name="Picture 1" descr="C:\Users\светлана\Desktop\прозр мольберт картинки\9a6eb169ea1fb70295f20fd8f72afbb4.ru_9893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423" y="1052736"/>
            <a:ext cx="5832649" cy="3281837"/>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2290" name="Picture 2" descr="C:\Users\светлана\Desktop\-прозр мольб фото\6dd1ae5f0bf7406000b8f3e1fedaea4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176" y="2924944"/>
            <a:ext cx="2487498" cy="353337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светлана\Desktop\10770.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3528" y="4413622"/>
            <a:ext cx="3048000" cy="204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25328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5004048" cy="2954655"/>
          </a:xfrm>
          <a:prstGeom prst="rect">
            <a:avLst/>
          </a:prstGeom>
        </p:spPr>
        <p:txBody>
          <a:bodyPr wrap="square">
            <a:spAutoFit/>
          </a:bodyPr>
          <a:lstStyle/>
          <a:p>
            <a:r>
              <a:rPr lang="ru-RU" sz="2400" b="1" dirty="0" smtClean="0">
                <a:solidFill>
                  <a:srgbClr val="7030A0"/>
                </a:solidFill>
              </a:rPr>
              <a:t>Прозрачный </a:t>
            </a:r>
            <a:r>
              <a:rPr lang="ru-RU" sz="2400" b="1" dirty="0">
                <a:solidFill>
                  <a:srgbClr val="7030A0"/>
                </a:solidFill>
              </a:rPr>
              <a:t>мольберт </a:t>
            </a:r>
            <a:r>
              <a:rPr lang="ru-RU" dirty="0"/>
              <a:t>— нетрадиционное средство развития творческих способностей у </a:t>
            </a:r>
            <a:r>
              <a:rPr lang="ru-RU" dirty="0" smtClean="0"/>
              <a:t>дошкольников</a:t>
            </a:r>
            <a:r>
              <a:rPr lang="ru-RU" dirty="0"/>
              <a:t>.</a:t>
            </a:r>
            <a:br>
              <a:rPr lang="ru-RU" dirty="0"/>
            </a:br>
            <a:r>
              <a:rPr lang="ru-RU" dirty="0" smtClean="0"/>
              <a:t>Это </a:t>
            </a:r>
            <a:r>
              <a:rPr lang="ru-RU" dirty="0"/>
              <a:t>живопись на стекле, которая является хорошим способом творческого самовыражения детей и способствует развитию у них коммуникативных навыков. Рисуя на стекле, даже застенчивый ребенок получает возможность установить непосредственный контакт. </a:t>
            </a:r>
          </a:p>
        </p:txBody>
      </p:sp>
      <p:sp>
        <p:nvSpPr>
          <p:cNvPr id="3" name="Прямоугольник 2"/>
          <p:cNvSpPr/>
          <p:nvPr/>
        </p:nvSpPr>
        <p:spPr>
          <a:xfrm>
            <a:off x="0" y="2954655"/>
            <a:ext cx="6858000" cy="3139321"/>
          </a:xfrm>
          <a:prstGeom prst="rect">
            <a:avLst/>
          </a:prstGeom>
        </p:spPr>
        <p:txBody>
          <a:bodyPr wrap="square">
            <a:spAutoFit/>
          </a:bodyPr>
          <a:lstStyle/>
          <a:p>
            <a:r>
              <a:rPr lang="ru-RU" dirty="0"/>
              <a:t>Задачи: </a:t>
            </a:r>
            <a:br>
              <a:rPr lang="ru-RU" dirty="0"/>
            </a:br>
            <a:r>
              <a:rPr lang="ru-RU" dirty="0" smtClean="0"/>
              <a:t>-развивать </a:t>
            </a:r>
            <a:r>
              <a:rPr lang="ru-RU" dirty="0"/>
              <a:t>общую и мелкую </a:t>
            </a:r>
            <a:endParaRPr lang="ru-RU" dirty="0" smtClean="0"/>
          </a:p>
          <a:p>
            <a:r>
              <a:rPr lang="ru-RU" dirty="0" smtClean="0"/>
              <a:t>моторику</a:t>
            </a:r>
            <a:r>
              <a:rPr lang="ru-RU" dirty="0"/>
              <a:t>; </a:t>
            </a:r>
            <a:br>
              <a:rPr lang="ru-RU" dirty="0"/>
            </a:br>
            <a:r>
              <a:rPr lang="ru-RU" dirty="0" smtClean="0"/>
              <a:t>-развивать </a:t>
            </a:r>
            <a:r>
              <a:rPr lang="ru-RU" dirty="0"/>
              <a:t>сенсорное восприятие; </a:t>
            </a:r>
            <a:br>
              <a:rPr lang="ru-RU" dirty="0"/>
            </a:br>
            <a:r>
              <a:rPr lang="ru-RU" dirty="0" smtClean="0"/>
              <a:t>-корректировать </a:t>
            </a:r>
            <a:r>
              <a:rPr lang="ru-RU" dirty="0"/>
              <a:t>зрение </a:t>
            </a:r>
            <a:r>
              <a:rPr lang="ru-RU" dirty="0" smtClean="0"/>
              <a:t>и</a:t>
            </a:r>
          </a:p>
          <a:p>
            <a:r>
              <a:rPr lang="ru-RU" dirty="0" smtClean="0"/>
              <a:t> </a:t>
            </a:r>
            <a:r>
              <a:rPr lang="ru-RU" dirty="0"/>
              <a:t>зрительное </a:t>
            </a:r>
            <a:endParaRPr lang="ru-RU" dirty="0" smtClean="0"/>
          </a:p>
          <a:p>
            <a:r>
              <a:rPr lang="ru-RU" dirty="0" smtClean="0"/>
              <a:t>восприятие</a:t>
            </a:r>
            <a:r>
              <a:rPr lang="ru-RU" dirty="0"/>
              <a:t>; </a:t>
            </a:r>
            <a:br>
              <a:rPr lang="ru-RU" dirty="0"/>
            </a:br>
            <a:r>
              <a:rPr lang="ru-RU" dirty="0" smtClean="0"/>
              <a:t>-развивать </a:t>
            </a:r>
            <a:r>
              <a:rPr lang="ru-RU" dirty="0"/>
              <a:t>речь и мышление </a:t>
            </a:r>
            <a:endParaRPr lang="ru-RU" dirty="0" smtClean="0"/>
          </a:p>
          <a:p>
            <a:r>
              <a:rPr lang="ru-RU" dirty="0" smtClean="0"/>
              <a:t>в процессе</a:t>
            </a:r>
          </a:p>
          <a:p>
            <a:r>
              <a:rPr lang="ru-RU" dirty="0" smtClean="0"/>
              <a:t> </a:t>
            </a:r>
            <a:r>
              <a:rPr lang="ru-RU" dirty="0"/>
              <a:t>восприятия </a:t>
            </a:r>
            <a:endParaRPr lang="ru-RU" dirty="0" smtClean="0"/>
          </a:p>
          <a:p>
            <a:r>
              <a:rPr lang="ru-RU" dirty="0" smtClean="0"/>
              <a:t>и </a:t>
            </a:r>
            <a:r>
              <a:rPr lang="ru-RU" dirty="0"/>
              <a:t>отображения</a:t>
            </a:r>
          </a:p>
        </p:txBody>
      </p:sp>
      <p:pic>
        <p:nvPicPr>
          <p:cNvPr id="1027" name="Picture 3" descr="C:\Users\светлана\Desktop\-прозр мольб фото\20151119_16181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63888" y="2582906"/>
            <a:ext cx="5315806" cy="3986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838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fade">
                                      <p:cBhvr>
                                        <p:cTn id="7" dur="1000"/>
                                        <p:tgtEl>
                                          <p:spTgt spid="1027"/>
                                        </p:tgtEl>
                                      </p:cBhvr>
                                    </p:animEffect>
                                    <p:anim calcmode="lin" valueType="num">
                                      <p:cBhvr>
                                        <p:cTn id="8" dur="1000" fill="hold"/>
                                        <p:tgtEl>
                                          <p:spTgt spid="1027"/>
                                        </p:tgtEl>
                                        <p:attrNameLst>
                                          <p:attrName>ppt_x</p:attrName>
                                        </p:attrNameLst>
                                      </p:cBhvr>
                                      <p:tavLst>
                                        <p:tav tm="0">
                                          <p:val>
                                            <p:strVal val="#ppt_x"/>
                                          </p:val>
                                        </p:tav>
                                        <p:tav tm="100000">
                                          <p:val>
                                            <p:strVal val="#ppt_x"/>
                                          </p:val>
                                        </p:tav>
                                      </p:tavLst>
                                    </p:anim>
                                    <p:anim calcmode="lin" valueType="num">
                                      <p:cBhvr>
                                        <p:cTn id="9" dur="1000" fill="hold"/>
                                        <p:tgtEl>
                                          <p:spTgt spid="10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5724128" cy="4524315"/>
          </a:xfrm>
          <a:prstGeom prst="rect">
            <a:avLst/>
          </a:prstGeom>
        </p:spPr>
        <p:txBody>
          <a:bodyPr wrap="square">
            <a:spAutoFit/>
          </a:bodyPr>
          <a:lstStyle/>
          <a:p>
            <a:r>
              <a:rPr lang="ru-RU" dirty="0"/>
              <a:t>Рисовать рекомендуется как правой, так и левой рукой – для развития и стимуляции полушарий головного мозга. Использую для рисования на мольберте кисточки, пальцы, губки, штампы. Неплохо получаются и работы, выполненные мелками и водными маркерами. </a:t>
            </a:r>
            <a:br>
              <a:rPr lang="ru-RU" dirty="0"/>
            </a:br>
            <a:r>
              <a:rPr lang="ru-RU" dirty="0" smtClean="0"/>
              <a:t>На </a:t>
            </a:r>
            <a:r>
              <a:rPr lang="ru-RU" dirty="0"/>
              <a:t>прозрачном мольберте </a:t>
            </a:r>
            <a:r>
              <a:rPr lang="ru-RU" dirty="0" smtClean="0"/>
              <a:t>хорошо </a:t>
            </a:r>
          </a:p>
          <a:p>
            <a:r>
              <a:rPr lang="ru-RU" dirty="0" smtClean="0"/>
              <a:t>рисовать </a:t>
            </a:r>
            <a:r>
              <a:rPr lang="ru-RU" dirty="0"/>
              <a:t>густыми красками, к примеру, </a:t>
            </a:r>
            <a:endParaRPr lang="ru-RU" dirty="0" smtClean="0"/>
          </a:p>
          <a:p>
            <a:r>
              <a:rPr lang="ru-RU" dirty="0" smtClean="0"/>
              <a:t>гуашью </a:t>
            </a:r>
            <a:r>
              <a:rPr lang="ru-RU" dirty="0"/>
              <a:t>(именно ее свойства лучше </a:t>
            </a:r>
            <a:endParaRPr lang="ru-RU" dirty="0" smtClean="0"/>
          </a:p>
          <a:p>
            <a:r>
              <a:rPr lang="ru-RU" dirty="0" smtClean="0"/>
              <a:t>подходят </a:t>
            </a:r>
            <a:r>
              <a:rPr lang="ru-RU" dirty="0"/>
              <a:t>для рисования по стеклу). </a:t>
            </a:r>
            <a:endParaRPr lang="ru-RU" dirty="0" smtClean="0"/>
          </a:p>
          <a:p>
            <a:r>
              <a:rPr lang="ru-RU" dirty="0" smtClean="0"/>
              <a:t>Скользит </a:t>
            </a:r>
            <a:r>
              <a:rPr lang="ru-RU" dirty="0"/>
              <a:t>мягко, ее можно </a:t>
            </a:r>
            <a:r>
              <a:rPr lang="ru-RU" dirty="0" smtClean="0"/>
              <a:t>размазывать</a:t>
            </a:r>
          </a:p>
          <a:p>
            <a:r>
              <a:rPr lang="ru-RU" dirty="0" smtClean="0"/>
              <a:t> </a:t>
            </a:r>
            <a:r>
              <a:rPr lang="ru-RU" dirty="0"/>
              <a:t>и кистью, и пальцами, так как она </a:t>
            </a:r>
            <a:endParaRPr lang="ru-RU" dirty="0" smtClean="0"/>
          </a:p>
          <a:p>
            <a:r>
              <a:rPr lang="ru-RU" dirty="0" smtClean="0"/>
              <a:t>не </a:t>
            </a:r>
            <a:r>
              <a:rPr lang="ru-RU" dirty="0"/>
              <a:t>впитывается в материал поверхности </a:t>
            </a:r>
            <a:endParaRPr lang="ru-RU" dirty="0" smtClean="0"/>
          </a:p>
          <a:p>
            <a:r>
              <a:rPr lang="ru-RU" dirty="0" smtClean="0"/>
              <a:t>и </a:t>
            </a:r>
            <a:r>
              <a:rPr lang="ru-RU" dirty="0"/>
              <a:t>долго не высыхает. </a:t>
            </a:r>
            <a:br>
              <a:rPr lang="ru-RU" dirty="0"/>
            </a:br>
            <a:r>
              <a:rPr lang="ru-RU" dirty="0"/>
              <a:t/>
            </a:r>
            <a:br>
              <a:rPr lang="ru-RU" dirty="0"/>
            </a:br>
            <a:endParaRPr lang="ru-RU" dirty="0"/>
          </a:p>
        </p:txBody>
      </p:sp>
      <p:pic>
        <p:nvPicPr>
          <p:cNvPr id="22529" name="Picture 1" descr="C:\Users\светлана\Desktop\-прозр мольб фото\20151119_16202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89439" y="2562097"/>
            <a:ext cx="4752528" cy="3924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5721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529"/>
                                        </p:tgtEl>
                                        <p:attrNameLst>
                                          <p:attrName>style.visibility</p:attrName>
                                        </p:attrNameLst>
                                      </p:cBhvr>
                                      <p:to>
                                        <p:strVal val="visible"/>
                                      </p:to>
                                    </p:set>
                                    <p:animEffect transition="in" filter="fade">
                                      <p:cBhvr>
                                        <p:cTn id="7" dur="1000"/>
                                        <p:tgtEl>
                                          <p:spTgt spid="22529"/>
                                        </p:tgtEl>
                                      </p:cBhvr>
                                    </p:animEffect>
                                    <p:anim calcmode="lin" valueType="num">
                                      <p:cBhvr>
                                        <p:cTn id="8" dur="1000" fill="hold"/>
                                        <p:tgtEl>
                                          <p:spTgt spid="22529"/>
                                        </p:tgtEl>
                                        <p:attrNameLst>
                                          <p:attrName>ppt_x</p:attrName>
                                        </p:attrNameLst>
                                      </p:cBhvr>
                                      <p:tavLst>
                                        <p:tav tm="0">
                                          <p:val>
                                            <p:strVal val="#ppt_x"/>
                                          </p:val>
                                        </p:tav>
                                        <p:tav tm="100000">
                                          <p:val>
                                            <p:strVal val="#ppt_x"/>
                                          </p:val>
                                        </p:tav>
                                      </p:tavLst>
                                    </p:anim>
                                    <p:anim calcmode="lin" valueType="num">
                                      <p:cBhvr>
                                        <p:cTn id="9" dur="1000" fill="hold"/>
                                        <p:tgtEl>
                                          <p:spTgt spid="225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5004048" cy="4524315"/>
          </a:xfrm>
          <a:prstGeom prst="rect">
            <a:avLst/>
          </a:prstGeom>
        </p:spPr>
        <p:txBody>
          <a:bodyPr wrap="square">
            <a:spAutoFit/>
          </a:bodyPr>
          <a:lstStyle/>
          <a:p>
            <a:r>
              <a:rPr lang="ru-RU" dirty="0"/>
              <a:t>И</a:t>
            </a:r>
            <a:r>
              <a:rPr lang="ru-RU" dirty="0" smtClean="0"/>
              <a:t>спользование </a:t>
            </a:r>
            <a:r>
              <a:rPr lang="ru-RU" dirty="0"/>
              <a:t>прозрачного мольберта направлено на развитие мелкой моторики, координаций движений, воображение, формирование у детей </a:t>
            </a:r>
            <a:r>
              <a:rPr lang="ru-RU" dirty="0" smtClean="0"/>
              <a:t>в навыков </a:t>
            </a:r>
            <a:r>
              <a:rPr lang="ru-RU" dirty="0"/>
              <a:t>творческой деятельности. </a:t>
            </a:r>
            <a:br>
              <a:rPr lang="ru-RU" dirty="0"/>
            </a:br>
            <a:r>
              <a:rPr lang="ru-RU" dirty="0"/>
              <a:t>Помимо рисования </a:t>
            </a:r>
            <a:endParaRPr lang="ru-RU" dirty="0" smtClean="0"/>
          </a:p>
          <a:p>
            <a:r>
              <a:rPr lang="ru-RU" dirty="0" smtClean="0"/>
              <a:t>кистью</a:t>
            </a:r>
            <a:r>
              <a:rPr lang="ru-RU" dirty="0"/>
              <a:t>, </a:t>
            </a:r>
            <a:endParaRPr lang="ru-RU" dirty="0" smtClean="0"/>
          </a:p>
          <a:p>
            <a:r>
              <a:rPr lang="ru-RU" dirty="0" smtClean="0"/>
              <a:t>на </a:t>
            </a:r>
            <a:r>
              <a:rPr lang="ru-RU" dirty="0"/>
              <a:t>прозрачном </a:t>
            </a:r>
            <a:endParaRPr lang="ru-RU" dirty="0" smtClean="0"/>
          </a:p>
          <a:p>
            <a:r>
              <a:rPr lang="ru-RU" dirty="0" smtClean="0"/>
              <a:t>мольберте </a:t>
            </a:r>
          </a:p>
          <a:p>
            <a:r>
              <a:rPr lang="ru-RU" dirty="0" smtClean="0"/>
              <a:t>дети </a:t>
            </a:r>
            <a:r>
              <a:rPr lang="ru-RU" dirty="0"/>
              <a:t>знакомятся с </a:t>
            </a:r>
            <a:endParaRPr lang="ru-RU" dirty="0" smtClean="0"/>
          </a:p>
          <a:p>
            <a:r>
              <a:rPr lang="ru-RU" dirty="0" smtClean="0"/>
              <a:t>различными </a:t>
            </a:r>
          </a:p>
          <a:p>
            <a:r>
              <a:rPr lang="ru-RU" dirty="0" smtClean="0"/>
              <a:t>техниками </a:t>
            </a:r>
          </a:p>
          <a:p>
            <a:r>
              <a:rPr lang="ru-RU" dirty="0" smtClean="0"/>
              <a:t>Изобразительного</a:t>
            </a:r>
          </a:p>
          <a:p>
            <a:r>
              <a:rPr lang="ru-RU" dirty="0" smtClean="0"/>
              <a:t> </a:t>
            </a:r>
            <a:r>
              <a:rPr lang="ru-RU" dirty="0"/>
              <a:t>искусства: </a:t>
            </a:r>
            <a:br>
              <a:rPr lang="ru-RU" dirty="0"/>
            </a:br>
            <a:r>
              <a:rPr lang="ru-RU" dirty="0"/>
              <a:t/>
            </a:r>
            <a:br>
              <a:rPr lang="ru-RU" dirty="0"/>
            </a:br>
            <a:endParaRPr lang="ru-RU" dirty="0"/>
          </a:p>
        </p:txBody>
      </p:sp>
      <p:pic>
        <p:nvPicPr>
          <p:cNvPr id="13313" name="Picture 1" descr="C:\Users\светлана\Desktop\-прозр мольб фото\20160926_1614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1282" y="1412776"/>
            <a:ext cx="6854028" cy="5140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5721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313"/>
                                        </p:tgtEl>
                                        <p:attrNameLst>
                                          <p:attrName>style.visibility</p:attrName>
                                        </p:attrNameLst>
                                      </p:cBhvr>
                                      <p:to>
                                        <p:strVal val="visible"/>
                                      </p:to>
                                    </p:set>
                                    <p:animEffect transition="in" filter="fade">
                                      <p:cBhvr>
                                        <p:cTn id="7" dur="1000"/>
                                        <p:tgtEl>
                                          <p:spTgt spid="13313"/>
                                        </p:tgtEl>
                                      </p:cBhvr>
                                    </p:animEffect>
                                    <p:anim calcmode="lin" valueType="num">
                                      <p:cBhvr>
                                        <p:cTn id="8" dur="1000" fill="hold"/>
                                        <p:tgtEl>
                                          <p:spTgt spid="13313"/>
                                        </p:tgtEl>
                                        <p:attrNameLst>
                                          <p:attrName>ppt_x</p:attrName>
                                        </p:attrNameLst>
                                      </p:cBhvr>
                                      <p:tavLst>
                                        <p:tav tm="0">
                                          <p:val>
                                            <p:strVal val="#ppt_x"/>
                                          </p:val>
                                        </p:tav>
                                        <p:tav tm="100000">
                                          <p:val>
                                            <p:strVal val="#ppt_x"/>
                                          </p:val>
                                        </p:tav>
                                      </p:tavLst>
                                    </p:anim>
                                    <p:anim calcmode="lin" valueType="num">
                                      <p:cBhvr>
                                        <p:cTn id="9" dur="1000" fill="hold"/>
                                        <p:tgtEl>
                                          <p:spTgt spid="133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3488" y="0"/>
            <a:ext cx="6080680" cy="2400657"/>
          </a:xfrm>
          <a:prstGeom prst="rect">
            <a:avLst/>
          </a:prstGeom>
        </p:spPr>
        <p:txBody>
          <a:bodyPr wrap="square">
            <a:spAutoFit/>
          </a:bodyPr>
          <a:lstStyle/>
          <a:p>
            <a:r>
              <a:rPr lang="ru-RU" sz="2400" b="1" dirty="0" smtClean="0">
                <a:solidFill>
                  <a:srgbClr val="7030A0"/>
                </a:solidFill>
              </a:rPr>
              <a:t> </a:t>
            </a:r>
            <a:r>
              <a:rPr lang="ru-RU" sz="2400" b="1" dirty="0">
                <a:solidFill>
                  <a:srgbClr val="7030A0"/>
                </a:solidFill>
              </a:rPr>
              <a:t>Рисование пальцами и ладошкой. </a:t>
            </a:r>
            <a:r>
              <a:rPr lang="ru-RU" dirty="0"/>
              <a:t/>
            </a:r>
            <a:br>
              <a:rPr lang="ru-RU" dirty="0"/>
            </a:br>
            <a:r>
              <a:rPr lang="ru-RU" dirty="0"/>
              <a:t>Даже никогда не рисуя пальцами, можно представить особенные тактильные ощущения, которые испытываешь, когда опускаешь палец в гуашь — плотную, но мягкую, размешиваешь краску в баночке, подцепляешь некоторое количество, переносишь на </a:t>
            </a:r>
            <a:r>
              <a:rPr lang="ru-RU" dirty="0" smtClean="0"/>
              <a:t>стекло и </a:t>
            </a:r>
            <a:r>
              <a:rPr lang="ru-RU" dirty="0"/>
              <a:t>оставляешь первый мазок. Это целый ритуал! </a:t>
            </a:r>
            <a:br>
              <a:rPr lang="ru-RU" dirty="0"/>
            </a:br>
            <a:endParaRPr lang="ru-RU" dirty="0"/>
          </a:p>
        </p:txBody>
      </p:sp>
      <p:pic>
        <p:nvPicPr>
          <p:cNvPr id="14337" name="Picture 1" descr="C:\Users\светлана\Desktop\-прозр мольб фото\20160926_16165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2393" y="2132856"/>
            <a:ext cx="5830954" cy="4373216"/>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C:\Users\светлана\Desktop\-прозр мольб фото\20160926_16205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34856" y="2168664"/>
            <a:ext cx="5830955" cy="4373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5721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337"/>
                                        </p:tgtEl>
                                        <p:attrNameLst>
                                          <p:attrName>style.visibility</p:attrName>
                                        </p:attrNameLst>
                                      </p:cBhvr>
                                      <p:to>
                                        <p:strVal val="visible"/>
                                      </p:to>
                                    </p:set>
                                    <p:anim calcmode="lin" valueType="num">
                                      <p:cBhvr>
                                        <p:cTn id="7" dur="1000" fill="hold"/>
                                        <p:tgtEl>
                                          <p:spTgt spid="14337"/>
                                        </p:tgtEl>
                                        <p:attrNameLst>
                                          <p:attrName>ppt_w</p:attrName>
                                        </p:attrNameLst>
                                      </p:cBhvr>
                                      <p:tavLst>
                                        <p:tav tm="0">
                                          <p:val>
                                            <p:fltVal val="0"/>
                                          </p:val>
                                        </p:tav>
                                        <p:tav tm="100000">
                                          <p:val>
                                            <p:strVal val="#ppt_w"/>
                                          </p:val>
                                        </p:tav>
                                      </p:tavLst>
                                    </p:anim>
                                    <p:anim calcmode="lin" valueType="num">
                                      <p:cBhvr>
                                        <p:cTn id="8" dur="1000" fill="hold"/>
                                        <p:tgtEl>
                                          <p:spTgt spid="14337"/>
                                        </p:tgtEl>
                                        <p:attrNameLst>
                                          <p:attrName>ppt_h</p:attrName>
                                        </p:attrNameLst>
                                      </p:cBhvr>
                                      <p:tavLst>
                                        <p:tav tm="0">
                                          <p:val>
                                            <p:fltVal val="0"/>
                                          </p:val>
                                        </p:tav>
                                        <p:tav tm="100000">
                                          <p:val>
                                            <p:strVal val="#ppt_h"/>
                                          </p:val>
                                        </p:tav>
                                      </p:tavLst>
                                    </p:anim>
                                    <p:anim calcmode="lin" valueType="num">
                                      <p:cBhvr>
                                        <p:cTn id="9" dur="1000" fill="hold"/>
                                        <p:tgtEl>
                                          <p:spTgt spid="14337"/>
                                        </p:tgtEl>
                                        <p:attrNameLst>
                                          <p:attrName>style.rotation</p:attrName>
                                        </p:attrNameLst>
                                      </p:cBhvr>
                                      <p:tavLst>
                                        <p:tav tm="0">
                                          <p:val>
                                            <p:fltVal val="90"/>
                                          </p:val>
                                        </p:tav>
                                        <p:tav tm="100000">
                                          <p:val>
                                            <p:fltVal val="0"/>
                                          </p:val>
                                        </p:tav>
                                      </p:tavLst>
                                    </p:anim>
                                    <p:animEffect transition="in" filter="fade">
                                      <p:cBhvr>
                                        <p:cTn id="10" dur="1000"/>
                                        <p:tgtEl>
                                          <p:spTgt spid="14337"/>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4338"/>
                                        </p:tgtEl>
                                        <p:attrNameLst>
                                          <p:attrName>style.visibility</p:attrName>
                                        </p:attrNameLst>
                                      </p:cBhvr>
                                      <p:to>
                                        <p:strVal val="visible"/>
                                      </p:to>
                                    </p:set>
                                    <p:anim calcmode="lin" valueType="num">
                                      <p:cBhvr>
                                        <p:cTn id="15" dur="1000" fill="hold"/>
                                        <p:tgtEl>
                                          <p:spTgt spid="14338"/>
                                        </p:tgtEl>
                                        <p:attrNameLst>
                                          <p:attrName>ppt_w</p:attrName>
                                        </p:attrNameLst>
                                      </p:cBhvr>
                                      <p:tavLst>
                                        <p:tav tm="0">
                                          <p:val>
                                            <p:fltVal val="0"/>
                                          </p:val>
                                        </p:tav>
                                        <p:tav tm="100000">
                                          <p:val>
                                            <p:strVal val="#ppt_w"/>
                                          </p:val>
                                        </p:tav>
                                      </p:tavLst>
                                    </p:anim>
                                    <p:anim calcmode="lin" valueType="num">
                                      <p:cBhvr>
                                        <p:cTn id="16" dur="1000" fill="hold"/>
                                        <p:tgtEl>
                                          <p:spTgt spid="14338"/>
                                        </p:tgtEl>
                                        <p:attrNameLst>
                                          <p:attrName>ppt_h</p:attrName>
                                        </p:attrNameLst>
                                      </p:cBhvr>
                                      <p:tavLst>
                                        <p:tav tm="0">
                                          <p:val>
                                            <p:fltVal val="0"/>
                                          </p:val>
                                        </p:tav>
                                        <p:tav tm="100000">
                                          <p:val>
                                            <p:strVal val="#ppt_h"/>
                                          </p:val>
                                        </p:tav>
                                      </p:tavLst>
                                    </p:anim>
                                    <p:anim calcmode="lin" valueType="num">
                                      <p:cBhvr>
                                        <p:cTn id="17" dur="1000" fill="hold"/>
                                        <p:tgtEl>
                                          <p:spTgt spid="14338"/>
                                        </p:tgtEl>
                                        <p:attrNameLst>
                                          <p:attrName>style.rotation</p:attrName>
                                        </p:attrNameLst>
                                      </p:cBhvr>
                                      <p:tavLst>
                                        <p:tav tm="0">
                                          <p:val>
                                            <p:fltVal val="90"/>
                                          </p:val>
                                        </p:tav>
                                        <p:tav tm="100000">
                                          <p:val>
                                            <p:fltVal val="0"/>
                                          </p:val>
                                        </p:tav>
                                      </p:tavLst>
                                    </p:anim>
                                    <p:animEffect transition="in" filter="fade">
                                      <p:cBhvr>
                                        <p:cTn id="18" dur="1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6156176" cy="2400657"/>
          </a:xfrm>
          <a:prstGeom prst="rect">
            <a:avLst/>
          </a:prstGeom>
        </p:spPr>
        <p:txBody>
          <a:bodyPr wrap="square">
            <a:spAutoFit/>
          </a:bodyPr>
          <a:lstStyle/>
          <a:p>
            <a:r>
              <a:rPr lang="ru-RU" dirty="0" smtClean="0"/>
              <a:t> </a:t>
            </a:r>
            <a:r>
              <a:rPr lang="ru-RU" sz="2400" b="1" dirty="0">
                <a:solidFill>
                  <a:srgbClr val="7030A0"/>
                </a:solidFill>
              </a:rPr>
              <a:t>Рисование листьями. </a:t>
            </a:r>
            <a:r>
              <a:rPr lang="ru-RU" dirty="0"/>
              <a:t/>
            </a:r>
            <a:br>
              <a:rPr lang="ru-RU" dirty="0"/>
            </a:br>
            <a:r>
              <a:rPr lang="ru-RU" dirty="0"/>
              <a:t>Каждую осень мы собираем желтые, красные, рыжие листья, лепестки цветов: роз, тюльпанов. Лепестки и листья натуральны, вкусно пахнут, невесомы, приятны на ощупь. Дети с удовольствием окунают листья в краску и оставляют на мольберте красочные неповторимые оттиски. </a:t>
            </a:r>
            <a:br>
              <a:rPr lang="ru-RU" dirty="0"/>
            </a:br>
            <a:r>
              <a:rPr lang="ru-RU" dirty="0"/>
              <a:t/>
            </a:r>
            <a:br>
              <a:rPr lang="ru-RU" dirty="0"/>
            </a:br>
            <a:endParaRPr lang="ru-RU" dirty="0"/>
          </a:p>
        </p:txBody>
      </p:sp>
      <p:pic>
        <p:nvPicPr>
          <p:cNvPr id="3" name="Picture 2" descr="C:\Users\светлана\Desktop\listya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1772816"/>
            <a:ext cx="7158963" cy="4770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5721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6858000" cy="3508653"/>
          </a:xfrm>
          <a:prstGeom prst="rect">
            <a:avLst/>
          </a:prstGeom>
        </p:spPr>
        <p:txBody>
          <a:bodyPr wrap="square">
            <a:spAutoFit/>
          </a:bodyPr>
          <a:lstStyle/>
          <a:p>
            <a:r>
              <a:rPr lang="ru-RU" sz="2400" b="1" dirty="0">
                <a:solidFill>
                  <a:srgbClr val="7030A0"/>
                </a:solidFill>
              </a:rPr>
              <a:t>Штампы и печати. </a:t>
            </a:r>
            <a:r>
              <a:rPr lang="ru-RU" dirty="0"/>
              <a:t/>
            </a:r>
            <a:br>
              <a:rPr lang="ru-RU" dirty="0"/>
            </a:br>
            <a:r>
              <a:rPr lang="ru-RU" dirty="0"/>
              <a:t>П</a:t>
            </a:r>
            <a:r>
              <a:rPr lang="ru-RU" dirty="0" smtClean="0"/>
              <a:t>ечатать </a:t>
            </a:r>
            <a:r>
              <a:rPr lang="ru-RU" dirty="0"/>
              <a:t>можно чем угодно. Именно это и будет настоящим творчеством. А еще можно сделать самодельные штампы из картофеля. Для этого разрежьте крупную картофелину пополам, возьмите одну половинку и при помощи острого ножа уберите со среза лишнюю мякоть таким образом, чтобы осталась выступающая поверхность в виде какой-нибудь фигурки: звездочки, ромбика, рыбки. Теперь малыш сможет нарисовать ночное небо и луну, а звезды напечатать, обмокнув картофельный штамп в краску или украсить платье волшебной принцессе аккуратными ромбиками. "Шлепать" такими самодельными штампами очень нравится ребятам. </a:t>
            </a:r>
          </a:p>
        </p:txBody>
      </p:sp>
      <p:pic>
        <p:nvPicPr>
          <p:cNvPr id="2050" name="Picture 2" descr="C:\Users\светлана\Desktop\bbb5b256995d0b834bfbec94ef33c97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4113" y="517042"/>
            <a:ext cx="4487416" cy="5983221"/>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светлана\Desktop\43640a9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3614390"/>
            <a:ext cx="3992337" cy="29967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5721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1000"/>
                                        <p:tgtEl>
                                          <p:spTgt spid="2051"/>
                                        </p:tgtEl>
                                      </p:cBhvr>
                                    </p:animEffect>
                                    <p:anim calcmode="lin" valueType="num">
                                      <p:cBhvr>
                                        <p:cTn id="8" dur="1000" fill="hold"/>
                                        <p:tgtEl>
                                          <p:spTgt spid="2051"/>
                                        </p:tgtEl>
                                        <p:attrNameLst>
                                          <p:attrName>ppt_x</p:attrName>
                                        </p:attrNameLst>
                                      </p:cBhvr>
                                      <p:tavLst>
                                        <p:tav tm="0">
                                          <p:val>
                                            <p:strVal val="#ppt_x"/>
                                          </p:val>
                                        </p:tav>
                                        <p:tav tm="100000">
                                          <p:val>
                                            <p:strVal val="#ppt_x"/>
                                          </p:val>
                                        </p:tav>
                                      </p:tavLst>
                                    </p:anim>
                                    <p:anim calcmode="lin" valueType="num">
                                      <p:cBhvr>
                                        <p:cTn id="9"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fade">
                                      <p:cBhvr>
                                        <p:cTn id="14" dur="1000"/>
                                        <p:tgtEl>
                                          <p:spTgt spid="2050"/>
                                        </p:tgtEl>
                                      </p:cBhvr>
                                    </p:animEffect>
                                    <p:anim calcmode="lin" valueType="num">
                                      <p:cBhvr>
                                        <p:cTn id="15" dur="1000" fill="hold"/>
                                        <p:tgtEl>
                                          <p:spTgt spid="2050"/>
                                        </p:tgtEl>
                                        <p:attrNameLst>
                                          <p:attrName>ppt_x</p:attrName>
                                        </p:attrNameLst>
                                      </p:cBhvr>
                                      <p:tavLst>
                                        <p:tav tm="0">
                                          <p:val>
                                            <p:strVal val="#ppt_x"/>
                                          </p:val>
                                        </p:tav>
                                        <p:tav tm="100000">
                                          <p:val>
                                            <p:strVal val="#ppt_x"/>
                                          </p:val>
                                        </p:tav>
                                      </p:tavLst>
                                    </p:anim>
                                    <p:anim calcmode="lin" valueType="num">
                                      <p:cBhvr>
                                        <p:cTn id="16"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48967"/>
            <a:ext cx="6156176" cy="3231654"/>
          </a:xfrm>
          <a:prstGeom prst="rect">
            <a:avLst/>
          </a:prstGeom>
        </p:spPr>
        <p:txBody>
          <a:bodyPr wrap="square">
            <a:spAutoFit/>
          </a:bodyPr>
          <a:lstStyle/>
          <a:p>
            <a:r>
              <a:rPr lang="ru-RU" dirty="0" smtClean="0"/>
              <a:t> </a:t>
            </a:r>
            <a:r>
              <a:rPr lang="ru-RU" sz="2400" b="1" dirty="0">
                <a:solidFill>
                  <a:srgbClr val="7030A0"/>
                </a:solidFill>
              </a:rPr>
              <a:t>Поролоновые рисунки. </a:t>
            </a:r>
            <a:r>
              <a:rPr lang="ru-RU" dirty="0"/>
              <a:t/>
            </a:r>
            <a:br>
              <a:rPr lang="ru-RU" dirty="0"/>
            </a:br>
            <a:r>
              <a:rPr lang="ru-RU" dirty="0"/>
              <a:t>Почему-то мы все склонны думать, что, если рисуем красками, то обязательно и кисточкой. На помощь может прийти поролон. Советуем сделать из него самые разные разнообразные маленькие геометрические фигурки, а затем прикрепить их тонкой проволокой к палочке или карандашу (не заточенному). Орудие труда уже готово. Теперь его можно обмакнуть в краску и методом штампов рисовать красные треугольники, желтые кружки, зеленые квадраты (весь поролон в отличие от ваты хорошо моется). </a:t>
            </a:r>
            <a:br>
              <a:rPr lang="ru-RU" dirty="0"/>
            </a:br>
            <a:endParaRPr lang="ru-RU" dirty="0"/>
          </a:p>
        </p:txBody>
      </p:sp>
      <p:pic>
        <p:nvPicPr>
          <p:cNvPr id="6146" name="Picture 2" descr="C:\Users\светлана\Desktop\28b7e425d241563ad4a8f93963ce961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6943" y="2348880"/>
            <a:ext cx="6484473" cy="4211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5721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1000"/>
                                        <p:tgtEl>
                                          <p:spTgt spid="6146"/>
                                        </p:tgtEl>
                                      </p:cBhvr>
                                    </p:animEffect>
                                    <p:anim calcmode="lin" valueType="num">
                                      <p:cBhvr>
                                        <p:cTn id="8" dur="1000" fill="hold"/>
                                        <p:tgtEl>
                                          <p:spTgt spid="6146"/>
                                        </p:tgtEl>
                                        <p:attrNameLst>
                                          <p:attrName>ppt_x</p:attrName>
                                        </p:attrNameLst>
                                      </p:cBhvr>
                                      <p:tavLst>
                                        <p:tav tm="0">
                                          <p:val>
                                            <p:strVal val="#ppt_x"/>
                                          </p:val>
                                        </p:tav>
                                        <p:tav tm="100000">
                                          <p:val>
                                            <p:strVal val="#ppt_x"/>
                                          </p:val>
                                        </p:tav>
                                      </p:tavLst>
                                    </p:anim>
                                    <p:anim calcmode="lin" valueType="num">
                                      <p:cBhvr>
                                        <p:cTn id="9"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6372200" cy="2400657"/>
          </a:xfrm>
          <a:prstGeom prst="rect">
            <a:avLst/>
          </a:prstGeom>
        </p:spPr>
        <p:txBody>
          <a:bodyPr wrap="square">
            <a:spAutoFit/>
          </a:bodyPr>
          <a:lstStyle/>
          <a:p>
            <a:r>
              <a:rPr lang="ru-RU" sz="2400" b="1" dirty="0">
                <a:solidFill>
                  <a:srgbClr val="7030A0"/>
                </a:solidFill>
              </a:rPr>
              <a:t>Метод монотипии. </a:t>
            </a:r>
            <a:r>
              <a:rPr lang="ru-RU" dirty="0"/>
              <a:t/>
            </a:r>
            <a:br>
              <a:rPr lang="ru-RU" dirty="0"/>
            </a:br>
            <a:r>
              <a:rPr lang="ru-RU" dirty="0" smtClean="0"/>
              <a:t>На </a:t>
            </a:r>
            <a:r>
              <a:rPr lang="ru-RU" dirty="0"/>
              <a:t>стекле рисуем краской с помощью кисточки, ватной палочки или пальцев. Краска должна быть густой и яркой. И сразу же, пока не высохла краска, на стекло накладываем лист бумаги, как бы промокаем рисунок, а затем поднимаем. Получается два рисунка. Иногда изображение остается на стекле, иногда на бумаге. </a:t>
            </a:r>
            <a:br>
              <a:rPr lang="ru-RU" dirty="0"/>
            </a:br>
            <a:endParaRPr lang="ru-RU" dirty="0"/>
          </a:p>
        </p:txBody>
      </p:sp>
      <p:pic>
        <p:nvPicPr>
          <p:cNvPr id="18433" name="Picture 1" descr="C:\Users\светлана\Desktop\прозр мольберт картинки\ad7d42c8f48c03926f860088bfe9a50e.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606" y="2112915"/>
            <a:ext cx="6624736" cy="4484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5721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8433"/>
                                        </p:tgtEl>
                                        <p:attrNameLst>
                                          <p:attrName>style.visibility</p:attrName>
                                        </p:attrNameLst>
                                      </p:cBhvr>
                                      <p:to>
                                        <p:strVal val="visible"/>
                                      </p:to>
                                    </p:set>
                                    <p:animEffect transition="in" filter="fade">
                                      <p:cBhvr>
                                        <p:cTn id="7" dur="1000"/>
                                        <p:tgtEl>
                                          <p:spTgt spid="18433"/>
                                        </p:tgtEl>
                                      </p:cBhvr>
                                    </p:animEffect>
                                    <p:anim calcmode="lin" valueType="num">
                                      <p:cBhvr>
                                        <p:cTn id="8" dur="1000" fill="hold"/>
                                        <p:tgtEl>
                                          <p:spTgt spid="18433"/>
                                        </p:tgtEl>
                                        <p:attrNameLst>
                                          <p:attrName>ppt_x</p:attrName>
                                        </p:attrNameLst>
                                      </p:cBhvr>
                                      <p:tavLst>
                                        <p:tav tm="0">
                                          <p:val>
                                            <p:strVal val="#ppt_x"/>
                                          </p:val>
                                        </p:tav>
                                        <p:tav tm="100000">
                                          <p:val>
                                            <p:strVal val="#ppt_x"/>
                                          </p:val>
                                        </p:tav>
                                      </p:tavLst>
                                    </p:anim>
                                    <p:anim calcmode="lin" valueType="num">
                                      <p:cBhvr>
                                        <p:cTn id="9" dur="1000" fill="hold"/>
                                        <p:tgtEl>
                                          <p:spTgt spid="184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6516216" cy="1846659"/>
          </a:xfrm>
          <a:prstGeom prst="rect">
            <a:avLst/>
          </a:prstGeom>
        </p:spPr>
        <p:txBody>
          <a:bodyPr wrap="square">
            <a:spAutoFit/>
          </a:bodyPr>
          <a:lstStyle/>
          <a:p>
            <a:r>
              <a:rPr lang="ru-RU" sz="2400" b="1" dirty="0" smtClean="0">
                <a:solidFill>
                  <a:srgbClr val="7030A0"/>
                </a:solidFill>
              </a:rPr>
              <a:t>Точечный </a:t>
            </a:r>
            <a:r>
              <a:rPr lang="ru-RU" sz="2400" b="1" dirty="0">
                <a:solidFill>
                  <a:srgbClr val="7030A0"/>
                </a:solidFill>
              </a:rPr>
              <a:t>рисунок. </a:t>
            </a:r>
            <a:r>
              <a:rPr lang="ru-RU" dirty="0"/>
              <a:t/>
            </a:r>
            <a:br>
              <a:rPr lang="ru-RU" dirty="0"/>
            </a:br>
            <a:r>
              <a:rPr lang="ru-RU" dirty="0"/>
              <a:t/>
            </a:r>
            <a:br>
              <a:rPr lang="ru-RU" dirty="0"/>
            </a:br>
            <a:r>
              <a:rPr lang="ru-RU" dirty="0"/>
              <a:t>Берется ватная палочка и окунается в густую краску. Затем нужно поставить ее перпендикулярно к стеклу и начать изображать рисунок точками. </a:t>
            </a:r>
            <a:br>
              <a:rPr lang="ru-RU" dirty="0"/>
            </a:br>
            <a:endParaRPr lang="ru-RU" dirty="0"/>
          </a:p>
        </p:txBody>
      </p:sp>
      <p:pic>
        <p:nvPicPr>
          <p:cNvPr id="3" name="Picture 2" descr="C:\Users\светлана\Desktop\c456581b12e9121e97f7d3d1cd824079.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760" y="1700807"/>
            <a:ext cx="3353983" cy="4796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57216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1"/>
            <a:ext cx="6444208" cy="6093976"/>
          </a:xfrm>
          <a:prstGeom prst="rect">
            <a:avLst/>
          </a:prstGeom>
        </p:spPr>
        <p:txBody>
          <a:bodyPr wrap="square">
            <a:spAutoFit/>
          </a:bodyPr>
          <a:lstStyle/>
          <a:p>
            <a:r>
              <a:rPr lang="ru-RU" sz="2400" b="1" dirty="0" smtClean="0">
                <a:solidFill>
                  <a:srgbClr val="7030A0"/>
                </a:solidFill>
              </a:rPr>
              <a:t>Занятия:</a:t>
            </a:r>
            <a:endParaRPr lang="ru-RU" dirty="0" smtClean="0"/>
          </a:p>
          <a:p>
            <a:r>
              <a:rPr lang="ru-RU" sz="2400" b="1" dirty="0" smtClean="0">
                <a:solidFill>
                  <a:srgbClr val="7030A0"/>
                </a:solidFill>
              </a:rPr>
              <a:t>"</a:t>
            </a:r>
            <a:r>
              <a:rPr lang="ru-RU" sz="2400" b="1" dirty="0">
                <a:solidFill>
                  <a:srgbClr val="7030A0"/>
                </a:solidFill>
              </a:rPr>
              <a:t>Дождик, дождик, кап, кап, кап". </a:t>
            </a:r>
            <a:br>
              <a:rPr lang="ru-RU" sz="2400" b="1" dirty="0">
                <a:solidFill>
                  <a:srgbClr val="7030A0"/>
                </a:solidFill>
              </a:rPr>
            </a:br>
            <a:r>
              <a:rPr lang="ru-RU" dirty="0" smtClean="0"/>
              <a:t>Цель</a:t>
            </a:r>
            <a:r>
              <a:rPr lang="ru-RU" dirty="0"/>
              <a:t>: обучение приемам "пальцевой живописи"; развитие зрительно — двигательной координации; формирование умений адекватно относиться к изобразительному материалу (не есть краски, не разбрызгивать воду и краски, не размазывать краски по телу или по столу), подражать действиям педагога, принимать помощь с его стороны. </a:t>
            </a:r>
            <a:br>
              <a:rPr lang="ru-RU" dirty="0"/>
            </a:br>
            <a:r>
              <a:rPr lang="ru-RU" dirty="0" smtClean="0"/>
              <a:t>Техника </a:t>
            </a:r>
            <a:r>
              <a:rPr lang="ru-RU" dirty="0"/>
              <a:t>изображения: "пальцевая живопись". </a:t>
            </a:r>
            <a:br>
              <a:rPr lang="ru-RU" dirty="0"/>
            </a:br>
            <a:r>
              <a:rPr lang="ru-RU" dirty="0" smtClean="0"/>
              <a:t>Описание </a:t>
            </a:r>
            <a:r>
              <a:rPr lang="ru-RU" dirty="0"/>
              <a:t>осваиваемого приема: нанести краску одного цвета на один палец, ритмично нанести оттиски, сохраняя ритм посредством использования речевых конструкций (например, "так-так-так", "кап-кап-кап" и др.). </a:t>
            </a:r>
            <a:br>
              <a:rPr lang="ru-RU" dirty="0"/>
            </a:br>
            <a:r>
              <a:rPr lang="ru-RU" dirty="0" smtClean="0"/>
              <a:t>Материалы</a:t>
            </a:r>
            <a:r>
              <a:rPr lang="ru-RU" dirty="0"/>
              <a:t>: лист бумаги с изображением тучи и лужи, гуашь синего цвета. Пластиковая тарелочка, влажные салфетки для вытирания пальцев руки, халат. </a:t>
            </a:r>
            <a:br>
              <a:rPr lang="ru-RU" dirty="0"/>
            </a:br>
            <a:r>
              <a:rPr lang="ru-RU" dirty="0" smtClean="0"/>
              <a:t>Ход </a:t>
            </a:r>
            <a:r>
              <a:rPr lang="ru-RU" dirty="0"/>
              <a:t>работы: 1. Обмакнем один палец в синюю </a:t>
            </a:r>
            <a:r>
              <a:rPr lang="ru-RU" dirty="0" smtClean="0"/>
              <a:t>краску </a:t>
            </a:r>
          </a:p>
          <a:p>
            <a:r>
              <a:rPr lang="ru-RU" dirty="0" smtClean="0"/>
              <a:t>2</a:t>
            </a:r>
            <a:r>
              <a:rPr lang="ru-RU" dirty="0"/>
              <a:t>. Нарисуем капельки дождя, используя краску синего цвета. </a:t>
            </a:r>
            <a:endParaRPr lang="ru-RU" dirty="0" smtClean="0"/>
          </a:p>
          <a:p>
            <a:r>
              <a:rPr lang="ru-RU" dirty="0" smtClean="0"/>
              <a:t>Вместе </a:t>
            </a:r>
            <a:r>
              <a:rPr lang="ru-RU" dirty="0"/>
              <a:t>радуемся полученному изображению. </a:t>
            </a:r>
            <a:br>
              <a:rPr lang="ru-RU" dirty="0"/>
            </a:br>
            <a:r>
              <a:rPr lang="ru-RU" dirty="0"/>
              <a:t/>
            </a:r>
            <a:br>
              <a:rPr lang="ru-RU" dirty="0"/>
            </a:br>
            <a:endParaRPr lang="ru-RU" dirty="0"/>
          </a:p>
        </p:txBody>
      </p:sp>
    </p:spTree>
    <p:extLst>
      <p:ext uri="{BB962C8B-B14F-4D97-AF65-F5344CB8AC3E}">
        <p14:creationId xmlns:p14="http://schemas.microsoft.com/office/powerpoint/2010/main" val="17457216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6858000" cy="6555641"/>
          </a:xfrm>
          <a:prstGeom prst="rect">
            <a:avLst/>
          </a:prstGeom>
        </p:spPr>
        <p:txBody>
          <a:bodyPr wrap="square">
            <a:spAutoFit/>
          </a:bodyPr>
          <a:lstStyle/>
          <a:p>
            <a:r>
              <a:rPr lang="ru-RU" sz="2400" b="1" dirty="0" smtClean="0">
                <a:solidFill>
                  <a:srgbClr val="7030A0"/>
                </a:solidFill>
              </a:rPr>
              <a:t>"Гусеница</a:t>
            </a:r>
            <a:r>
              <a:rPr lang="ru-RU" sz="2400" b="1" dirty="0">
                <a:solidFill>
                  <a:srgbClr val="7030A0"/>
                </a:solidFill>
              </a:rPr>
              <a:t>". </a:t>
            </a:r>
            <a:br>
              <a:rPr lang="ru-RU" sz="2400" b="1" dirty="0">
                <a:solidFill>
                  <a:srgbClr val="7030A0"/>
                </a:solidFill>
              </a:rPr>
            </a:br>
            <a:r>
              <a:rPr lang="ru-RU" dirty="0"/>
              <a:t/>
            </a:r>
            <a:br>
              <a:rPr lang="ru-RU" dirty="0"/>
            </a:br>
            <a:r>
              <a:rPr lang="ru-RU" dirty="0"/>
              <a:t>Цель: формирование умения дорисовывать изображения до целостного образа, используя традиционную технику рисования кистью (прием "</a:t>
            </a:r>
            <a:r>
              <a:rPr lang="ru-RU" dirty="0" err="1"/>
              <a:t>примакивание</a:t>
            </a:r>
            <a:r>
              <a:rPr lang="ru-RU" dirty="0"/>
              <a:t>", рисование кончиком кисти, рисование волнистых линий); расширение активного и пассивного словарного запаса ребенка; развитие желания украсить формы узором. </a:t>
            </a:r>
            <a:br>
              <a:rPr lang="ru-RU" dirty="0"/>
            </a:br>
            <a:r>
              <a:rPr lang="ru-RU" dirty="0" smtClean="0"/>
              <a:t>Описание </a:t>
            </a:r>
            <a:r>
              <a:rPr lang="ru-RU" dirty="0"/>
              <a:t>осваиваемого приема: нанести краску на ребро ладони, опуская его в тарелочку с краской, или с помощью кисточки. </a:t>
            </a:r>
            <a:br>
              <a:rPr lang="ru-RU" dirty="0"/>
            </a:br>
            <a:r>
              <a:rPr lang="ru-RU" dirty="0"/>
              <a:t/>
            </a:r>
            <a:br>
              <a:rPr lang="ru-RU" dirty="0"/>
            </a:br>
            <a:r>
              <a:rPr lang="ru-RU" dirty="0"/>
              <a:t>Материалы: </a:t>
            </a:r>
            <a:r>
              <a:rPr lang="ru-RU" dirty="0" smtClean="0"/>
              <a:t>гуашь </a:t>
            </a:r>
            <a:r>
              <a:rPr lang="ru-RU" dirty="0"/>
              <a:t>желтого, красного, синего, зеленого цвета, пластиковые тарелочки, баночка с водой, беличьи кисточки № 1, 3; широкие кисти, влажные салфетки, фартук. </a:t>
            </a:r>
            <a:br>
              <a:rPr lang="ru-RU" dirty="0"/>
            </a:br>
            <a:r>
              <a:rPr lang="ru-RU" dirty="0"/>
              <a:t/>
            </a:r>
            <a:br>
              <a:rPr lang="ru-RU" dirty="0"/>
            </a:br>
            <a:r>
              <a:rPr lang="ru-RU" dirty="0"/>
              <a:t>Ход работы: 1. Обмакнем ребро ладони в краску или используем кисть для окрашивания его в нужный цвет. Оттиснем отпечаток ребра ладони несколько раз на листе бумаги. </a:t>
            </a:r>
            <a:endParaRPr lang="ru-RU" dirty="0" smtClean="0"/>
          </a:p>
          <a:p>
            <a:r>
              <a:rPr lang="ru-RU" dirty="0" smtClean="0"/>
              <a:t>2</a:t>
            </a:r>
            <a:r>
              <a:rPr lang="ru-RU" dirty="0"/>
              <a:t>. Дорисуем с помощью тонкой кисточки полученное </a:t>
            </a:r>
            <a:endParaRPr lang="ru-RU" dirty="0" smtClean="0"/>
          </a:p>
          <a:p>
            <a:r>
              <a:rPr lang="ru-RU" dirty="0" smtClean="0"/>
              <a:t>изображение</a:t>
            </a:r>
            <a:r>
              <a:rPr lang="ru-RU" dirty="0"/>
              <a:t>, используя краски красного</a:t>
            </a:r>
            <a:r>
              <a:rPr lang="ru-RU" dirty="0" smtClean="0"/>
              <a:t>,</a:t>
            </a:r>
          </a:p>
          <a:p>
            <a:r>
              <a:rPr lang="ru-RU" dirty="0" smtClean="0"/>
              <a:t> </a:t>
            </a:r>
            <a:r>
              <a:rPr lang="ru-RU" dirty="0"/>
              <a:t>зеленого и синего цвета. </a:t>
            </a:r>
            <a:br>
              <a:rPr lang="ru-RU" dirty="0"/>
            </a:br>
            <a:r>
              <a:rPr lang="ru-RU" dirty="0"/>
              <a:t/>
            </a:r>
            <a:br>
              <a:rPr lang="ru-RU" dirty="0"/>
            </a:br>
            <a:endParaRPr lang="ru-RU" dirty="0"/>
          </a:p>
        </p:txBody>
      </p:sp>
    </p:spTree>
    <p:extLst>
      <p:ext uri="{BB962C8B-B14F-4D97-AF65-F5344CB8AC3E}">
        <p14:creationId xmlns:p14="http://schemas.microsoft.com/office/powerpoint/2010/main" val="17457216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5796136" cy="4339650"/>
          </a:xfrm>
          <a:prstGeom prst="rect">
            <a:avLst/>
          </a:prstGeom>
        </p:spPr>
        <p:txBody>
          <a:bodyPr wrap="square">
            <a:spAutoFit/>
          </a:bodyPr>
          <a:lstStyle/>
          <a:p>
            <a:r>
              <a:rPr lang="ru-RU" sz="2400" b="1" dirty="0" smtClean="0">
                <a:solidFill>
                  <a:srgbClr val="7030A0"/>
                </a:solidFill>
              </a:rPr>
              <a:t>"Рисуем </a:t>
            </a:r>
            <a:r>
              <a:rPr lang="ru-RU" sz="2400" b="1" dirty="0">
                <a:solidFill>
                  <a:srgbClr val="7030A0"/>
                </a:solidFill>
              </a:rPr>
              <a:t>вместе". </a:t>
            </a:r>
            <a:r>
              <a:rPr lang="ru-RU" dirty="0"/>
              <a:t/>
            </a:r>
            <a:br>
              <a:rPr lang="ru-RU" dirty="0"/>
            </a:br>
            <a:r>
              <a:rPr lang="ru-RU" dirty="0" smtClean="0"/>
              <a:t>Задачи</a:t>
            </a:r>
            <a:r>
              <a:rPr lang="ru-RU" dirty="0"/>
              <a:t>: развитие навыков ориентирования на вертикальной плоскости, сотрудничества; формирование творческой активности. </a:t>
            </a:r>
            <a:br>
              <a:rPr lang="ru-RU" dirty="0"/>
            </a:br>
            <a:r>
              <a:rPr lang="ru-RU" dirty="0" smtClean="0"/>
              <a:t>Ход </a:t>
            </a:r>
            <a:r>
              <a:rPr lang="ru-RU" dirty="0"/>
              <a:t>работы: дети с разных сторон рисуют одинаковые предметы, после чего объединяют рисунки совместным сюжетом. Педагог, побуждая </a:t>
            </a:r>
            <a:r>
              <a:rPr lang="ru-RU" dirty="0" smtClean="0"/>
              <a:t>детей </a:t>
            </a:r>
          </a:p>
          <a:p>
            <a:r>
              <a:rPr lang="ru-RU" dirty="0" smtClean="0"/>
              <a:t>работать </a:t>
            </a:r>
            <a:r>
              <a:rPr lang="ru-RU" dirty="0"/>
              <a:t>совместно, </a:t>
            </a:r>
            <a:endParaRPr lang="ru-RU" dirty="0" smtClean="0"/>
          </a:p>
          <a:p>
            <a:r>
              <a:rPr lang="ru-RU" dirty="0" smtClean="0"/>
              <a:t>формирует</a:t>
            </a:r>
          </a:p>
          <a:p>
            <a:r>
              <a:rPr lang="ru-RU" dirty="0" smtClean="0"/>
              <a:t> </a:t>
            </a:r>
            <a:r>
              <a:rPr lang="ru-RU" dirty="0"/>
              <a:t>у них коммуникативные </a:t>
            </a:r>
            <a:endParaRPr lang="ru-RU" dirty="0" smtClean="0"/>
          </a:p>
          <a:p>
            <a:r>
              <a:rPr lang="ru-RU" dirty="0" smtClean="0"/>
              <a:t>навыки</a:t>
            </a:r>
            <a:r>
              <a:rPr lang="ru-RU" dirty="0"/>
              <a:t>, </a:t>
            </a:r>
            <a:endParaRPr lang="ru-RU" dirty="0" smtClean="0"/>
          </a:p>
          <a:p>
            <a:r>
              <a:rPr lang="ru-RU" dirty="0" smtClean="0"/>
              <a:t>развивает </a:t>
            </a:r>
            <a:r>
              <a:rPr lang="ru-RU" dirty="0"/>
              <a:t>предпосылки </a:t>
            </a:r>
            <a:endParaRPr lang="ru-RU" dirty="0" smtClean="0"/>
          </a:p>
          <a:p>
            <a:r>
              <a:rPr lang="ru-RU" dirty="0" smtClean="0"/>
              <a:t>творчества</a:t>
            </a:r>
            <a:r>
              <a:rPr lang="ru-RU" dirty="0"/>
              <a:t>. </a:t>
            </a:r>
            <a:br>
              <a:rPr lang="ru-RU" dirty="0"/>
            </a:br>
            <a:r>
              <a:rPr lang="ru-RU" dirty="0"/>
              <a:t/>
            </a:r>
            <a:br>
              <a:rPr lang="ru-RU" dirty="0"/>
            </a:br>
            <a:endParaRPr lang="ru-RU" dirty="0"/>
          </a:p>
        </p:txBody>
      </p:sp>
      <p:pic>
        <p:nvPicPr>
          <p:cNvPr id="23553" name="Picture 1" descr="C:\Users\светлана\Desktop\-прозр мольб фото\20161214_16065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67714" y="2169825"/>
            <a:ext cx="5976664" cy="4482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5721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3553"/>
                                        </p:tgtEl>
                                        <p:attrNameLst>
                                          <p:attrName>style.visibility</p:attrName>
                                        </p:attrNameLst>
                                      </p:cBhvr>
                                      <p:to>
                                        <p:strVal val="visible"/>
                                      </p:to>
                                    </p:set>
                                    <p:animEffect transition="in" filter="fade">
                                      <p:cBhvr>
                                        <p:cTn id="7" dur="1000"/>
                                        <p:tgtEl>
                                          <p:spTgt spid="23553"/>
                                        </p:tgtEl>
                                      </p:cBhvr>
                                    </p:animEffect>
                                    <p:anim calcmode="lin" valueType="num">
                                      <p:cBhvr>
                                        <p:cTn id="8" dur="1000" fill="hold"/>
                                        <p:tgtEl>
                                          <p:spTgt spid="23553"/>
                                        </p:tgtEl>
                                        <p:attrNameLst>
                                          <p:attrName>ppt_x</p:attrName>
                                        </p:attrNameLst>
                                      </p:cBhvr>
                                      <p:tavLst>
                                        <p:tav tm="0">
                                          <p:val>
                                            <p:strVal val="#ppt_x"/>
                                          </p:val>
                                        </p:tav>
                                        <p:tav tm="100000">
                                          <p:val>
                                            <p:strVal val="#ppt_x"/>
                                          </p:val>
                                        </p:tav>
                                      </p:tavLst>
                                    </p:anim>
                                    <p:anim calcmode="lin" valueType="num">
                                      <p:cBhvr>
                                        <p:cTn id="9" dur="1000" fill="hold"/>
                                        <p:tgtEl>
                                          <p:spTgt spid="235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6372200" cy="2677656"/>
          </a:xfrm>
          <a:prstGeom prst="rect">
            <a:avLst/>
          </a:prstGeom>
        </p:spPr>
        <p:txBody>
          <a:bodyPr wrap="square">
            <a:spAutoFit/>
          </a:bodyPr>
          <a:lstStyle/>
          <a:p>
            <a:r>
              <a:rPr lang="ru-RU" sz="2400" b="1" dirty="0" smtClean="0">
                <a:solidFill>
                  <a:srgbClr val="7030A0"/>
                </a:solidFill>
              </a:rPr>
              <a:t> </a:t>
            </a:r>
            <a:r>
              <a:rPr lang="ru-RU" sz="2400" b="1" dirty="0">
                <a:solidFill>
                  <a:srgbClr val="7030A0"/>
                </a:solidFill>
              </a:rPr>
              <a:t>"Домик". </a:t>
            </a:r>
            <a:r>
              <a:rPr lang="ru-RU" dirty="0"/>
              <a:t/>
            </a:r>
            <a:br>
              <a:rPr lang="ru-RU" dirty="0"/>
            </a:br>
            <a:r>
              <a:rPr lang="ru-RU" dirty="0" smtClean="0"/>
              <a:t>Задачи</a:t>
            </a:r>
            <a:r>
              <a:rPr lang="ru-RU" dirty="0"/>
              <a:t>: упражнять в различении признаков предметов; формировать коммуникативные навыки, развивать предпосылки творчества. </a:t>
            </a:r>
            <a:br>
              <a:rPr lang="ru-RU" dirty="0"/>
            </a:br>
            <a:r>
              <a:rPr lang="ru-RU" dirty="0"/>
              <a:t/>
            </a:r>
            <a:br>
              <a:rPr lang="ru-RU" dirty="0"/>
            </a:br>
            <a:r>
              <a:rPr lang="ru-RU" dirty="0"/>
              <a:t>Ход работы: педагог рисует домик, а дети – яркие, желтые окна. </a:t>
            </a:r>
            <a:br>
              <a:rPr lang="ru-RU" dirty="0"/>
            </a:br>
            <a:r>
              <a:rPr lang="ru-RU" dirty="0"/>
              <a:t/>
            </a:r>
            <a:br>
              <a:rPr lang="ru-RU" dirty="0"/>
            </a:br>
            <a:endParaRPr lang="ru-RU" dirty="0"/>
          </a:p>
        </p:txBody>
      </p:sp>
      <p:pic>
        <p:nvPicPr>
          <p:cNvPr id="2050" name="Picture 2" descr="C:\Users\светлана\Desktop\968173558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15" y="1338828"/>
            <a:ext cx="7668669" cy="530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2532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6156176" cy="2677656"/>
          </a:xfrm>
          <a:prstGeom prst="rect">
            <a:avLst/>
          </a:prstGeom>
        </p:spPr>
        <p:txBody>
          <a:bodyPr wrap="square">
            <a:spAutoFit/>
          </a:bodyPr>
          <a:lstStyle/>
          <a:p>
            <a:r>
              <a:rPr lang="ru-RU" sz="2400" b="1" dirty="0">
                <a:solidFill>
                  <a:srgbClr val="7030A0"/>
                </a:solidFill>
              </a:rPr>
              <a:t>"Ёлочка". </a:t>
            </a:r>
            <a:r>
              <a:rPr lang="ru-RU" dirty="0" smtClean="0"/>
              <a:t/>
            </a:r>
            <a:br>
              <a:rPr lang="ru-RU" dirty="0" smtClean="0"/>
            </a:br>
            <a:r>
              <a:rPr lang="ru-RU" dirty="0" smtClean="0"/>
              <a:t>Задачи: развитие </a:t>
            </a:r>
            <a:r>
              <a:rPr lang="ru-RU" dirty="0" err="1" smtClean="0"/>
              <a:t>полисенсорных</a:t>
            </a:r>
            <a:r>
              <a:rPr lang="ru-RU" dirty="0" smtClean="0"/>
              <a:t> способностей детей в процессе различения предметов, формирование коммуникативных навыков, развитие предпосылок творчества. </a:t>
            </a:r>
            <a:r>
              <a:rPr lang="ru-RU" dirty="0"/>
              <a:t/>
            </a:r>
            <a:br>
              <a:rPr lang="ru-RU" dirty="0"/>
            </a:br>
            <a:r>
              <a:rPr lang="ru-RU" dirty="0" smtClean="0"/>
              <a:t>Ход </a:t>
            </a:r>
            <a:r>
              <a:rPr lang="ru-RU" dirty="0"/>
              <a:t>работы: педагог рисует елочку, а дети "зажигают" на ней огоньки. </a:t>
            </a:r>
            <a:br>
              <a:rPr lang="ru-RU" dirty="0"/>
            </a:br>
            <a:r>
              <a:rPr lang="ru-RU" dirty="0"/>
              <a:t/>
            </a:r>
            <a:br>
              <a:rPr lang="ru-RU" dirty="0"/>
            </a:br>
            <a:endParaRPr lang="ru-RU" dirty="0"/>
          </a:p>
        </p:txBody>
      </p:sp>
      <p:pic>
        <p:nvPicPr>
          <p:cNvPr id="3075" name="Picture 3" descr="C:\Users\светлана\Desktop\5600c02a914e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2060848"/>
            <a:ext cx="4248472" cy="44827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2532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fade">
                                      <p:cBhvr>
                                        <p:cTn id="7" dur="1000"/>
                                        <p:tgtEl>
                                          <p:spTgt spid="3075"/>
                                        </p:tgtEl>
                                      </p:cBhvr>
                                    </p:animEffect>
                                    <p:anim calcmode="lin" valueType="num">
                                      <p:cBhvr>
                                        <p:cTn id="8" dur="1000" fill="hold"/>
                                        <p:tgtEl>
                                          <p:spTgt spid="3075"/>
                                        </p:tgtEl>
                                        <p:attrNameLst>
                                          <p:attrName>ppt_x</p:attrName>
                                        </p:attrNameLst>
                                      </p:cBhvr>
                                      <p:tavLst>
                                        <p:tav tm="0">
                                          <p:val>
                                            <p:strVal val="#ppt_x"/>
                                          </p:val>
                                        </p:tav>
                                        <p:tav tm="100000">
                                          <p:val>
                                            <p:strVal val="#ppt_x"/>
                                          </p:val>
                                        </p:tav>
                                      </p:tavLst>
                                    </p:anim>
                                    <p:anim calcmode="lin" valueType="num">
                                      <p:cBhvr>
                                        <p:cTn id="9"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6858000" cy="1846659"/>
          </a:xfrm>
          <a:prstGeom prst="rect">
            <a:avLst/>
          </a:prstGeom>
        </p:spPr>
        <p:txBody>
          <a:bodyPr wrap="square">
            <a:spAutoFit/>
          </a:bodyPr>
          <a:lstStyle/>
          <a:p>
            <a:r>
              <a:rPr lang="ru-RU" sz="2400" b="1" dirty="0">
                <a:solidFill>
                  <a:srgbClr val="7030A0"/>
                </a:solidFill>
              </a:rPr>
              <a:t>"Догони". </a:t>
            </a:r>
            <a:r>
              <a:rPr lang="ru-RU" dirty="0"/>
              <a:t/>
            </a:r>
            <a:br>
              <a:rPr lang="ru-RU" dirty="0"/>
            </a:br>
            <a:r>
              <a:rPr lang="ru-RU" dirty="0"/>
              <a:t/>
            </a:r>
            <a:br>
              <a:rPr lang="ru-RU" dirty="0"/>
            </a:br>
            <a:r>
              <a:rPr lang="ru-RU" dirty="0"/>
              <a:t>Задачи: развитие зрительно — моторной координаций, формирование навыков работы в паре, по определенным правилам. </a:t>
            </a:r>
            <a:br>
              <a:rPr lang="ru-RU" dirty="0"/>
            </a:br>
            <a:endParaRPr lang="ru-RU" dirty="0"/>
          </a:p>
        </p:txBody>
      </p:sp>
      <p:pic>
        <p:nvPicPr>
          <p:cNvPr id="4" name="Picture 1" descr="C:\Users\светлана\Desktop\прозр мольберт картинки\BpU7JU1Rab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586" y="1556792"/>
            <a:ext cx="7452828" cy="496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4034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6012160" cy="3231654"/>
          </a:xfrm>
          <a:prstGeom prst="rect">
            <a:avLst/>
          </a:prstGeom>
        </p:spPr>
        <p:txBody>
          <a:bodyPr wrap="square">
            <a:spAutoFit/>
          </a:bodyPr>
          <a:lstStyle/>
          <a:p>
            <a:r>
              <a:rPr lang="ru-RU" dirty="0"/>
              <a:t> </a:t>
            </a:r>
            <a:r>
              <a:rPr lang="ru-RU" sz="2400" b="1" dirty="0" smtClean="0">
                <a:solidFill>
                  <a:srgbClr val="7030A0"/>
                </a:solidFill>
              </a:rPr>
              <a:t>Рисование </a:t>
            </a:r>
            <a:r>
              <a:rPr lang="ru-RU" sz="2400" b="1" dirty="0">
                <a:solidFill>
                  <a:srgbClr val="7030A0"/>
                </a:solidFill>
              </a:rPr>
              <a:t>кремом</a:t>
            </a:r>
          </a:p>
          <a:p>
            <a:r>
              <a:rPr lang="ru-RU" dirty="0"/>
              <a:t> Зимние пейзажи: сугробы снега или небо можно рисовать и используя густой крем. На оргстекло наносится любой крем (лучше детский), равномерно распределяется пластмассовым «шпателем» (можно использовать обычную школьную пластмассовую линейку). Теперь рисунок будет хорошо заметен. Такой рисунок имитирует рисование на запотевшем стекле, и стекло можно использовать неограниченное количество раз.</a:t>
            </a:r>
          </a:p>
          <a:p>
            <a:r>
              <a:rPr lang="ru-RU" dirty="0"/>
              <a:t>Пальчики и оргстекло легко приводятся в порядок с помощью бумажных салфеток</a:t>
            </a:r>
          </a:p>
        </p:txBody>
      </p:sp>
      <p:pic>
        <p:nvPicPr>
          <p:cNvPr id="4098" name="Picture 2" descr="C:\Users\светлана\Desktop\1659_aeb00367f8aa5727d3f2ea3ee1bf861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2060848"/>
            <a:ext cx="5991225" cy="449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4034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anim calcmode="lin" valueType="num">
                                      <p:cBhvr>
                                        <p:cTn id="8" dur="1000" fill="hold"/>
                                        <p:tgtEl>
                                          <p:spTgt spid="4098"/>
                                        </p:tgtEl>
                                        <p:attrNameLst>
                                          <p:attrName>ppt_x</p:attrName>
                                        </p:attrNameLst>
                                      </p:cBhvr>
                                      <p:tavLst>
                                        <p:tav tm="0">
                                          <p:val>
                                            <p:strVal val="#ppt_x"/>
                                          </p:val>
                                        </p:tav>
                                        <p:tav tm="100000">
                                          <p:val>
                                            <p:strVal val="#ppt_x"/>
                                          </p:val>
                                        </p:tav>
                                      </p:tavLst>
                                    </p:anim>
                                    <p:anim calcmode="lin" valueType="num">
                                      <p:cBhvr>
                                        <p:cTn id="9"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6156176" cy="2677656"/>
          </a:xfrm>
          <a:prstGeom prst="rect">
            <a:avLst/>
          </a:prstGeom>
        </p:spPr>
        <p:txBody>
          <a:bodyPr wrap="square">
            <a:spAutoFit/>
          </a:bodyPr>
          <a:lstStyle/>
          <a:p>
            <a:r>
              <a:rPr lang="ru-RU" sz="2400" b="1" dirty="0">
                <a:solidFill>
                  <a:srgbClr val="7030A0"/>
                </a:solidFill>
              </a:rPr>
              <a:t>Рисуем по очереди</a:t>
            </a:r>
            <a:endParaRPr lang="ru-RU" sz="2400" dirty="0">
              <a:solidFill>
                <a:srgbClr val="7030A0"/>
              </a:solidFill>
            </a:endParaRPr>
          </a:p>
          <a:p>
            <a:r>
              <a:rPr lang="ru-RU" dirty="0"/>
              <a:t> </a:t>
            </a:r>
            <a:r>
              <a:rPr lang="ru-RU" dirty="0" smtClean="0"/>
              <a:t>Если </a:t>
            </a:r>
            <a:r>
              <a:rPr lang="ru-RU" dirty="0"/>
              <a:t>ребёнок не хочет рисовать, его можно увлечь собственным примером.</a:t>
            </a:r>
          </a:p>
          <a:p>
            <a:r>
              <a:rPr lang="ru-RU" dirty="0"/>
              <a:t>Возьмите краску и начинайте рисовать что-нибудь близкое ребёнку. Может, это гараж с машинами, или роботы, или инопланетяне, или прекрасная принцесса и ее дворец. Не сомневайтесь, очень скоро он подсядет к вам и будет с интересом наблюдать, подсказывать, а потом и сам захочет добавить на рисунок что-нибудь свое.</a:t>
            </a:r>
          </a:p>
        </p:txBody>
      </p:sp>
      <p:pic>
        <p:nvPicPr>
          <p:cNvPr id="7169" name="Picture 1" descr="C:\Users\светлана\Desktop\-прозр мольб фото\20160216_1602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612" y="1484784"/>
            <a:ext cx="6984775" cy="5238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4034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69"/>
                                        </p:tgtEl>
                                        <p:attrNameLst>
                                          <p:attrName>style.visibility</p:attrName>
                                        </p:attrNameLst>
                                      </p:cBhvr>
                                      <p:to>
                                        <p:strVal val="visible"/>
                                      </p:to>
                                    </p:set>
                                    <p:animEffect transition="in" filter="fade">
                                      <p:cBhvr>
                                        <p:cTn id="7" dur="1000"/>
                                        <p:tgtEl>
                                          <p:spTgt spid="7169"/>
                                        </p:tgtEl>
                                      </p:cBhvr>
                                    </p:animEffect>
                                    <p:anim calcmode="lin" valueType="num">
                                      <p:cBhvr>
                                        <p:cTn id="8" dur="1000" fill="hold"/>
                                        <p:tgtEl>
                                          <p:spTgt spid="7169"/>
                                        </p:tgtEl>
                                        <p:attrNameLst>
                                          <p:attrName>ppt_x</p:attrName>
                                        </p:attrNameLst>
                                      </p:cBhvr>
                                      <p:tavLst>
                                        <p:tav tm="0">
                                          <p:val>
                                            <p:strVal val="#ppt_x"/>
                                          </p:val>
                                        </p:tav>
                                        <p:tav tm="100000">
                                          <p:val>
                                            <p:strVal val="#ppt_x"/>
                                          </p:val>
                                        </p:tav>
                                      </p:tavLst>
                                    </p:anim>
                                    <p:anim calcmode="lin" valueType="num">
                                      <p:cBhvr>
                                        <p:cTn id="9" dur="1000" fill="hold"/>
                                        <p:tgtEl>
                                          <p:spTgt spid="71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1"/>
            <a:ext cx="5796136" cy="1569660"/>
          </a:xfrm>
          <a:prstGeom prst="rect">
            <a:avLst/>
          </a:prstGeom>
        </p:spPr>
        <p:txBody>
          <a:bodyPr wrap="square">
            <a:spAutoFit/>
          </a:bodyPr>
          <a:lstStyle/>
          <a:p>
            <a:r>
              <a:rPr lang="ru-RU" dirty="0"/>
              <a:t> </a:t>
            </a:r>
            <a:r>
              <a:rPr lang="ru-RU" sz="2400" b="1" dirty="0">
                <a:solidFill>
                  <a:srgbClr val="7030A0"/>
                </a:solidFill>
              </a:rPr>
              <a:t>Юный портретист</a:t>
            </a:r>
            <a:endParaRPr lang="ru-RU" sz="2400" dirty="0">
              <a:solidFill>
                <a:srgbClr val="7030A0"/>
              </a:solidFill>
            </a:endParaRPr>
          </a:p>
          <a:p>
            <a:r>
              <a:rPr lang="ru-RU" dirty="0"/>
              <a:t> </a:t>
            </a:r>
            <a:r>
              <a:rPr lang="ru-RU" dirty="0" smtClean="0"/>
              <a:t>Можно </a:t>
            </a:r>
            <a:r>
              <a:rPr lang="ru-RU" dirty="0"/>
              <a:t>рисовать портреты: </a:t>
            </a:r>
            <a:r>
              <a:rPr lang="ru-RU" dirty="0" smtClean="0"/>
              <a:t>глядя  на друга, или  его портрет, </a:t>
            </a:r>
            <a:r>
              <a:rPr lang="ru-RU" dirty="0"/>
              <a:t>рассматривая </a:t>
            </a:r>
            <a:r>
              <a:rPr lang="ru-RU" dirty="0" smtClean="0"/>
              <a:t>фотографию</a:t>
            </a:r>
            <a:r>
              <a:rPr lang="ru-RU" dirty="0"/>
              <a:t>. Вспомните вместе с ребёнком, какие у </a:t>
            </a:r>
            <a:r>
              <a:rPr lang="ru-RU" dirty="0" smtClean="0"/>
              <a:t>него волосы</a:t>
            </a:r>
            <a:r>
              <a:rPr lang="ru-RU" dirty="0"/>
              <a:t>: длинные или короткие, светлые или темные. Какие глаза, рост</a:t>
            </a:r>
            <a:r>
              <a:rPr lang="ru-RU" dirty="0" smtClean="0"/>
              <a:t>.</a:t>
            </a:r>
            <a:endParaRPr lang="ru-RU" dirty="0"/>
          </a:p>
        </p:txBody>
      </p:sp>
      <p:pic>
        <p:nvPicPr>
          <p:cNvPr id="8193" name="Picture 1" descr="C:\Users\светлана\Desktop\-прозр мольб фото\Фото073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462" y="1569661"/>
            <a:ext cx="6793248" cy="5094936"/>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C:\Users\светлана\Desktop\-прозр мольб фото\Фото074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51720" y="1569660"/>
            <a:ext cx="6833853" cy="5125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4034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193"/>
                                        </p:tgtEl>
                                        <p:attrNameLst>
                                          <p:attrName>style.visibility</p:attrName>
                                        </p:attrNameLst>
                                      </p:cBhvr>
                                      <p:to>
                                        <p:strVal val="visible"/>
                                      </p:to>
                                    </p:set>
                                    <p:anim calcmode="lin" valueType="num">
                                      <p:cBhvr>
                                        <p:cTn id="7" dur="1000" fill="hold"/>
                                        <p:tgtEl>
                                          <p:spTgt spid="8193"/>
                                        </p:tgtEl>
                                        <p:attrNameLst>
                                          <p:attrName>ppt_w</p:attrName>
                                        </p:attrNameLst>
                                      </p:cBhvr>
                                      <p:tavLst>
                                        <p:tav tm="0">
                                          <p:val>
                                            <p:fltVal val="0"/>
                                          </p:val>
                                        </p:tav>
                                        <p:tav tm="100000">
                                          <p:val>
                                            <p:strVal val="#ppt_w"/>
                                          </p:val>
                                        </p:tav>
                                      </p:tavLst>
                                    </p:anim>
                                    <p:anim calcmode="lin" valueType="num">
                                      <p:cBhvr>
                                        <p:cTn id="8" dur="1000" fill="hold"/>
                                        <p:tgtEl>
                                          <p:spTgt spid="8193"/>
                                        </p:tgtEl>
                                        <p:attrNameLst>
                                          <p:attrName>ppt_h</p:attrName>
                                        </p:attrNameLst>
                                      </p:cBhvr>
                                      <p:tavLst>
                                        <p:tav tm="0">
                                          <p:val>
                                            <p:fltVal val="0"/>
                                          </p:val>
                                        </p:tav>
                                        <p:tav tm="100000">
                                          <p:val>
                                            <p:strVal val="#ppt_h"/>
                                          </p:val>
                                        </p:tav>
                                      </p:tavLst>
                                    </p:anim>
                                    <p:anim calcmode="lin" valueType="num">
                                      <p:cBhvr>
                                        <p:cTn id="9" dur="1000" fill="hold"/>
                                        <p:tgtEl>
                                          <p:spTgt spid="8193"/>
                                        </p:tgtEl>
                                        <p:attrNameLst>
                                          <p:attrName>style.rotation</p:attrName>
                                        </p:attrNameLst>
                                      </p:cBhvr>
                                      <p:tavLst>
                                        <p:tav tm="0">
                                          <p:val>
                                            <p:fltVal val="90"/>
                                          </p:val>
                                        </p:tav>
                                        <p:tav tm="100000">
                                          <p:val>
                                            <p:fltVal val="0"/>
                                          </p:val>
                                        </p:tav>
                                      </p:tavLst>
                                    </p:anim>
                                    <p:animEffect transition="in" filter="fade">
                                      <p:cBhvr>
                                        <p:cTn id="10" dur="1000"/>
                                        <p:tgtEl>
                                          <p:spTgt spid="8193"/>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8194"/>
                                        </p:tgtEl>
                                        <p:attrNameLst>
                                          <p:attrName>style.visibility</p:attrName>
                                        </p:attrNameLst>
                                      </p:cBhvr>
                                      <p:to>
                                        <p:strVal val="visible"/>
                                      </p:to>
                                    </p:set>
                                    <p:anim calcmode="lin" valueType="num">
                                      <p:cBhvr>
                                        <p:cTn id="15" dur="1000" fill="hold"/>
                                        <p:tgtEl>
                                          <p:spTgt spid="8194"/>
                                        </p:tgtEl>
                                        <p:attrNameLst>
                                          <p:attrName>ppt_w</p:attrName>
                                        </p:attrNameLst>
                                      </p:cBhvr>
                                      <p:tavLst>
                                        <p:tav tm="0">
                                          <p:val>
                                            <p:fltVal val="0"/>
                                          </p:val>
                                        </p:tav>
                                        <p:tav tm="100000">
                                          <p:val>
                                            <p:strVal val="#ppt_w"/>
                                          </p:val>
                                        </p:tav>
                                      </p:tavLst>
                                    </p:anim>
                                    <p:anim calcmode="lin" valueType="num">
                                      <p:cBhvr>
                                        <p:cTn id="16" dur="1000" fill="hold"/>
                                        <p:tgtEl>
                                          <p:spTgt spid="8194"/>
                                        </p:tgtEl>
                                        <p:attrNameLst>
                                          <p:attrName>ppt_h</p:attrName>
                                        </p:attrNameLst>
                                      </p:cBhvr>
                                      <p:tavLst>
                                        <p:tav tm="0">
                                          <p:val>
                                            <p:fltVal val="0"/>
                                          </p:val>
                                        </p:tav>
                                        <p:tav tm="100000">
                                          <p:val>
                                            <p:strVal val="#ppt_h"/>
                                          </p:val>
                                        </p:tav>
                                      </p:tavLst>
                                    </p:anim>
                                    <p:anim calcmode="lin" valueType="num">
                                      <p:cBhvr>
                                        <p:cTn id="17" dur="1000" fill="hold"/>
                                        <p:tgtEl>
                                          <p:spTgt spid="8194"/>
                                        </p:tgtEl>
                                        <p:attrNameLst>
                                          <p:attrName>style.rotation</p:attrName>
                                        </p:attrNameLst>
                                      </p:cBhvr>
                                      <p:tavLst>
                                        <p:tav tm="0">
                                          <p:val>
                                            <p:fltVal val="90"/>
                                          </p:val>
                                        </p:tav>
                                        <p:tav tm="100000">
                                          <p:val>
                                            <p:fltVal val="0"/>
                                          </p:val>
                                        </p:tav>
                                      </p:tavLst>
                                    </p:anim>
                                    <p:animEffect transition="in" filter="fade">
                                      <p:cBhvr>
                                        <p:cTn id="18" dur="1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6858000" cy="2400657"/>
          </a:xfrm>
          <a:prstGeom prst="rect">
            <a:avLst/>
          </a:prstGeom>
        </p:spPr>
        <p:txBody>
          <a:bodyPr wrap="square">
            <a:spAutoFit/>
          </a:bodyPr>
          <a:lstStyle/>
          <a:p>
            <a:pPr fontAlgn="base"/>
            <a:r>
              <a:rPr lang="ru-RU" sz="2400" b="1" i="1" dirty="0">
                <a:solidFill>
                  <a:srgbClr val="7030A0"/>
                </a:solidFill>
              </a:rPr>
              <a:t>«Зима».</a:t>
            </a:r>
            <a:endParaRPr lang="ru-RU" sz="2400" b="1" dirty="0">
              <a:solidFill>
                <a:srgbClr val="7030A0"/>
              </a:solidFill>
            </a:endParaRPr>
          </a:p>
          <a:p>
            <a:pPr fontAlgn="base"/>
            <a:r>
              <a:rPr lang="ru-RU" dirty="0"/>
              <a:t>Декабрьским утром</a:t>
            </a:r>
          </a:p>
          <a:p>
            <a:pPr fontAlgn="base"/>
            <a:r>
              <a:rPr lang="ru-RU" dirty="0"/>
              <a:t>К нам чудо пришло!</a:t>
            </a:r>
          </a:p>
          <a:p>
            <a:pPr fontAlgn="base"/>
            <a:r>
              <a:rPr lang="ru-RU" dirty="0"/>
              <a:t>Прозрачное, красивое,</a:t>
            </a:r>
          </a:p>
          <a:p>
            <a:pPr fontAlgn="base"/>
            <a:r>
              <a:rPr lang="ru-RU" dirty="0"/>
              <a:t>Волшебное стекло.</a:t>
            </a:r>
          </a:p>
          <a:p>
            <a:pPr fontAlgn="base"/>
            <a:r>
              <a:rPr lang="ru-RU" dirty="0"/>
              <a:t>Первый снег и первые рисунки, первые впечатления от рисования на стекле.</a:t>
            </a:r>
          </a:p>
          <a:p>
            <a:pPr fontAlgn="base"/>
            <a:r>
              <a:rPr lang="ru-RU" dirty="0" smtClean="0"/>
              <a:t>Снежинки </a:t>
            </a:r>
            <a:r>
              <a:rPr lang="ru-RU" dirty="0"/>
              <a:t>рисуют, пересчитывают. Кто больше нарисовал </a:t>
            </a:r>
            <a:r>
              <a:rPr lang="ru-RU" dirty="0" smtClean="0"/>
              <a:t>?</a:t>
            </a:r>
            <a:endParaRPr lang="ru-RU" dirty="0"/>
          </a:p>
        </p:txBody>
      </p:sp>
      <p:pic>
        <p:nvPicPr>
          <p:cNvPr id="9217" name="Picture 1" descr="C:\Users\светлана\Desktop\-прозр мольб фото\20160216_16235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1700808"/>
            <a:ext cx="6663758" cy="4997818"/>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C:\Users\светлана\Desktop\-прозр мольб фото\20160216_16000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9671" y="1340769"/>
            <a:ext cx="7143811" cy="5357858"/>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C:\Users\светлана\Desktop\-прозр мольб фото\20161214_16115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87624" y="1173282"/>
            <a:ext cx="7367125" cy="5525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4034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9217"/>
                                        </p:tgtEl>
                                        <p:attrNameLst>
                                          <p:attrName>style.visibility</p:attrName>
                                        </p:attrNameLst>
                                      </p:cBhvr>
                                      <p:to>
                                        <p:strVal val="visible"/>
                                      </p:to>
                                    </p:set>
                                    <p:anim calcmode="lin" valueType="num">
                                      <p:cBhvr>
                                        <p:cTn id="7" dur="1000" fill="hold"/>
                                        <p:tgtEl>
                                          <p:spTgt spid="9217"/>
                                        </p:tgtEl>
                                        <p:attrNameLst>
                                          <p:attrName>ppt_w</p:attrName>
                                        </p:attrNameLst>
                                      </p:cBhvr>
                                      <p:tavLst>
                                        <p:tav tm="0">
                                          <p:val>
                                            <p:fltVal val="0"/>
                                          </p:val>
                                        </p:tav>
                                        <p:tav tm="100000">
                                          <p:val>
                                            <p:strVal val="#ppt_w"/>
                                          </p:val>
                                        </p:tav>
                                      </p:tavLst>
                                    </p:anim>
                                    <p:anim calcmode="lin" valueType="num">
                                      <p:cBhvr>
                                        <p:cTn id="8" dur="1000" fill="hold"/>
                                        <p:tgtEl>
                                          <p:spTgt spid="9217"/>
                                        </p:tgtEl>
                                        <p:attrNameLst>
                                          <p:attrName>ppt_h</p:attrName>
                                        </p:attrNameLst>
                                      </p:cBhvr>
                                      <p:tavLst>
                                        <p:tav tm="0">
                                          <p:val>
                                            <p:fltVal val="0"/>
                                          </p:val>
                                        </p:tav>
                                        <p:tav tm="100000">
                                          <p:val>
                                            <p:strVal val="#ppt_h"/>
                                          </p:val>
                                        </p:tav>
                                      </p:tavLst>
                                    </p:anim>
                                    <p:anim calcmode="lin" valueType="num">
                                      <p:cBhvr>
                                        <p:cTn id="9" dur="1000" fill="hold"/>
                                        <p:tgtEl>
                                          <p:spTgt spid="9217"/>
                                        </p:tgtEl>
                                        <p:attrNameLst>
                                          <p:attrName>style.rotation</p:attrName>
                                        </p:attrNameLst>
                                      </p:cBhvr>
                                      <p:tavLst>
                                        <p:tav tm="0">
                                          <p:val>
                                            <p:fltVal val="90"/>
                                          </p:val>
                                        </p:tav>
                                        <p:tav tm="100000">
                                          <p:val>
                                            <p:fltVal val="0"/>
                                          </p:val>
                                        </p:tav>
                                      </p:tavLst>
                                    </p:anim>
                                    <p:animEffect transition="in" filter="fade">
                                      <p:cBhvr>
                                        <p:cTn id="10" dur="1000"/>
                                        <p:tgtEl>
                                          <p:spTgt spid="9217"/>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9218"/>
                                        </p:tgtEl>
                                        <p:attrNameLst>
                                          <p:attrName>style.visibility</p:attrName>
                                        </p:attrNameLst>
                                      </p:cBhvr>
                                      <p:to>
                                        <p:strVal val="visible"/>
                                      </p:to>
                                    </p:set>
                                    <p:anim calcmode="lin" valueType="num">
                                      <p:cBhvr>
                                        <p:cTn id="15" dur="1000" fill="hold"/>
                                        <p:tgtEl>
                                          <p:spTgt spid="9218"/>
                                        </p:tgtEl>
                                        <p:attrNameLst>
                                          <p:attrName>ppt_w</p:attrName>
                                        </p:attrNameLst>
                                      </p:cBhvr>
                                      <p:tavLst>
                                        <p:tav tm="0">
                                          <p:val>
                                            <p:fltVal val="0"/>
                                          </p:val>
                                        </p:tav>
                                        <p:tav tm="100000">
                                          <p:val>
                                            <p:strVal val="#ppt_w"/>
                                          </p:val>
                                        </p:tav>
                                      </p:tavLst>
                                    </p:anim>
                                    <p:anim calcmode="lin" valueType="num">
                                      <p:cBhvr>
                                        <p:cTn id="16" dur="1000" fill="hold"/>
                                        <p:tgtEl>
                                          <p:spTgt spid="9218"/>
                                        </p:tgtEl>
                                        <p:attrNameLst>
                                          <p:attrName>ppt_h</p:attrName>
                                        </p:attrNameLst>
                                      </p:cBhvr>
                                      <p:tavLst>
                                        <p:tav tm="0">
                                          <p:val>
                                            <p:fltVal val="0"/>
                                          </p:val>
                                        </p:tav>
                                        <p:tav tm="100000">
                                          <p:val>
                                            <p:strVal val="#ppt_h"/>
                                          </p:val>
                                        </p:tav>
                                      </p:tavLst>
                                    </p:anim>
                                    <p:anim calcmode="lin" valueType="num">
                                      <p:cBhvr>
                                        <p:cTn id="17" dur="1000" fill="hold"/>
                                        <p:tgtEl>
                                          <p:spTgt spid="9218"/>
                                        </p:tgtEl>
                                        <p:attrNameLst>
                                          <p:attrName>style.rotation</p:attrName>
                                        </p:attrNameLst>
                                      </p:cBhvr>
                                      <p:tavLst>
                                        <p:tav tm="0">
                                          <p:val>
                                            <p:fltVal val="90"/>
                                          </p:val>
                                        </p:tav>
                                        <p:tav tm="100000">
                                          <p:val>
                                            <p:fltVal val="0"/>
                                          </p:val>
                                        </p:tav>
                                      </p:tavLst>
                                    </p:anim>
                                    <p:animEffect transition="in" filter="fade">
                                      <p:cBhvr>
                                        <p:cTn id="18" dur="1000"/>
                                        <p:tgtEl>
                                          <p:spTgt spid="9218"/>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9219"/>
                                        </p:tgtEl>
                                        <p:attrNameLst>
                                          <p:attrName>style.visibility</p:attrName>
                                        </p:attrNameLst>
                                      </p:cBhvr>
                                      <p:to>
                                        <p:strVal val="visible"/>
                                      </p:to>
                                    </p:set>
                                    <p:anim calcmode="lin" valueType="num">
                                      <p:cBhvr>
                                        <p:cTn id="23" dur="1000" fill="hold"/>
                                        <p:tgtEl>
                                          <p:spTgt spid="9219"/>
                                        </p:tgtEl>
                                        <p:attrNameLst>
                                          <p:attrName>ppt_w</p:attrName>
                                        </p:attrNameLst>
                                      </p:cBhvr>
                                      <p:tavLst>
                                        <p:tav tm="0">
                                          <p:val>
                                            <p:fltVal val="0"/>
                                          </p:val>
                                        </p:tav>
                                        <p:tav tm="100000">
                                          <p:val>
                                            <p:strVal val="#ppt_w"/>
                                          </p:val>
                                        </p:tav>
                                      </p:tavLst>
                                    </p:anim>
                                    <p:anim calcmode="lin" valueType="num">
                                      <p:cBhvr>
                                        <p:cTn id="24" dur="1000" fill="hold"/>
                                        <p:tgtEl>
                                          <p:spTgt spid="9219"/>
                                        </p:tgtEl>
                                        <p:attrNameLst>
                                          <p:attrName>ppt_h</p:attrName>
                                        </p:attrNameLst>
                                      </p:cBhvr>
                                      <p:tavLst>
                                        <p:tav tm="0">
                                          <p:val>
                                            <p:fltVal val="0"/>
                                          </p:val>
                                        </p:tav>
                                        <p:tav tm="100000">
                                          <p:val>
                                            <p:strVal val="#ppt_h"/>
                                          </p:val>
                                        </p:tav>
                                      </p:tavLst>
                                    </p:anim>
                                    <p:anim calcmode="lin" valueType="num">
                                      <p:cBhvr>
                                        <p:cTn id="25" dur="1000" fill="hold"/>
                                        <p:tgtEl>
                                          <p:spTgt spid="9219"/>
                                        </p:tgtEl>
                                        <p:attrNameLst>
                                          <p:attrName>style.rotation</p:attrName>
                                        </p:attrNameLst>
                                      </p:cBhvr>
                                      <p:tavLst>
                                        <p:tav tm="0">
                                          <p:val>
                                            <p:fltVal val="90"/>
                                          </p:val>
                                        </p:tav>
                                        <p:tav tm="100000">
                                          <p:val>
                                            <p:fltVal val="0"/>
                                          </p:val>
                                        </p:tav>
                                      </p:tavLst>
                                    </p:anim>
                                    <p:animEffect transition="in" filter="fade">
                                      <p:cBhvr>
                                        <p:cTn id="26" dur="10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267"/>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5508104" cy="1015663"/>
          </a:xfrm>
          <a:prstGeom prst="rect">
            <a:avLst/>
          </a:prstGeom>
        </p:spPr>
        <p:txBody>
          <a:bodyPr wrap="square">
            <a:spAutoFit/>
          </a:bodyPr>
          <a:lstStyle/>
          <a:p>
            <a:pPr fontAlgn="base"/>
            <a:r>
              <a:rPr lang="ru-RU" sz="2400" b="1" dirty="0" smtClean="0">
                <a:solidFill>
                  <a:srgbClr val="7030A0"/>
                </a:solidFill>
              </a:rPr>
              <a:t>« </a:t>
            </a:r>
            <a:r>
              <a:rPr lang="ru-RU" sz="2400" b="1" dirty="0">
                <a:solidFill>
                  <a:srgbClr val="7030A0"/>
                </a:solidFill>
              </a:rPr>
              <a:t>Ё</a:t>
            </a:r>
            <a:r>
              <a:rPr lang="ru-RU" sz="2400" b="1" dirty="0" smtClean="0">
                <a:solidFill>
                  <a:srgbClr val="7030A0"/>
                </a:solidFill>
              </a:rPr>
              <a:t>лочка </a:t>
            </a:r>
            <a:r>
              <a:rPr lang="ru-RU" sz="2400" b="1" dirty="0">
                <a:solidFill>
                  <a:srgbClr val="7030A0"/>
                </a:solidFill>
              </a:rPr>
              <a:t>зелёные иголочки»</a:t>
            </a:r>
          </a:p>
          <a:p>
            <a:pPr fontAlgn="base"/>
            <a:r>
              <a:rPr lang="ru-RU" dirty="0" smtClean="0"/>
              <a:t>Один ребенок рисует ёлочку , </a:t>
            </a:r>
            <a:r>
              <a:rPr lang="ru-RU" dirty="0"/>
              <a:t>а </a:t>
            </a:r>
            <a:r>
              <a:rPr lang="ru-RU" dirty="0" smtClean="0"/>
              <a:t>другой снежинки. </a:t>
            </a:r>
            <a:r>
              <a:rPr lang="ru-RU" dirty="0"/>
              <a:t>Так дети закрепляют цвета и их названия.</a:t>
            </a:r>
          </a:p>
        </p:txBody>
      </p:sp>
      <p:pic>
        <p:nvPicPr>
          <p:cNvPr id="4097" name="Picture 1" descr="C:\Users\светлана\Desktop\-прозр мольб фото\20161214_1612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556792"/>
            <a:ext cx="6696744" cy="5022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8759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097"/>
                                        </p:tgtEl>
                                        <p:attrNameLst>
                                          <p:attrName>style.visibility</p:attrName>
                                        </p:attrNameLst>
                                      </p:cBhvr>
                                      <p:to>
                                        <p:strVal val="visible"/>
                                      </p:to>
                                    </p:set>
                                    <p:animEffect transition="in" filter="fade">
                                      <p:cBhvr>
                                        <p:cTn id="7" dur="1000"/>
                                        <p:tgtEl>
                                          <p:spTgt spid="4097"/>
                                        </p:tgtEl>
                                      </p:cBhvr>
                                    </p:animEffect>
                                    <p:anim calcmode="lin" valueType="num">
                                      <p:cBhvr>
                                        <p:cTn id="8" dur="1000" fill="hold"/>
                                        <p:tgtEl>
                                          <p:spTgt spid="4097"/>
                                        </p:tgtEl>
                                        <p:attrNameLst>
                                          <p:attrName>ppt_x</p:attrName>
                                        </p:attrNameLst>
                                      </p:cBhvr>
                                      <p:tavLst>
                                        <p:tav tm="0">
                                          <p:val>
                                            <p:strVal val="#ppt_x"/>
                                          </p:val>
                                        </p:tav>
                                        <p:tav tm="100000">
                                          <p:val>
                                            <p:strVal val="#ppt_x"/>
                                          </p:val>
                                        </p:tav>
                                      </p:tavLst>
                                    </p:anim>
                                    <p:anim calcmode="lin" valueType="num">
                                      <p:cBhvr>
                                        <p:cTn id="9" dur="1000" fill="hold"/>
                                        <p:tgtEl>
                                          <p:spTgt spid="40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0" y="15114"/>
            <a:ext cx="6084168" cy="1292662"/>
          </a:xfrm>
          <a:prstGeom prst="rect">
            <a:avLst/>
          </a:prstGeom>
        </p:spPr>
        <p:txBody>
          <a:bodyPr wrap="square">
            <a:spAutoFit/>
          </a:bodyPr>
          <a:lstStyle/>
          <a:p>
            <a:pPr fontAlgn="base"/>
            <a:r>
              <a:rPr lang="ru-RU" dirty="0" smtClean="0"/>
              <a:t> </a:t>
            </a:r>
            <a:r>
              <a:rPr lang="ru-RU" sz="2400" b="1" dirty="0">
                <a:solidFill>
                  <a:srgbClr val="7030A0"/>
                </a:solidFill>
              </a:rPr>
              <a:t>«Дом для рыбки»</a:t>
            </a:r>
          </a:p>
          <a:p>
            <a:pPr fontAlgn="base"/>
            <a:r>
              <a:rPr lang="ru-RU" dirty="0" smtClean="0"/>
              <a:t>Ребенок</a:t>
            </a:r>
            <a:r>
              <a:rPr lang="ru-RU" dirty="0"/>
              <a:t>  рисует палочкой рыбку.</a:t>
            </a:r>
          </a:p>
          <a:p>
            <a:pPr fontAlgn="base"/>
            <a:r>
              <a:rPr lang="ru-RU" dirty="0" smtClean="0"/>
              <a:t>Теперь пальчиком </a:t>
            </a:r>
            <a:r>
              <a:rPr lang="ru-RU" dirty="0"/>
              <a:t>нарисуем водоросли. Они образуют кислород так необходимый для жизни рыб в воде. </a:t>
            </a:r>
          </a:p>
        </p:txBody>
      </p:sp>
      <p:sp>
        <p:nvSpPr>
          <p:cNvPr id="4" name="Прямоугольник 3"/>
          <p:cNvSpPr/>
          <p:nvPr/>
        </p:nvSpPr>
        <p:spPr>
          <a:xfrm>
            <a:off x="0" y="1196752"/>
            <a:ext cx="6858000" cy="923330"/>
          </a:xfrm>
          <a:prstGeom prst="rect">
            <a:avLst/>
          </a:prstGeom>
        </p:spPr>
        <p:txBody>
          <a:bodyPr wrap="square">
            <a:spAutoFit/>
          </a:bodyPr>
          <a:lstStyle/>
          <a:p>
            <a:pPr fontAlgn="base"/>
            <a:r>
              <a:rPr lang="ru-RU" dirty="0" smtClean="0"/>
              <a:t> </a:t>
            </a:r>
            <a:r>
              <a:rPr lang="ru-RU" dirty="0"/>
              <a:t>В</a:t>
            </a:r>
            <a:r>
              <a:rPr lang="ru-RU" dirty="0" smtClean="0"/>
              <a:t>атной </a:t>
            </a:r>
            <a:r>
              <a:rPr lang="ru-RU" dirty="0"/>
              <a:t>палочкой </a:t>
            </a:r>
            <a:r>
              <a:rPr lang="ru-RU" dirty="0" smtClean="0"/>
              <a:t>рисуем чешуйки</a:t>
            </a:r>
            <a:r>
              <a:rPr lang="ru-RU" dirty="0"/>
              <a:t>.</a:t>
            </a:r>
          </a:p>
          <a:p>
            <a:pPr fontAlgn="base"/>
            <a:r>
              <a:rPr lang="ru-RU" dirty="0"/>
              <a:t>Вопросы детям: Чем дышит рыбка в воде?</a:t>
            </a:r>
          </a:p>
          <a:p>
            <a:pPr fontAlgn="base"/>
            <a:r>
              <a:rPr lang="ru-RU" dirty="0"/>
              <a:t>Потом тоже пальчиком рисуем пузырьки воздуха.</a:t>
            </a:r>
          </a:p>
        </p:txBody>
      </p:sp>
      <p:sp>
        <p:nvSpPr>
          <p:cNvPr id="9" name="Прямоугольник 8"/>
          <p:cNvSpPr/>
          <p:nvPr/>
        </p:nvSpPr>
        <p:spPr>
          <a:xfrm>
            <a:off x="0" y="2120083"/>
            <a:ext cx="6858000" cy="369332"/>
          </a:xfrm>
          <a:prstGeom prst="rect">
            <a:avLst/>
          </a:prstGeom>
        </p:spPr>
        <p:txBody>
          <a:bodyPr wrap="square">
            <a:spAutoFit/>
          </a:bodyPr>
          <a:lstStyle/>
          <a:p>
            <a:r>
              <a:rPr lang="ru-RU" dirty="0" smtClean="0"/>
              <a:t>Нарисуем волны </a:t>
            </a:r>
            <a:r>
              <a:rPr lang="ru-RU" dirty="0"/>
              <a:t>поролоновой губкой.</a:t>
            </a:r>
          </a:p>
        </p:txBody>
      </p:sp>
      <p:pic>
        <p:nvPicPr>
          <p:cNvPr id="5122" name="Picture 2" descr="C:\Users\светлана\Desktop\_________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6" y="2489415"/>
            <a:ext cx="5272114" cy="4114461"/>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светлана\Desktop\be332bc05d055a7f888395f20eb9a1d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81758" y="2463150"/>
            <a:ext cx="6005997" cy="4059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8759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1000"/>
                                        <p:tgtEl>
                                          <p:spTgt spid="5122"/>
                                        </p:tgtEl>
                                      </p:cBhvr>
                                    </p:animEffect>
                                    <p:anim calcmode="lin" valueType="num">
                                      <p:cBhvr>
                                        <p:cTn id="8" dur="1000" fill="hold"/>
                                        <p:tgtEl>
                                          <p:spTgt spid="5122"/>
                                        </p:tgtEl>
                                        <p:attrNameLst>
                                          <p:attrName>ppt_x</p:attrName>
                                        </p:attrNameLst>
                                      </p:cBhvr>
                                      <p:tavLst>
                                        <p:tav tm="0">
                                          <p:val>
                                            <p:strVal val="#ppt_x"/>
                                          </p:val>
                                        </p:tav>
                                        <p:tav tm="100000">
                                          <p:val>
                                            <p:strVal val="#ppt_x"/>
                                          </p:val>
                                        </p:tav>
                                      </p:tavLst>
                                    </p:anim>
                                    <p:anim calcmode="lin" valueType="num">
                                      <p:cBhvr>
                                        <p:cTn id="9"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123"/>
                                        </p:tgtEl>
                                        <p:attrNameLst>
                                          <p:attrName>style.visibility</p:attrName>
                                        </p:attrNameLst>
                                      </p:cBhvr>
                                      <p:to>
                                        <p:strVal val="visible"/>
                                      </p:to>
                                    </p:set>
                                    <p:animEffect transition="in" filter="fade">
                                      <p:cBhvr>
                                        <p:cTn id="14" dur="1000"/>
                                        <p:tgtEl>
                                          <p:spTgt spid="5123"/>
                                        </p:tgtEl>
                                      </p:cBhvr>
                                    </p:animEffect>
                                    <p:anim calcmode="lin" valueType="num">
                                      <p:cBhvr>
                                        <p:cTn id="15" dur="1000" fill="hold"/>
                                        <p:tgtEl>
                                          <p:spTgt spid="5123"/>
                                        </p:tgtEl>
                                        <p:attrNameLst>
                                          <p:attrName>ppt_x</p:attrName>
                                        </p:attrNameLst>
                                      </p:cBhvr>
                                      <p:tavLst>
                                        <p:tav tm="0">
                                          <p:val>
                                            <p:strVal val="#ppt_x"/>
                                          </p:val>
                                        </p:tav>
                                        <p:tav tm="100000">
                                          <p:val>
                                            <p:strVal val="#ppt_x"/>
                                          </p:val>
                                        </p:tav>
                                      </p:tavLst>
                                    </p:anim>
                                    <p:anim calcmode="lin" valueType="num">
                                      <p:cBhvr>
                                        <p:cTn id="16" dur="1000" fill="hold"/>
                                        <p:tgtEl>
                                          <p:spTgt spid="51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6858000" cy="738664"/>
          </a:xfrm>
          <a:prstGeom prst="rect">
            <a:avLst/>
          </a:prstGeom>
        </p:spPr>
        <p:txBody>
          <a:bodyPr wrap="square">
            <a:spAutoFit/>
          </a:bodyPr>
          <a:lstStyle/>
          <a:p>
            <a:r>
              <a:rPr lang="ru-RU" sz="2400" b="1" dirty="0" smtClean="0">
                <a:solidFill>
                  <a:srgbClr val="7030A0"/>
                </a:solidFill>
              </a:rPr>
              <a:t>«Вырос наш лучок».</a:t>
            </a:r>
            <a:endParaRPr lang="ru-RU" sz="2400" b="1" dirty="0">
              <a:solidFill>
                <a:srgbClr val="7030A0"/>
              </a:solidFill>
            </a:endParaRPr>
          </a:p>
          <a:p>
            <a:r>
              <a:rPr lang="ru-RU" dirty="0" smtClean="0"/>
              <a:t>Нарисуем  </a:t>
            </a:r>
            <a:r>
              <a:rPr lang="ru-RU" dirty="0"/>
              <a:t>вместе </a:t>
            </a:r>
            <a:r>
              <a:rPr lang="ru-RU" dirty="0" smtClean="0"/>
              <a:t>.</a:t>
            </a:r>
            <a:endParaRPr lang="ru-RU" dirty="0"/>
          </a:p>
        </p:txBody>
      </p:sp>
      <p:pic>
        <p:nvPicPr>
          <p:cNvPr id="2049" name="Picture 1" descr="C:\Users\светлана\Desktop\-прозр мольб фото\20151119_16254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410" y="950512"/>
            <a:ext cx="7847179" cy="5885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8759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49"/>
                                        </p:tgtEl>
                                        <p:attrNameLst>
                                          <p:attrName>style.visibility</p:attrName>
                                        </p:attrNameLst>
                                      </p:cBhvr>
                                      <p:to>
                                        <p:strVal val="visible"/>
                                      </p:to>
                                    </p:set>
                                    <p:animEffect transition="in" filter="fade">
                                      <p:cBhvr>
                                        <p:cTn id="7" dur="1000"/>
                                        <p:tgtEl>
                                          <p:spTgt spid="2049"/>
                                        </p:tgtEl>
                                      </p:cBhvr>
                                    </p:animEffect>
                                    <p:anim calcmode="lin" valueType="num">
                                      <p:cBhvr>
                                        <p:cTn id="8" dur="1000" fill="hold"/>
                                        <p:tgtEl>
                                          <p:spTgt spid="2049"/>
                                        </p:tgtEl>
                                        <p:attrNameLst>
                                          <p:attrName>ppt_x</p:attrName>
                                        </p:attrNameLst>
                                      </p:cBhvr>
                                      <p:tavLst>
                                        <p:tav tm="0">
                                          <p:val>
                                            <p:strVal val="#ppt_x"/>
                                          </p:val>
                                        </p:tav>
                                        <p:tav tm="100000">
                                          <p:val>
                                            <p:strVal val="#ppt_x"/>
                                          </p:val>
                                        </p:tav>
                                      </p:tavLst>
                                    </p:anim>
                                    <p:anim calcmode="lin" valueType="num">
                                      <p:cBhvr>
                                        <p:cTn id="9" dur="1000" fill="hold"/>
                                        <p:tgtEl>
                                          <p:spTgt spid="20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светлана\Desktop\светлана\картинки для презентаций\kartinki_krasivie_na_fon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pic>
        <p:nvPicPr>
          <p:cNvPr id="24579" name="Picture 3" descr="C:\Users\светлана\Desktop\прозр мольберт картинки\260314-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5406" y="188640"/>
            <a:ext cx="8433187" cy="474135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55406" y="5050050"/>
            <a:ext cx="6048672" cy="646331"/>
          </a:xfrm>
          <a:prstGeom prst="rect">
            <a:avLst/>
          </a:prstGeom>
          <a:noFill/>
        </p:spPr>
        <p:txBody>
          <a:bodyPr wrap="square" rtlCol="0">
            <a:spAutoFit/>
          </a:bodyPr>
          <a:lstStyle/>
          <a:p>
            <a:r>
              <a:rPr lang="ru-RU" sz="3600" b="1" dirty="0" smtClean="0">
                <a:solidFill>
                  <a:srgbClr val="7030A0"/>
                </a:solidFill>
              </a:rPr>
              <a:t>СПАСИБО ЗА ВНИМАНИЕ!</a:t>
            </a:r>
            <a:endParaRPr lang="ru-RU" sz="3600" b="1" dirty="0">
              <a:solidFill>
                <a:srgbClr val="7030A0"/>
              </a:solidFill>
            </a:endParaRPr>
          </a:p>
        </p:txBody>
      </p:sp>
    </p:spTree>
    <p:extLst>
      <p:ext uri="{BB962C8B-B14F-4D97-AF65-F5344CB8AC3E}">
        <p14:creationId xmlns:p14="http://schemas.microsoft.com/office/powerpoint/2010/main" val="3171307078"/>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TotalTime>
  <Words>246</Words>
  <Application>Microsoft Office PowerPoint</Application>
  <PresentationFormat>Экран (4:3)</PresentationFormat>
  <Paragraphs>77</Paragraphs>
  <Slides>24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светлана прокофьева</dc:creator>
  <cp:lastModifiedBy>светлана</cp:lastModifiedBy>
  <cp:revision>22</cp:revision>
  <dcterms:created xsi:type="dcterms:W3CDTF">2017-10-06T11:21:07Z</dcterms:created>
  <dcterms:modified xsi:type="dcterms:W3CDTF">2017-10-08T11:36:22Z</dcterms:modified>
</cp:coreProperties>
</file>