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7"/>
  </p:notesMasterIdLst>
  <p:sldIdLst>
    <p:sldId id="258" r:id="rId2"/>
    <p:sldId id="261" r:id="rId3"/>
    <p:sldId id="270" r:id="rId4"/>
    <p:sldId id="264" r:id="rId5"/>
    <p:sldId id="281" r:id="rId6"/>
    <p:sldId id="282" r:id="rId7"/>
    <p:sldId id="266" r:id="rId8"/>
    <p:sldId id="271" r:id="rId9"/>
    <p:sldId id="272" r:id="rId10"/>
    <p:sldId id="260" r:id="rId11"/>
    <p:sldId id="284" r:id="rId12"/>
    <p:sldId id="294" r:id="rId13"/>
    <p:sldId id="298" r:id="rId14"/>
    <p:sldId id="301" r:id="rId15"/>
    <p:sldId id="299" r:id="rId16"/>
    <p:sldId id="259" r:id="rId17"/>
    <p:sldId id="263" r:id="rId18"/>
    <p:sldId id="288" r:id="rId19"/>
    <p:sldId id="289" r:id="rId20"/>
    <p:sldId id="296" r:id="rId21"/>
    <p:sldId id="297" r:id="rId22"/>
    <p:sldId id="273" r:id="rId23"/>
    <p:sldId id="293" r:id="rId24"/>
    <p:sldId id="275" r:id="rId25"/>
    <p:sldId id="292" r:id="rId26"/>
    <p:sldId id="276" r:id="rId27"/>
    <p:sldId id="291" r:id="rId28"/>
    <p:sldId id="277" r:id="rId29"/>
    <p:sldId id="300" r:id="rId30"/>
    <p:sldId id="278" r:id="rId31"/>
    <p:sldId id="290" r:id="rId32"/>
    <p:sldId id="280" r:id="rId33"/>
    <p:sldId id="269" r:id="rId34"/>
    <p:sldId id="285" r:id="rId35"/>
    <p:sldId id="286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46" d="100"/>
          <a:sy n="46" d="100"/>
        </p:scale>
        <p:origin x="-1206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notesViewPr>
    <p:cSldViewPr>
      <p:cViewPr varScale="1">
        <p:scale>
          <a:sx n="35" d="100"/>
          <a:sy n="35" d="100"/>
        </p:scale>
        <p:origin x="-217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3BAC6-F7CA-4B4F-AA98-6DE9FD3FA284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82E41D-A1B3-4A5A-BBE7-11E04A583B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855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82E41D-A1B3-4A5A-BBE7-11E04A583B3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812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82E41D-A1B3-4A5A-BBE7-11E04A583B3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72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82E41D-A1B3-4A5A-BBE7-11E04A583B3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726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6797245-EEE2-4238-BF94-17ED7D3E7495}" type="datetimeFigureOut">
              <a:rPr lang="ru-RU" smtClean="0"/>
              <a:t>28.09.2017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98F8706-CE76-40C0-8345-99E04C713EF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2428" y="4545568"/>
            <a:ext cx="81291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МБОУ «Абагинская начальная школа –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детский сад им. М.Д. Нартаховой»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94775" y="5929379"/>
            <a:ext cx="4812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Руководитель: Анисимова А.Н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2428" y="836712"/>
            <a:ext cx="8282414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Внеурочная </a:t>
            </a:r>
          </a:p>
          <a:p>
            <a:pPr algn="ctr"/>
            <a:r>
              <a:rPr lang="ru-RU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еятельность </a:t>
            </a:r>
          </a:p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 1 классе по ФГОС</a:t>
            </a:r>
          </a:p>
        </p:txBody>
      </p:sp>
    </p:spTree>
    <p:extLst>
      <p:ext uri="{BB962C8B-B14F-4D97-AF65-F5344CB8AC3E}">
        <p14:creationId xmlns:p14="http://schemas.microsoft.com/office/powerpoint/2010/main" val="23401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80728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Абагинская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начальная школа является муниципальной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собственностью (муниципальное 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бюджетное общеобразовательное учреждение), осуществляет образовательную деятельность по реализации образовательной программы начального образования УМК «Гармония». 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В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школе обучается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22 учащихся. Из них в первом классе учатся 5.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09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413" y="3933056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Внеурочная деятельность организуется 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 классе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соответствии с федеральным государственным образовательным стандартом начального общего </a:t>
            </a:r>
            <a:r>
              <a:rPr lang="ru-RU" sz="32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образования </a:t>
            </a:r>
            <a:endParaRPr lang="ru-RU" sz="3200" b="1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 сентября 2011 года. </a:t>
            </a:r>
          </a:p>
        </p:txBody>
      </p:sp>
    </p:spTree>
    <p:extLst>
      <p:ext uri="{BB962C8B-B14F-4D97-AF65-F5344CB8AC3E}">
        <p14:creationId xmlns:p14="http://schemas.microsoft.com/office/powerpoint/2010/main" val="292812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212975"/>
            <a:ext cx="82089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      Создать условия </a:t>
            </a:r>
            <a:r>
              <a:rPr lang="ru-RU" sz="3200" b="1" dirty="0">
                <a:solidFill>
                  <a:srgbClr val="002060"/>
                </a:solidFill>
              </a:rPr>
              <a:t>для проявления и развития ребенком своих интересов на основе свободного выбора, постижения </a:t>
            </a:r>
            <a:r>
              <a:rPr lang="ru-RU" sz="3200" b="1" dirty="0" smtClean="0">
                <a:solidFill>
                  <a:srgbClr val="002060"/>
                </a:solidFill>
              </a:rPr>
              <a:t>духовно - </a:t>
            </a:r>
            <a:r>
              <a:rPr lang="ru-RU" sz="3200" b="1" dirty="0">
                <a:solidFill>
                  <a:srgbClr val="002060"/>
                </a:solidFill>
              </a:rPr>
              <a:t>нравственных ценностей и культурных традиций.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52401" y="586903"/>
            <a:ext cx="62392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Цель внеурочной </a:t>
            </a:r>
          </a:p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еятельности: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9767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955" y="332656"/>
            <a:ext cx="827983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Задачи организации </a:t>
            </a:r>
          </a:p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внеурочной деятельности: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2873" y="2348880"/>
            <a:ext cx="827983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Научить ставить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цели, организовать свою деятельность, оценивать результаты своего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труда;</a:t>
            </a:r>
          </a:p>
          <a:p>
            <a:pPr marL="542925" indent="-542925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2. Развивать информационную грамотность;</a:t>
            </a:r>
          </a:p>
          <a:p>
            <a:pPr marL="542925" indent="-542925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3.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rgbClr val="4E67C8">
                    <a:lumMod val="50000"/>
                  </a:srgbClr>
                </a:solidFill>
              </a:rPr>
              <a:t>Развивать </a:t>
            </a:r>
            <a:r>
              <a:rPr lang="ru-RU" sz="2800" b="1" dirty="0">
                <a:solidFill>
                  <a:srgbClr val="4E67C8">
                    <a:lumMod val="50000"/>
                  </a:srgbClr>
                </a:solidFill>
              </a:rPr>
              <a:t>духовно-нравственные, эстетические, национальные, гуманистические и демократические ценности у  учащихся, прививать им моральные нормы</a:t>
            </a:r>
            <a:r>
              <a:rPr lang="ru-RU" sz="2800" b="1" dirty="0" smtClean="0">
                <a:solidFill>
                  <a:srgbClr val="4E67C8">
                    <a:lumMod val="50000"/>
                  </a:srgbClr>
                </a:solidFill>
              </a:rPr>
              <a:t>;</a:t>
            </a:r>
            <a:endParaRPr lang="ru-RU" sz="2800" b="1" dirty="0">
              <a:solidFill>
                <a:srgbClr val="4E67C8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51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832248"/>
            <a:ext cx="84249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 startAt="4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Воспитывать коммуникативные 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способности;</a:t>
            </a:r>
          </a:p>
          <a:p>
            <a:pPr marL="542925" lvl="0" indent="-542925"/>
            <a:r>
              <a:rPr lang="ru-RU" sz="2800" b="1" dirty="0">
                <a:solidFill>
                  <a:srgbClr val="4E67C8">
                    <a:lumMod val="50000"/>
                  </a:srgbClr>
                </a:solidFill>
              </a:rPr>
              <a:t>5. Укреплять физическое и духовное  здоровье обучающихся;</a:t>
            </a:r>
          </a:p>
          <a:p>
            <a:pPr marL="542925" lvl="0" indent="-542925"/>
            <a:r>
              <a:rPr lang="ru-RU" sz="2800" b="1" dirty="0">
                <a:solidFill>
                  <a:srgbClr val="4E67C8">
                    <a:lumMod val="50000"/>
                  </a:srgbClr>
                </a:solidFill>
              </a:rPr>
              <a:t>6. Прививать сознательное отношение к природе, окружающей среде (экологическое воспитание</a:t>
            </a:r>
            <a:r>
              <a:rPr lang="ru-RU" sz="2800" b="1" dirty="0" smtClean="0">
                <a:solidFill>
                  <a:srgbClr val="4E67C8">
                    <a:lumMod val="50000"/>
                  </a:srgbClr>
                </a:solidFill>
              </a:rPr>
              <a:t>).</a:t>
            </a:r>
            <a:endParaRPr lang="ru-RU" sz="2800" b="1" dirty="0">
              <a:solidFill>
                <a:srgbClr val="4E67C8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15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19" y="404664"/>
            <a:ext cx="866579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Кроме 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</a:rPr>
              <a:t>того, внеурочная деятельность в начальной школе позволяет решить ещё целый ряд очень важных задач:  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*   обеспечить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благоприятную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адаптацию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ребенка в школе; 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*   оптимизировать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учебную нагрузку 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обучающихся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;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*   улучшить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условия для развития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ребенка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;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*   учесть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возрастные и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индивидуальные 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особенности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обучающихся.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 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90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934822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-  Детская благотворительность;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-  Разнообразные проекты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«Мои первые проекты»;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-  Организация выставок (совместная   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деятельность детей и родителей);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-  Организация спортивных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соревнований, праздников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;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-  Рукоделие и все виды творческой </a:t>
            </a: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художественной деятельности детей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09700" y="476672"/>
            <a:ext cx="56957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Формы внеурочной </a:t>
            </a:r>
          </a:p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работы с детьми: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5531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852826"/>
              </p:ext>
            </p:extLst>
          </p:nvPr>
        </p:nvGraphicFramePr>
        <p:xfrm>
          <a:off x="507110" y="2276872"/>
          <a:ext cx="8064897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2762"/>
                <a:gridCol w="3312368"/>
                <a:gridCol w="183976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Название кружка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Направление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 часов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Мои первые проекты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Исследовательское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Олёкмоведение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Патриотическое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Наглядная геометрия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Интеллектуальное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ФОЗ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Здоровьесберегающее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Изонить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Художественное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Цветоводство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Экологическое 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</a:t>
                      </a: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Умелые руки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Эстетическое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ИТОГО: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9 ч.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83568" y="404664"/>
            <a:ext cx="777328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Внеклассная деятельность </a:t>
            </a:r>
          </a:p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 1 классе по ФГОС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6000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980728"/>
            <a:ext cx="864095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Цель: </a:t>
            </a:r>
          </a:p>
          <a:p>
            <a:pPr marL="889000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Формирование ключевых компетентностей учащихся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(коммуникативной, информационной, решение проблем)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Задачи: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1. Формировать навыки сотрудничества, устной 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презентации;</a:t>
            </a:r>
          </a:p>
          <a:p>
            <a:pPr marL="444500" indent="-444500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2. Формировать умение составлять письменный отчет о работе над проектом, планировать свою работу над ним, давать оценку готовому продукту, своей работе;</a:t>
            </a:r>
          </a:p>
          <a:p>
            <a:pPr marL="444500" indent="-444500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3. Обучать способам сбора и первичной обработки информации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69962" y="236014"/>
            <a:ext cx="73629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Мои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первые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проекты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7662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7223" y="3882771"/>
            <a:ext cx="85141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Иванова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Алина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,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тема: «Моя первая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вышивка 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по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технике изонить»</a:t>
            </a:r>
          </a:p>
          <a:p>
            <a:pPr marL="1260475" indent="-1260475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Ильина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Наталия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,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тема: «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Необыкновенное    </a:t>
            </a:r>
          </a:p>
          <a:p>
            <a:pPr marL="1260475" indent="-1260475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          рисование»</a:t>
            </a:r>
          </a:p>
          <a:p>
            <a:pPr marL="1260475" indent="-1260475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Павлова Виктория,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тема: «Зимующие птицы  </a:t>
            </a:r>
          </a:p>
          <a:p>
            <a:pPr marL="1260475" indent="-1260475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Центральной </a:t>
            </a:r>
            <a:r>
              <a:rPr lang="ru-RU" sz="2800" b="1" dirty="0" err="1" smtClean="0">
                <a:solidFill>
                  <a:schemeClr val="accent1">
                    <a:lumMod val="50000"/>
                  </a:schemeClr>
                </a:solidFill>
              </a:rPr>
              <a:t>Абаги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»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7225" y="637308"/>
            <a:ext cx="8840882" cy="32162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Приняли участие 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 конкурсе исследовательских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 творческих проектов</a:t>
            </a:r>
          </a:p>
          <a:p>
            <a:pPr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детей младшего школьного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возраста</a:t>
            </a:r>
          </a:p>
          <a:p>
            <a:pPr algn="ctr"/>
            <a:endParaRPr lang="ru-RU" sz="15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"Я - исследователь"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759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00469" y="372632"/>
            <a:ext cx="63129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Защита проекта </a:t>
            </a:r>
          </a:p>
          <a:p>
            <a:r>
              <a:rPr lang="ru-RU" sz="3200" b="1" dirty="0" smtClean="0">
                <a:solidFill>
                  <a:schemeClr val="bg1"/>
                </a:solidFill>
              </a:rPr>
              <a:t>«Необыкновенное рисование»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60032" y="6172261"/>
            <a:ext cx="31181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Ильина Наталия 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13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32040" y="6221495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Иванова Алина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1467" y="260648"/>
            <a:ext cx="78165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Защита проекта: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«Моя первая вышивка по технике изонить»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11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19479" y="6093296"/>
            <a:ext cx="3360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Павлова Виктория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3264" y="304685"/>
            <a:ext cx="817243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Защита проекта</a:t>
            </a:r>
          </a:p>
          <a:p>
            <a:r>
              <a:rPr lang="ru-RU" sz="3200" b="1" dirty="0" smtClean="0">
                <a:solidFill>
                  <a:schemeClr val="bg1"/>
                </a:solidFill>
              </a:rPr>
              <a:t>«Зимующие птицы Центральной </a:t>
            </a:r>
            <a:r>
              <a:rPr lang="ru-RU" sz="3200" b="1" dirty="0" err="1" smtClean="0">
                <a:solidFill>
                  <a:schemeClr val="bg1"/>
                </a:solidFill>
              </a:rPr>
              <a:t>Абаги</a:t>
            </a:r>
            <a:r>
              <a:rPr lang="ru-RU" sz="3200" b="1" dirty="0" smtClean="0">
                <a:solidFill>
                  <a:schemeClr val="bg1"/>
                </a:solidFill>
              </a:rPr>
              <a:t>»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90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сканирование0005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368589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сканирование0006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1240408"/>
            <a:ext cx="3686525" cy="528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89636" y="306908"/>
            <a:ext cx="6296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Наши достижения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767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635895" y="244861"/>
            <a:ext cx="550810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Тема проекта </a:t>
            </a:r>
            <a:r>
              <a:rPr lang="ru-RU" sz="2400" b="1" dirty="0" smtClean="0">
                <a:solidFill>
                  <a:srgbClr val="0070C0"/>
                </a:solidFill>
              </a:rPr>
              <a:t>«Моя первая вышивка по технике ИЗОНИТЬ»</a:t>
            </a: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проекта: 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оригинальных композиций в  технике изонить   </a:t>
            </a:r>
          </a:p>
          <a:p>
            <a:r>
              <a:rPr lang="ru-RU" sz="2400"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 Научиться технике работы с  </a:t>
            </a:r>
          </a:p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изонитью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71475" indent="-371475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 Развивать математические представления;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 Развивать цветовое восприятие;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 Развивать абстрактное </a:t>
            </a:r>
          </a:p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восприятие;</a:t>
            </a:r>
          </a:p>
          <a:p>
            <a:pPr marL="371475" indent="-371475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 Воспитывать усидчивость, терпение, внимательность и старательность;</a:t>
            </a:r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 Воспитывать эстетический вкус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5085185"/>
            <a:ext cx="3193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Иванова  Алина,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у</a:t>
            </a:r>
            <a:r>
              <a:rPr lang="ru-RU" sz="2400" b="1" dirty="0" smtClean="0">
                <a:solidFill>
                  <a:srgbClr val="002060"/>
                </a:solidFill>
              </a:rPr>
              <a:t>ченица 1 класса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21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8220" y="188640"/>
            <a:ext cx="770755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Оригинальные композиции</a:t>
            </a:r>
          </a:p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в технике изонить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05566" y="1750378"/>
            <a:ext cx="1834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«Петушок»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9678" y="1750377"/>
            <a:ext cx="2807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«Ваза с цветами»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888" y="3253144"/>
            <a:ext cx="1635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«Звезды»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9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4"/>
            <a:ext cx="630019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Тема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проекта </a:t>
            </a:r>
            <a:r>
              <a:rPr lang="ru-RU" sz="2400" b="1" dirty="0">
                <a:solidFill>
                  <a:srgbClr val="0070C0"/>
                </a:solidFill>
                <a:cs typeface="Times New Roman" pitchFamily="18" charset="0"/>
              </a:rPr>
              <a:t>«Необыкновенное </a:t>
            </a:r>
            <a:endParaRPr lang="ru-RU" sz="2400" b="1" dirty="0" smtClean="0">
              <a:solidFill>
                <a:srgbClr val="0070C0"/>
              </a:solidFill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cs typeface="Times New Roman" pitchFamily="18" charset="0"/>
              </a:rPr>
              <a:t>                                  рисование»</a:t>
            </a: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</a:p>
          <a:p>
            <a:pPr marL="1165225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картины в технике пластилиновой живописи. 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65125" indent="-365125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 Развитие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навыков и умений в работе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с пластилином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стеками;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 Развитие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чувства цвета пропорции,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ритма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 Развитие пространственного 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мышления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творческих способностей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65125" indent="-365125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 Эстетическое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 средствами изобразительного и декоративного искусства;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 Воспитание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художественного вкуса;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 Разработка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моторики пальцев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рук.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81185" y="5256062"/>
            <a:ext cx="314220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Ильина Наталия,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у</a:t>
            </a:r>
            <a:r>
              <a:rPr lang="ru-RU" sz="2400" b="1" dirty="0" smtClean="0">
                <a:solidFill>
                  <a:srgbClr val="002060"/>
                </a:solidFill>
              </a:rPr>
              <a:t>ченица 1 класса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99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4983" y="359529"/>
            <a:ext cx="741581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Картины в технике</a:t>
            </a:r>
          </a:p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пластилиновой живописи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1629" y="2176862"/>
            <a:ext cx="515975" cy="2724144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ЛИСЁНОК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40819" y="3458000"/>
            <a:ext cx="582211" cy="2080057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ЗАЙКА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78738" y="4001577"/>
            <a:ext cx="515975" cy="1748877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МИШКА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74170" y="6212309"/>
            <a:ext cx="1112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ОСЕНЬ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91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01566" y="188640"/>
            <a:ext cx="603493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        Тема проекта: </a:t>
            </a:r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«Зимующие птицы  </a:t>
            </a:r>
          </a:p>
          <a:p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                             Центральной </a:t>
            </a:r>
            <a:r>
              <a:rPr lang="ru-RU" sz="2400" b="1" dirty="0" err="1" smtClean="0">
                <a:solidFill>
                  <a:srgbClr val="002060"/>
                </a:solidFill>
                <a:cs typeface="Times New Roman" pitchFamily="18" charset="0"/>
              </a:rPr>
              <a:t>Абаги</a:t>
            </a:r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»</a:t>
            </a:r>
            <a:endParaRPr lang="ru-RU" sz="2400" b="1" dirty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проекта: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исследование птиц зимой в  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Олёкминском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за питанием и  поведением птиц;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Учет птиц, прилетающих в кормушкам;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Выявить возможные варианты помощи птицам, остающимся зимовать в суровых условиях северной зимы, изготовить кормушки для птиц;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Познакомить одноклассников с выводами, сделанными по работе;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Заинтересовать учащихся нашего класса данной темой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935" y="5294629"/>
            <a:ext cx="29116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Павлова Виктория,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ченица 1 класса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6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96231" y="2236222"/>
            <a:ext cx="393569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Покормите птиц зимой!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Пусть со всех концов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К вам слетятся, как домой,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Стайки на крыльцо.</a:t>
            </a:r>
          </a:p>
          <a:p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Не богаты их корма.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Горсть зерна нужна,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Горсть одна – 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И не страшна будет им зи</a:t>
            </a:r>
            <a:r>
              <a:rPr lang="ru-RU" sz="2000" b="1" dirty="0" smtClean="0">
                <a:solidFill>
                  <a:schemeClr val="bg1"/>
                </a:solidFill>
              </a:rPr>
              <a:t>ма…</a:t>
            </a:r>
          </a:p>
          <a:p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Приучите птиц в мороз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К своему окну,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Чтоб без песен не пришл</a:t>
            </a:r>
            <a:r>
              <a:rPr lang="ru-RU" sz="2000" b="1" dirty="0" smtClean="0">
                <a:solidFill>
                  <a:schemeClr val="bg1"/>
                </a:solidFill>
              </a:rPr>
              <a:t>ось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Вам встречать весну. 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572" y="678810"/>
            <a:ext cx="627634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Птицы нуждаются зимой </a:t>
            </a:r>
          </a:p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в нашей помощи и заботе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634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340768"/>
            <a:ext cx="87849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Цель: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Воспитать любовь и уважение к родному краю</a:t>
            </a: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Задачи:</a:t>
            </a:r>
          </a:p>
          <a:p>
            <a:pPr marL="444500" indent="-444500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1. Знакомить детей с улицами, памятниками и  достопримечательностями родного города</a:t>
            </a:r>
          </a:p>
          <a:p>
            <a:pPr marL="444500" indent="-444500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2. Формировать у детей представление о природе родного края.</a:t>
            </a:r>
          </a:p>
          <a:p>
            <a:pPr marL="444500" indent="-444500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3. Познакомить с историей родного города, района, их географическим и экономическим положением.</a:t>
            </a:r>
          </a:p>
          <a:p>
            <a:pPr marL="444500" indent="-444500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4. Формировать чувства восхищения своей малой родиной, любви и гордости.</a:t>
            </a:r>
          </a:p>
          <a:p>
            <a:pPr marL="444500" indent="-444500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5. Побуждать младших школьников заботиться о чистоте и красоте родного города.</a:t>
            </a:r>
          </a:p>
          <a:p>
            <a:pPr marL="444500" indent="-444500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6. Формировать бережное отношение ко всему, что их окружает.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49310" y="188640"/>
            <a:ext cx="5808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</a:t>
            </a:r>
            <a:r>
              <a:rPr lang="ru-RU" sz="4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Олёкмоведение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8566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2548" y="647199"/>
            <a:ext cx="67874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«Мой родной край»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899" y="219372"/>
            <a:ext cx="65245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Выставка рисунков на тему: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0304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0" y="980421"/>
            <a:ext cx="8964489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7438" indent="-1087438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Цель: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Развитие мелкой моторики пальцев рук, сенсорного восприятия, глазомера, волевых качеств, художественных способностей и эстетического вкуса</a:t>
            </a:r>
          </a:p>
          <a:p>
            <a:pPr marL="1087438" indent="-1087438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Задачи: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1. Научиться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технике работы с </a:t>
            </a:r>
            <a:r>
              <a:rPr lang="ru-RU" sz="2800" b="1" dirty="0" err="1" smtClean="0">
                <a:solidFill>
                  <a:schemeClr val="accent1">
                    <a:lumMod val="50000"/>
                  </a:schemeClr>
                </a:solidFill>
              </a:rPr>
              <a:t>изонитью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;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AutoNum type="arabicPeriod" startAt="2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Развивать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математические представления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(геометрическая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форма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, количество и счет, ориентировка на плоскости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);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3. Развивать цветовое и абстрактное восприятия;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44500" indent="-444500">
              <a:buAutoNum type="arabicPeriod" startAt="5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Воспитывать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усидчивость,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терпение,  внимательность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старательность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6. Воспитывать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эстетический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вкус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94271" y="102270"/>
            <a:ext cx="33538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«Изонить»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0129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7277" y="402408"/>
            <a:ext cx="83200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Изонить – это увлекательное занятие, доступное людям любого возраста. </a:t>
            </a:r>
          </a:p>
        </p:txBody>
      </p:sp>
    </p:spTree>
    <p:extLst>
      <p:ext uri="{BB962C8B-B14F-4D97-AF65-F5344CB8AC3E}">
        <p14:creationId xmlns:p14="http://schemas.microsoft.com/office/powerpoint/2010/main" val="149778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626" y="1988840"/>
            <a:ext cx="880401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7438" indent="-1087438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Цель: </a:t>
            </a:r>
          </a:p>
          <a:p>
            <a:pPr marL="1087438" indent="-1087438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       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Способствовать улучшению здоровья учащихся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Задачи:</a:t>
            </a:r>
          </a:p>
          <a:p>
            <a:pPr marL="1057275" indent="-514350">
              <a:buAutoNum type="arabicPeriod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Обеспечить успешность адаптации  к </a:t>
            </a:r>
          </a:p>
          <a:p>
            <a:pPr marL="542925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  школе</a:t>
            </a:r>
          </a:p>
          <a:p>
            <a:pPr marL="542925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2.   Регуляция эмоциональной и физической  </a:t>
            </a:r>
          </a:p>
          <a:p>
            <a:pPr marL="542925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  нагрузки, сохранение и укрепление  </a:t>
            </a:r>
          </a:p>
          <a:p>
            <a:pPr marL="542925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  здоровья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9626" y="476672"/>
            <a:ext cx="880401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«Физкультурно-оздоровительные </a:t>
            </a:r>
          </a:p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занятия»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7688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67270" y="138426"/>
            <a:ext cx="517000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Игры на свежем воздухе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5610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9" y="1327515"/>
            <a:ext cx="856895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Цель: </a:t>
            </a:r>
          </a:p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формировать способность к саморазвитию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Задачи:</a:t>
            </a:r>
          </a:p>
          <a:p>
            <a:pPr marL="889000" indent="-346075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1.Обучить деятельности – умению ставить цели, организовать свою деятельность, оценивать результаты своего труда</a:t>
            </a:r>
          </a:p>
          <a:p>
            <a:pPr marL="889000" indent="-346075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2.Формировать личностные качества – ум, волю, чувства и эмоции, творческие способности, познавательные мотивы </a:t>
            </a:r>
          </a:p>
          <a:p>
            <a:pPr marL="889000" indent="-346075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деятельности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31719" y="428177"/>
            <a:ext cx="742863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«Наглядная геометрия»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1428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0495" y="339815"/>
            <a:ext cx="62472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Портрет из геометрических фигур</a:t>
            </a:r>
            <a:endParaRPr lang="ru-RU" sz="28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413" y="940078"/>
            <a:ext cx="81644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Как можно составить портрет из 10 геометрических 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фигур, используя только      ,    ,     ?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422172" y="1350820"/>
            <a:ext cx="267953" cy="3078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914107" y="1338788"/>
            <a:ext cx="289788" cy="3209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344968" y="1350820"/>
            <a:ext cx="370958" cy="3099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85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726" y="1467709"/>
            <a:ext cx="835292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Цель: </a:t>
            </a:r>
          </a:p>
          <a:p>
            <a:pPr marL="889000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Создать зеленый уголок у себя дома и в учебном помещении 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Задачи: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Знакомство с миром комнатных растений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Выращивание комнатных растений на 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      подоконнике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06952" y="620688"/>
            <a:ext cx="504016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«Цветоводство»</a:t>
            </a:r>
            <a:endParaRPr lang="ru-RU" sz="48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924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8731" y="113941"/>
            <a:ext cx="69477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Создание зеленого уголка </a:t>
            </a:r>
          </a:p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 учебном помещении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676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1351257"/>
            <a:ext cx="864096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Что изменится?</a:t>
            </a:r>
          </a:p>
          <a:p>
            <a:pPr marL="450850" indent="-450850"/>
            <a:r>
              <a:rPr lang="ru-RU" sz="2000" b="1" dirty="0" smtClean="0">
                <a:solidFill>
                  <a:srgbClr val="002060"/>
                </a:solidFill>
              </a:rPr>
              <a:t>1.   Уровень </a:t>
            </a:r>
            <a:r>
              <a:rPr lang="ru-RU" sz="2000" b="1" dirty="0" err="1" smtClean="0">
                <a:solidFill>
                  <a:srgbClr val="002060"/>
                </a:solidFill>
              </a:rPr>
              <a:t>сформированности</a:t>
            </a:r>
            <a:r>
              <a:rPr lang="ru-RU" sz="2000" b="1" dirty="0" smtClean="0">
                <a:solidFill>
                  <a:srgbClr val="002060"/>
                </a:solidFill>
              </a:rPr>
              <a:t> духовно-нравственной культуры учащихся, готовность родителей к активному участию в учебно-воспитательном процессе;</a:t>
            </a:r>
          </a:p>
          <a:p>
            <a:pPr marL="450850" indent="-450850"/>
            <a:r>
              <a:rPr lang="ru-RU" sz="2000" b="1" dirty="0" smtClean="0">
                <a:solidFill>
                  <a:srgbClr val="002060"/>
                </a:solidFill>
              </a:rPr>
              <a:t>2.   Активное использование воспитательного потенциала регионально-культурной среды в процессе духовно-нравственного воспитания личности;</a:t>
            </a:r>
          </a:p>
          <a:p>
            <a:pPr marL="450850" indent="-450850"/>
            <a:r>
              <a:rPr lang="ru-RU" sz="2000" b="1" dirty="0" smtClean="0">
                <a:solidFill>
                  <a:srgbClr val="002060"/>
                </a:solidFill>
              </a:rPr>
              <a:t>3.   Приоритетность и общепризнанность в школьном коллективе ценностей  гуманизма, уважения к своей «малой родине», толерантного отношения друг к другу, милосердия, готовности прийти на помощь, путем активного вовлечения младших школьников в самоуправление;</a:t>
            </a:r>
          </a:p>
          <a:p>
            <a:pPr marL="450850" indent="-450850"/>
            <a:r>
              <a:rPr lang="ru-RU" sz="2000" b="1" dirty="0" smtClean="0">
                <a:solidFill>
                  <a:srgbClr val="002060"/>
                </a:solidFill>
              </a:rPr>
              <a:t>4.   Развитость нравственно-духовного компонента в преподавании учебных дисциплин;</a:t>
            </a:r>
          </a:p>
          <a:p>
            <a:pPr marL="450850" indent="-450850"/>
            <a:r>
              <a:rPr lang="ru-RU" sz="2000" b="1" dirty="0" smtClean="0">
                <a:solidFill>
                  <a:srgbClr val="002060"/>
                </a:solidFill>
              </a:rPr>
              <a:t>5.   Приобщение детей к здоровому образу жизни, проявление готовности к добросовестному труду в коллективе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86114" y="504236"/>
            <a:ext cx="697178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Ожидаемый результат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1827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19" y="1268760"/>
            <a:ext cx="85592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Приобщение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всех детей к кружковой работе, является важным звеном в воспитательной системе школы. Важно, что для развития ребенка необходимо наличие постоянной системы стимулирующих и направляющих факторов, в роли которых выступает успех. Именно успех придаст силы, веру в возможность преодоления любых препятствий, создает основу для формирования высокой самооценки, проявление неординарности и индивидуальности ребенка, без которой становление здоровой психики невозможно.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363825"/>
            <a:ext cx="4285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Заключение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2385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7260" y="476672"/>
            <a:ext cx="84969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Именно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культурной среды способствует воспитанию чувства социальной ответственности, терпимости, доброжелательного отношения к окружающим. </a:t>
            </a: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Образовательный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процесс происходит в условиях неформального сотрудничества детей и взрослых, объединенных общими интересами, добровольностью и совместной деятельностью.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Большой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диапазон направлений, многообразные формы, применяемые во внеурочной работе, позволяет удовлетворять потребности детей и дают им возможность проявить себя в различных видах творческой деятельности.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36694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48680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Поэтому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кружковые занятия создают своеобразное образовательное пространство, в котором не только формируются духовные и нравственные качества ребенка, но и постоянно реализуются в практической деятельности детей достижения и ценности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науки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культуры и т.д.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73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1032</TotalTime>
  <Words>1428</Words>
  <Application>Microsoft Office PowerPoint</Application>
  <PresentationFormat>Экран (4:3)</PresentationFormat>
  <Paragraphs>236</Paragraphs>
  <Slides>35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86</cp:revision>
  <dcterms:created xsi:type="dcterms:W3CDTF">2012-04-09T12:12:09Z</dcterms:created>
  <dcterms:modified xsi:type="dcterms:W3CDTF">2017-09-28T03:04:53Z</dcterms:modified>
</cp:coreProperties>
</file>