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70" r:id="rId2"/>
    <p:sldId id="265" r:id="rId3"/>
    <p:sldId id="263" r:id="rId4"/>
    <p:sldId id="271" r:id="rId5"/>
    <p:sldId id="278" r:id="rId6"/>
    <p:sldId id="279" r:id="rId7"/>
    <p:sldId id="294" r:id="rId8"/>
    <p:sldId id="280" r:id="rId9"/>
    <p:sldId id="295" r:id="rId10"/>
    <p:sldId id="296" r:id="rId11"/>
    <p:sldId id="282" r:id="rId12"/>
    <p:sldId id="283" r:id="rId13"/>
    <p:sldId id="302" r:id="rId14"/>
    <p:sldId id="284" r:id="rId15"/>
    <p:sldId id="285" r:id="rId16"/>
    <p:sldId id="298" r:id="rId17"/>
    <p:sldId id="301" r:id="rId18"/>
    <p:sldId id="303" r:id="rId19"/>
    <p:sldId id="305" r:id="rId20"/>
    <p:sldId id="286" r:id="rId21"/>
    <p:sldId id="306" r:id="rId22"/>
    <p:sldId id="308" r:id="rId23"/>
    <p:sldId id="307" r:id="rId24"/>
    <p:sldId id="289" r:id="rId25"/>
  </p:sldIdLst>
  <p:sldSz cx="9144000" cy="6858000" type="screen4x3"/>
  <p:notesSz cx="6858000" cy="9144000"/>
  <p:custDataLst>
    <p:tags r:id="rId27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00C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68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D76D2C-33E5-40EF-A295-592F4961B72D}" type="datetimeFigureOut">
              <a:rPr lang="ru-RU" smtClean="0"/>
              <a:pPr/>
              <a:t>10.02.2016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1FE197-FDBC-44EB-B31C-2E6BAB513BD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1FE197-FDBC-44EB-B31C-2E6BAB513BDA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5871-FC2E-4F1C-9A67-4304A73B8103}" type="datetimeFigureOut">
              <a:rPr lang="ru-RU" smtClean="0"/>
              <a:pPr/>
              <a:t>10.02.2016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97AD6-2309-4E5A-9886-180E32B2DE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5871-FC2E-4F1C-9A67-4304A73B8103}" type="datetimeFigureOut">
              <a:rPr lang="ru-RU" smtClean="0"/>
              <a:pPr/>
              <a:t>10.02.2016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97AD6-2309-4E5A-9886-180E32B2DE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5871-FC2E-4F1C-9A67-4304A73B8103}" type="datetimeFigureOut">
              <a:rPr lang="ru-RU" smtClean="0"/>
              <a:pPr/>
              <a:t>10.02.2016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97AD6-2309-4E5A-9886-180E32B2DE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5871-FC2E-4F1C-9A67-4304A73B8103}" type="datetimeFigureOut">
              <a:rPr lang="ru-RU" smtClean="0"/>
              <a:pPr/>
              <a:t>10.02.2016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97AD6-2309-4E5A-9886-180E32B2DE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5871-FC2E-4F1C-9A67-4304A73B8103}" type="datetimeFigureOut">
              <a:rPr lang="ru-RU" smtClean="0"/>
              <a:pPr/>
              <a:t>10.02.2016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97AD6-2309-4E5A-9886-180E32B2DE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5871-FC2E-4F1C-9A67-4304A73B8103}" type="datetimeFigureOut">
              <a:rPr lang="ru-RU" smtClean="0"/>
              <a:pPr/>
              <a:t>10.02.2016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97AD6-2309-4E5A-9886-180E32B2DE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5871-FC2E-4F1C-9A67-4304A73B8103}" type="datetimeFigureOut">
              <a:rPr lang="ru-RU" smtClean="0"/>
              <a:pPr/>
              <a:t>10.02.2016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97AD6-2309-4E5A-9886-180E32B2DE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5871-FC2E-4F1C-9A67-4304A73B8103}" type="datetimeFigureOut">
              <a:rPr lang="ru-RU" smtClean="0"/>
              <a:pPr/>
              <a:t>10.02.2016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97AD6-2309-4E5A-9886-180E32B2DE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5871-FC2E-4F1C-9A67-4304A73B8103}" type="datetimeFigureOut">
              <a:rPr lang="ru-RU" smtClean="0"/>
              <a:pPr/>
              <a:t>10.02.2016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97AD6-2309-4E5A-9886-180E32B2DE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5871-FC2E-4F1C-9A67-4304A73B8103}" type="datetimeFigureOut">
              <a:rPr lang="ru-RU" smtClean="0"/>
              <a:pPr/>
              <a:t>10.02.2016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97AD6-2309-4E5A-9886-180E32B2DE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5871-FC2E-4F1C-9A67-4304A73B8103}" type="datetimeFigureOut">
              <a:rPr lang="ru-RU" smtClean="0"/>
              <a:pPr/>
              <a:t>10.02.2016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97AD6-2309-4E5A-9886-180E32B2DE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D55871-FC2E-4F1C-9A67-4304A73B8103}" type="datetimeFigureOut">
              <a:rPr lang="ru-RU" smtClean="0"/>
              <a:pPr/>
              <a:t>10.02.2016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97AD6-2309-4E5A-9886-180E32B2DEE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gif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2.png"/><Relationship Id="rId7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.png"/><Relationship Id="rId7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64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PC\Desktop\НОВЫЙ ГОД  2015\НОВЫЙ ГОД\новогодние гирлянды из еловых веток\10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3998529"/>
            <a:ext cx="9144001" cy="2859471"/>
          </a:xfrm>
          <a:prstGeom prst="rect">
            <a:avLst/>
          </a:prstGeom>
          <a:noFill/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1259632" y="476672"/>
            <a:ext cx="71287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00CC"/>
                </a:solidFill>
              </a:rPr>
              <a:t>Муниципальное бюджетное дошкольное образовательное учреждение детский сад №9</a:t>
            </a:r>
            <a:endParaRPr lang="ru-RU" sz="1600" b="1" dirty="0">
              <a:solidFill>
                <a:srgbClr val="0000CC"/>
              </a:solidFill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0000CC"/>
                </a:solidFill>
              </a:rPr>
              <a:t>Проект</a:t>
            </a:r>
            <a:br>
              <a:rPr lang="ru-RU" sz="3600" b="1" i="1" dirty="0" smtClean="0">
                <a:solidFill>
                  <a:srgbClr val="0000CC"/>
                </a:solidFill>
              </a:rPr>
            </a:br>
            <a:r>
              <a:rPr lang="ru-RU" sz="3600" b="1" i="1" dirty="0" smtClean="0">
                <a:solidFill>
                  <a:srgbClr val="0000CC"/>
                </a:solidFill>
              </a:rPr>
              <a:t>«Снежные тайны»</a:t>
            </a:r>
            <a:endParaRPr lang="ru-RU" sz="3600" b="1" i="1" dirty="0">
              <a:solidFill>
                <a:srgbClr val="0000CC"/>
              </a:solidFill>
            </a:endParaRPr>
          </a:p>
        </p:txBody>
      </p:sp>
      <p:sp>
        <p:nvSpPr>
          <p:cNvPr id="13" name="Подзаголовок 12"/>
          <p:cNvSpPr>
            <a:spLocks noGrp="1"/>
          </p:cNvSpPr>
          <p:nvPr>
            <p:ph type="subTitle" idx="1"/>
          </p:nvPr>
        </p:nvSpPr>
        <p:spPr>
          <a:xfrm>
            <a:off x="179512" y="5301208"/>
            <a:ext cx="8856985" cy="1556792"/>
          </a:xfrm>
        </p:spPr>
        <p:txBody>
          <a:bodyPr>
            <a:normAutofit/>
          </a:bodyPr>
          <a:lstStyle/>
          <a:p>
            <a:r>
              <a:rPr lang="ru-RU" sz="1400" dirty="0" smtClean="0">
                <a:solidFill>
                  <a:srgbClr val="0000CC"/>
                </a:solidFill>
              </a:rPr>
              <a:t>                                                                                                                                                                                          </a:t>
            </a:r>
            <a:r>
              <a:rPr lang="ru-RU" sz="1400" b="1" dirty="0" smtClean="0">
                <a:solidFill>
                  <a:srgbClr val="0000CC"/>
                </a:solidFill>
              </a:rPr>
              <a:t>Выполнил:</a:t>
            </a:r>
          </a:p>
          <a:p>
            <a:r>
              <a:rPr lang="ru-RU" sz="1400" b="1" dirty="0" smtClean="0">
                <a:solidFill>
                  <a:srgbClr val="0000CC"/>
                </a:solidFill>
              </a:rPr>
              <a:t>                                                                                                                                                                                             Воспитатель</a:t>
            </a:r>
          </a:p>
          <a:p>
            <a:r>
              <a:rPr lang="ru-RU" sz="1400" b="1" dirty="0" smtClean="0">
                <a:solidFill>
                  <a:srgbClr val="0000CC"/>
                </a:solidFill>
              </a:rPr>
              <a:t>                                                                                                                                                                                             Савина О.В.</a:t>
            </a:r>
          </a:p>
          <a:p>
            <a:r>
              <a:rPr lang="ru-RU" sz="1400" b="1" dirty="0" err="1" smtClean="0">
                <a:solidFill>
                  <a:srgbClr val="0000CC"/>
                </a:solidFill>
              </a:rPr>
              <a:t>г.ог</a:t>
            </a:r>
            <a:r>
              <a:rPr lang="ru-RU" sz="1400" b="1" dirty="0" smtClean="0">
                <a:solidFill>
                  <a:srgbClr val="0000CC"/>
                </a:solidFill>
              </a:rPr>
              <a:t>. Выкса </a:t>
            </a:r>
            <a:r>
              <a:rPr lang="ru-RU" sz="1400" b="1" dirty="0" err="1" smtClean="0">
                <a:solidFill>
                  <a:srgbClr val="0000CC"/>
                </a:solidFill>
              </a:rPr>
              <a:t>р.п</a:t>
            </a:r>
            <a:r>
              <a:rPr lang="ru-RU" sz="1400" b="1" dirty="0" smtClean="0">
                <a:solidFill>
                  <a:srgbClr val="0000CC"/>
                </a:solidFill>
              </a:rPr>
              <a:t>. </a:t>
            </a:r>
            <a:r>
              <a:rPr lang="ru-RU" sz="1400" b="1" dirty="0" err="1" smtClean="0">
                <a:solidFill>
                  <a:srgbClr val="0000CC"/>
                </a:solidFill>
              </a:rPr>
              <a:t>Бл</a:t>
            </a:r>
            <a:r>
              <a:rPr lang="ru-RU" sz="1400" b="1" dirty="0" smtClean="0">
                <a:solidFill>
                  <a:srgbClr val="0000CC"/>
                </a:solidFill>
              </a:rPr>
              <a:t>-Песочное</a:t>
            </a:r>
          </a:p>
          <a:p>
            <a:r>
              <a:rPr lang="ru-RU" sz="1400" b="1" dirty="0" smtClean="0">
                <a:solidFill>
                  <a:srgbClr val="0000CC"/>
                </a:solidFill>
              </a:rPr>
              <a:t>2016г.</a:t>
            </a:r>
          </a:p>
          <a:p>
            <a:endParaRPr lang="ru-RU" sz="1400" dirty="0">
              <a:solidFill>
                <a:srgbClr val="0000C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6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PC\Desktop\НОВЫЙ ГОД  2015\НОВЫЙ ГОД\новогодние гирлянды из еловых веток\10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3998529"/>
            <a:ext cx="9144001" cy="2859471"/>
          </a:xfrm>
          <a:prstGeom prst="rect">
            <a:avLst/>
          </a:prstGeom>
          <a:noFill/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0000CC"/>
                </a:solidFill>
              </a:rPr>
              <a:t>Характеристика проекта</a:t>
            </a:r>
            <a:endParaRPr lang="ru-RU" sz="3600" b="1" i="1" dirty="0">
              <a:solidFill>
                <a:srgbClr val="0000CC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0000CC"/>
                </a:solidFill>
              </a:rPr>
              <a:t>Вид проекта – </a:t>
            </a:r>
            <a:r>
              <a:rPr lang="ru-RU" dirty="0" err="1" smtClean="0">
                <a:solidFill>
                  <a:srgbClr val="0000CC"/>
                </a:solidFill>
              </a:rPr>
              <a:t>исследовательско-творческий</a:t>
            </a:r>
            <a:r>
              <a:rPr lang="ru-RU" dirty="0" smtClean="0">
                <a:solidFill>
                  <a:srgbClr val="0000CC"/>
                </a:solidFill>
              </a:rPr>
              <a:t>.</a:t>
            </a:r>
          </a:p>
          <a:p>
            <a:r>
              <a:rPr lang="ru-RU" dirty="0" smtClean="0">
                <a:solidFill>
                  <a:srgbClr val="0000CC"/>
                </a:solidFill>
              </a:rPr>
              <a:t>Тип проекта – </a:t>
            </a:r>
            <a:r>
              <a:rPr lang="ru-RU" dirty="0" smtClean="0">
                <a:solidFill>
                  <a:srgbClr val="0000CC"/>
                </a:solidFill>
              </a:rPr>
              <a:t>краткосрочный(2 недели)</a:t>
            </a:r>
            <a:endParaRPr lang="ru-RU" dirty="0" smtClean="0">
              <a:solidFill>
                <a:srgbClr val="0000CC"/>
              </a:solidFill>
            </a:endParaRPr>
          </a:p>
          <a:p>
            <a:r>
              <a:rPr lang="ru-RU" dirty="0" smtClean="0">
                <a:solidFill>
                  <a:srgbClr val="0000CC"/>
                </a:solidFill>
              </a:rPr>
              <a:t>Участники проекта – дети 5-6 лет, воспитатели, родители.</a:t>
            </a:r>
            <a:endParaRPr lang="ru-RU" dirty="0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6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0000CC"/>
                </a:solidFill>
              </a:rPr>
              <a:t>Актуальность</a:t>
            </a:r>
            <a:endParaRPr lang="ru-RU" sz="3600" b="1" i="1" dirty="0">
              <a:solidFill>
                <a:srgbClr val="0000CC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54887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400" dirty="0" smtClean="0">
                <a:solidFill>
                  <a:srgbClr val="0000CC"/>
                </a:solidFill>
              </a:rPr>
              <a:t>Актуальность проекта заключается </a:t>
            </a:r>
            <a:r>
              <a:rPr lang="ru-RU" sz="1400" dirty="0">
                <a:solidFill>
                  <a:srgbClr val="0000CC"/>
                </a:solidFill>
              </a:rPr>
              <a:t>в том, что экспериментирование даёт детям реальные представления о различных сторонах изучаемого объекта, а так же, обогащает память ребёнка, активизирует его мыслительные процессы, включает в себя активные поиски решения задач.</a:t>
            </a:r>
          </a:p>
          <a:p>
            <a:pPr marL="0" indent="0">
              <a:buNone/>
            </a:pPr>
            <a:r>
              <a:rPr lang="ru-RU" sz="1400" dirty="0">
                <a:solidFill>
                  <a:srgbClr val="0000CC"/>
                </a:solidFill>
              </a:rPr>
              <a:t>Наш проект посвящен опытно-экспериментальной деятельности в ДОУ. Это актуальная проблема в наше время. Дети с удовольствием познают окружающий мир в опытно-экспериментальной деятельности, находят ответы, задают много вопросов, развивают детскую любознательность, пытливость ума, формирует познавательный интерес через исследовательскую деятельность.</a:t>
            </a:r>
          </a:p>
          <a:p>
            <a:pPr marL="0" indent="0">
              <a:buNone/>
            </a:pPr>
            <a:r>
              <a:rPr lang="ru-RU" sz="1400" dirty="0">
                <a:solidFill>
                  <a:srgbClr val="0000CC"/>
                </a:solidFill>
              </a:rPr>
              <a:t>Детские эксперименты — один из видов деятельности дошкольника. Нет более пытливого исследователя, чем ребенок. Ребенок охвачен жаждой познания огромного мира. Самый эффективный способ — это экспериментирование, в процессе которого дети получают возможность удовлетворить свою любознательность, почувствовать себя учеными, исследователями.</a:t>
            </a:r>
          </a:p>
          <a:p>
            <a:pPr marL="0" indent="0">
              <a:buNone/>
            </a:pPr>
            <a:r>
              <a:rPr lang="ru-RU" sz="1400" dirty="0">
                <a:solidFill>
                  <a:srgbClr val="0000CC"/>
                </a:solidFill>
              </a:rPr>
              <a:t>Мы проводили опыты с воздухом, водой, песком, снегом. Дети были в большом восторге от проделанной работы.</a:t>
            </a:r>
          </a:p>
          <a:p>
            <a:pPr marL="0" indent="0">
              <a:buNone/>
            </a:pPr>
            <a:r>
              <a:rPr lang="ru-RU" sz="1400" dirty="0">
                <a:solidFill>
                  <a:srgbClr val="0000CC"/>
                </a:solidFill>
              </a:rPr>
              <a:t>В группе детского сада создали исследовательскую лабораторию, где дети проводили простые и более сложные опыты. Лаборатория пополняется новыми материалами, которые находятся в доступном для детей месте.</a:t>
            </a:r>
          </a:p>
          <a:p>
            <a:pPr marL="0" indent="0">
              <a:buNone/>
            </a:pPr>
            <a:r>
              <a:rPr lang="ru-RU" sz="1400" dirty="0">
                <a:solidFill>
                  <a:srgbClr val="0000CC"/>
                </a:solidFill>
              </a:rPr>
              <a:t>Дети с удовольствием рассказывали о своих открытиях родителям и ставили свои небольшие опыты. Родители много помогали в организации уголка по экспериментальной деятельности. Также они заполняли анкеты, знакомились с консультациями, а мы старались организовать взаимодействие между семьей ребенка и детским садом.</a:t>
            </a:r>
          </a:p>
          <a:p>
            <a:pPr marL="0" indent="0">
              <a:buNone/>
            </a:pPr>
            <a:r>
              <a:rPr lang="ru-RU" sz="1400" dirty="0">
                <a:solidFill>
                  <a:srgbClr val="0000CC"/>
                </a:solidFill>
              </a:rPr>
              <a:t>Надеемся, что результаты будут успешными.</a:t>
            </a:r>
          </a:p>
          <a:p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6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ятно 1 6"/>
          <p:cNvSpPr/>
          <p:nvPr/>
        </p:nvSpPr>
        <p:spPr>
          <a:xfrm>
            <a:off x="539552" y="260648"/>
            <a:ext cx="7776864" cy="4824537"/>
          </a:xfrm>
          <a:prstGeom prst="irregularSeal1">
            <a:avLst/>
          </a:prstGeom>
          <a:solidFill>
            <a:srgbClr val="00B0F0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Picture 2" descr="C:\Users\PC\Desktop\НОВЫЙ ГОД  2015\НОВЫЙ ГОД\новогодние гирлянды из еловых веток\10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3998529"/>
            <a:ext cx="9144001" cy="2859471"/>
          </a:xfrm>
          <a:prstGeom prst="rect">
            <a:avLst/>
          </a:prstGeom>
          <a:noFill/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2123728" y="1700808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rgbClr val="0000CC"/>
                </a:solidFill>
              </a:rPr>
              <a:t>Цель:</a:t>
            </a:r>
            <a:endParaRPr lang="ru-RU" sz="3600" b="1" i="1" dirty="0">
              <a:solidFill>
                <a:srgbClr val="0000CC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67744" y="2276872"/>
            <a:ext cx="3960440" cy="1047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Развитие у детей представлений  </a:t>
            </a:r>
            <a:r>
              <a:rPr lang="ru-RU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 зиме, о свойствах снега через экспериментирование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5525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46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15616" y="1196752"/>
            <a:ext cx="7776864" cy="43293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3600" b="1" i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Задачи:</a:t>
            </a:r>
          </a:p>
          <a:p>
            <a:pPr marL="28575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Расширять </a:t>
            </a:r>
            <a:r>
              <a:rPr lang="ru-RU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представления о зимних природных явлениях через познавательно-исследовательскую </a:t>
            </a:r>
            <a:r>
              <a:rPr lang="ru-RU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деятельность.</a:t>
            </a:r>
            <a:endParaRPr lang="ru-RU" dirty="0" smtClean="0">
              <a:solidFill>
                <a:srgbClr val="0000CC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Знакомить </a:t>
            </a:r>
            <a:r>
              <a:rPr lang="ru-RU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 явлениями неживой природы (морозы, сильные ветры, идет снег, метут метели, замерзли водоёмы),  свойствами снега  (белый, хрустящий, рассыпчатый, холодный, пушистый, липкий</a:t>
            </a:r>
            <a:r>
              <a:rPr lang="ru-RU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dirty="0" smtClean="0">
              <a:solidFill>
                <a:srgbClr val="0000CC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Создавать </a:t>
            </a:r>
            <a:r>
              <a:rPr lang="ru-RU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условия для выявления свойств и качеств снега и льда. Познакомить с процессом превращения воды в лёд, льда и снега в </a:t>
            </a:r>
            <a:r>
              <a:rPr lang="ru-RU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воду.</a:t>
            </a:r>
            <a:endParaRPr lang="ru-RU" dirty="0" smtClean="0">
              <a:solidFill>
                <a:srgbClr val="0000CC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Развить </a:t>
            </a:r>
            <a:r>
              <a:rPr lang="ru-RU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любознательность, познавательные интересы, </a:t>
            </a:r>
            <a:r>
              <a:rPr lang="ru-RU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речь</a:t>
            </a:r>
            <a:r>
              <a:rPr lang="ru-RU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наблюдательность. </a:t>
            </a:r>
            <a:r>
              <a:rPr lang="ru-RU" b="1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b="1" dirty="0" smtClean="0">
              <a:solidFill>
                <a:srgbClr val="0000CC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Воспитывать стремление сохранять и оберегать природный мир.</a:t>
            </a:r>
          </a:p>
          <a:p>
            <a:pPr marL="285750" indent="-285750"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ru-RU" sz="1600" dirty="0" smtClean="0">
              <a:solidFill>
                <a:srgbClr val="0000CC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ятно 1 5"/>
          <p:cNvSpPr/>
          <p:nvPr/>
        </p:nvSpPr>
        <p:spPr>
          <a:xfrm>
            <a:off x="6804248" y="44624"/>
            <a:ext cx="2138536" cy="1512168"/>
          </a:xfrm>
          <a:prstGeom prst="irregularSeal1">
            <a:avLst/>
          </a:prstGeom>
          <a:solidFill>
            <a:srgbClr val="00B0F0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ятно 1 6"/>
          <p:cNvSpPr/>
          <p:nvPr/>
        </p:nvSpPr>
        <p:spPr>
          <a:xfrm>
            <a:off x="107504" y="5229200"/>
            <a:ext cx="1296144" cy="1346448"/>
          </a:xfrm>
          <a:prstGeom prst="irregularSeal1">
            <a:avLst/>
          </a:prstGeom>
          <a:solidFill>
            <a:srgbClr val="00B0F0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54817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6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PC\Desktop\НОВЫЙ ГОД  2015\НОВЫЙ ГОД\новогодние гирлянды из еловых веток\10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3998529"/>
            <a:ext cx="9144001" cy="2859471"/>
          </a:xfrm>
          <a:prstGeom prst="rect">
            <a:avLst/>
          </a:prstGeom>
          <a:noFill/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1271319" y="266300"/>
            <a:ext cx="74369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rgbClr val="0000CC"/>
                </a:solidFill>
              </a:rPr>
              <a:t>Предполагаемый результат:</a:t>
            </a:r>
            <a:endParaRPr lang="ru-RU" sz="3600" b="1" i="1" dirty="0">
              <a:solidFill>
                <a:srgbClr val="0000CC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99592" y="1052736"/>
            <a:ext cx="7272807" cy="47692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Расширятся </a:t>
            </a:r>
            <a:r>
              <a:rPr lang="ru-RU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представления о зимних природных явлениях через познавательно-исследовательскую деятельность.</a:t>
            </a:r>
            <a:endParaRPr lang="ru-RU" dirty="0">
              <a:solidFill>
                <a:srgbClr val="0000CC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Познакомятся с явлениями неживой природы (морозы, сильные ветры, идет снег, метут метели, замерзли водоёмы),  свойствами снега  (белый, хрустящий, рассыпчатый, холодный, пушистый, липкий</a:t>
            </a:r>
            <a:r>
              <a:rPr lang="ru-RU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US" dirty="0" smtClean="0">
              <a:solidFill>
                <a:srgbClr val="0000CC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Обогатится словарный запас.</a:t>
            </a: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ru-RU" dirty="0">
              <a:solidFill>
                <a:srgbClr val="0000CC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детей повысится </a:t>
            </a:r>
            <a:r>
              <a:rPr lang="en-US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познавательный интерес, любознательность  и наблюдательность к природе. </a:t>
            </a:r>
            <a:r>
              <a:rPr lang="ru-RU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ru-RU" dirty="0">
              <a:solidFill>
                <a:srgbClr val="0000CC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Дети познакомятся </a:t>
            </a:r>
            <a:r>
              <a:rPr lang="ru-RU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 процессом превращения воды в лёд, льда и снега в </a:t>
            </a:r>
            <a:r>
              <a:rPr lang="ru-RU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воду.</a:t>
            </a:r>
          </a:p>
          <a:p>
            <a:pPr marL="285750" indent="-285750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endParaRPr lang="ru-RU" sz="1600" dirty="0">
              <a:solidFill>
                <a:srgbClr val="0000CC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88626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6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ятно 2 8"/>
          <p:cNvSpPr/>
          <p:nvPr/>
        </p:nvSpPr>
        <p:spPr>
          <a:xfrm>
            <a:off x="827584" y="692696"/>
            <a:ext cx="8064896" cy="5256583"/>
          </a:xfrm>
          <a:prstGeom prst="irregularSeal2">
            <a:avLst/>
          </a:prstGeom>
          <a:solidFill>
            <a:srgbClr val="00B0F0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Picture 2" descr="C:\Users\PC\Desktop\НОВЫЙ ГОД  2015\НОВЫЙ ГОД\новогодние гирлянды из еловых веток\10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3998529"/>
            <a:ext cx="9144001" cy="2859471"/>
          </a:xfrm>
          <a:prstGeom prst="rect">
            <a:avLst/>
          </a:prstGeom>
          <a:noFill/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2915816" y="2420889"/>
            <a:ext cx="374441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dirty="0" smtClean="0">
              <a:solidFill>
                <a:srgbClr val="0000CC"/>
              </a:solidFill>
            </a:endParaRPr>
          </a:p>
          <a:p>
            <a:r>
              <a:rPr lang="ru-RU" sz="1600" dirty="0" smtClean="0">
                <a:solidFill>
                  <a:srgbClr val="0000CC"/>
                </a:solidFill>
              </a:rPr>
              <a:t>Чтение художественной литературы</a:t>
            </a:r>
            <a:endParaRPr lang="ru-RU" sz="1600" dirty="0">
              <a:solidFill>
                <a:srgbClr val="0000CC"/>
              </a:solidFill>
            </a:endParaRPr>
          </a:p>
          <a:p>
            <a:r>
              <a:rPr lang="ru-RU" sz="1600" dirty="0">
                <a:solidFill>
                  <a:srgbClr val="0000CC"/>
                </a:solidFill>
              </a:rPr>
              <a:t> </a:t>
            </a:r>
            <a:r>
              <a:rPr lang="ru-RU" sz="1600" dirty="0" smtClean="0">
                <a:solidFill>
                  <a:srgbClr val="0000CC"/>
                </a:solidFill>
              </a:rPr>
              <a:t>Беседы</a:t>
            </a:r>
            <a:r>
              <a:rPr lang="ru-RU" sz="1600" dirty="0">
                <a:solidFill>
                  <a:srgbClr val="0000CC"/>
                </a:solidFill>
              </a:rPr>
              <a:t>.</a:t>
            </a:r>
          </a:p>
          <a:p>
            <a:r>
              <a:rPr lang="ru-RU" sz="1600" dirty="0">
                <a:solidFill>
                  <a:srgbClr val="0000CC"/>
                </a:solidFill>
              </a:rPr>
              <a:t> </a:t>
            </a:r>
            <a:r>
              <a:rPr lang="ru-RU" sz="1600" dirty="0" smtClean="0">
                <a:solidFill>
                  <a:srgbClr val="0000CC"/>
                </a:solidFill>
              </a:rPr>
              <a:t>Игровая </a:t>
            </a:r>
            <a:r>
              <a:rPr lang="ru-RU" sz="1600" dirty="0">
                <a:solidFill>
                  <a:srgbClr val="0000CC"/>
                </a:solidFill>
              </a:rPr>
              <a:t>деятельность</a:t>
            </a:r>
            <a:r>
              <a:rPr lang="ru-RU" sz="1600" dirty="0" smtClean="0">
                <a:solidFill>
                  <a:srgbClr val="0000CC"/>
                </a:solidFill>
              </a:rPr>
              <a:t>.</a:t>
            </a:r>
          </a:p>
          <a:p>
            <a:r>
              <a:rPr lang="ru-RU" sz="1600" dirty="0" smtClean="0">
                <a:solidFill>
                  <a:srgbClr val="0000CC"/>
                </a:solidFill>
              </a:rPr>
              <a:t>Продуктивная деятельность детей.</a:t>
            </a:r>
          </a:p>
          <a:p>
            <a:r>
              <a:rPr lang="ru-RU" sz="1600" dirty="0" smtClean="0">
                <a:solidFill>
                  <a:srgbClr val="0000CC"/>
                </a:solidFill>
              </a:rPr>
              <a:t>Наблюдения.</a:t>
            </a:r>
          </a:p>
          <a:p>
            <a:r>
              <a:rPr lang="ru-RU" sz="1600" b="1" dirty="0" smtClean="0">
                <a:solidFill>
                  <a:srgbClr val="0000CC"/>
                </a:solidFill>
              </a:rPr>
              <a:t> </a:t>
            </a:r>
            <a:r>
              <a:rPr lang="ru-RU" sz="1600" dirty="0" smtClean="0">
                <a:solidFill>
                  <a:srgbClr val="0000CC"/>
                </a:solidFill>
              </a:rPr>
              <a:t>Исследовательская </a:t>
            </a:r>
            <a:r>
              <a:rPr lang="ru-RU" sz="1600" dirty="0">
                <a:solidFill>
                  <a:srgbClr val="0000CC"/>
                </a:solidFill>
              </a:rPr>
              <a:t>деятельность.</a:t>
            </a:r>
          </a:p>
          <a:p>
            <a:r>
              <a:rPr lang="ru-RU" sz="1600" dirty="0">
                <a:solidFill>
                  <a:srgbClr val="0000CC"/>
                </a:solidFill>
              </a:rPr>
              <a:t> </a:t>
            </a:r>
          </a:p>
          <a:p>
            <a:r>
              <a:rPr lang="ru-RU" sz="1600" b="1" dirty="0">
                <a:solidFill>
                  <a:srgbClr val="0000CC"/>
                </a:solidFill>
              </a:rPr>
              <a:t> </a:t>
            </a:r>
            <a:endParaRPr lang="ru-RU" sz="1600" dirty="0">
              <a:solidFill>
                <a:srgbClr val="0000CC"/>
              </a:solidFill>
            </a:endParaRPr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i="1" dirty="0" smtClean="0">
                <a:solidFill>
                  <a:srgbClr val="0000CC"/>
                </a:solidFill>
              </a:rPr>
              <a:t>Формы </a:t>
            </a:r>
            <a:r>
              <a:rPr lang="ru-RU" sz="3600" b="1" i="1" dirty="0" smtClean="0">
                <a:solidFill>
                  <a:srgbClr val="0000CC"/>
                </a:solidFill>
              </a:rPr>
              <a:t>и методы используемые при реализации проекта</a:t>
            </a:r>
            <a:endParaRPr lang="ru-RU" sz="3600" b="1" i="1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63683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6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PC\Desktop\НОВЫЙ ГОД  2015\НОВЫЙ ГОД\новогодние гирлянды из еловых веток\10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3998529"/>
            <a:ext cx="9144001" cy="2859471"/>
          </a:xfrm>
          <a:prstGeom prst="rect">
            <a:avLst/>
          </a:prstGeom>
          <a:noFill/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539552" y="396119"/>
            <a:ext cx="7920880" cy="33188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125"/>
              </a:spcBef>
              <a:spcAft>
                <a:spcPts val="1125"/>
              </a:spcAft>
            </a:pPr>
            <a:r>
              <a:rPr lang="ru-RU" sz="3600" b="1" i="1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Этапы реализации проекта:</a:t>
            </a:r>
            <a:endParaRPr lang="ru-RU" sz="3600" b="1" i="1" dirty="0">
              <a:solidFill>
                <a:srgbClr val="0000CC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125"/>
              </a:spcBef>
              <a:spcAft>
                <a:spcPts val="1125"/>
              </a:spcAft>
            </a:pPr>
            <a:r>
              <a:rPr lang="ru-RU" b="1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этап – подготовительный:</a:t>
            </a:r>
            <a:endParaRPr lang="ru-RU" dirty="0">
              <a:solidFill>
                <a:srgbClr val="0000CC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spcBef>
                <a:spcPts val="1125"/>
              </a:spcBef>
              <a:spcAft>
                <a:spcPts val="1125"/>
              </a:spcAft>
              <a:buFont typeface="Arial" panose="020B0604020202020204" pitchFamily="34" charset="0"/>
              <a:buChar char="•"/>
            </a:pPr>
            <a:r>
              <a:rPr lang="ru-RU" sz="1600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Определение темы проекта.  (Вызвать интерес родителей и детей к теме проекта.)</a:t>
            </a:r>
            <a:endParaRPr lang="ru-RU" sz="1600" dirty="0">
              <a:solidFill>
                <a:srgbClr val="0000CC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spcBef>
                <a:spcPts val="1125"/>
              </a:spcBef>
              <a:spcAft>
                <a:spcPts val="1125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Составить план работы по реализации </a:t>
            </a:r>
            <a:r>
              <a:rPr lang="ru-RU" sz="1600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проекта.</a:t>
            </a:r>
            <a:endParaRPr lang="ru-RU" sz="1600" dirty="0">
              <a:solidFill>
                <a:srgbClr val="0000CC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spcBef>
                <a:spcPts val="1125"/>
              </a:spcBef>
              <a:spcAft>
                <a:spcPts val="1125"/>
              </a:spcAft>
              <a:buFont typeface="Arial" panose="020B0604020202020204" pitchFamily="34" charset="0"/>
              <a:buChar char="•"/>
            </a:pPr>
            <a:r>
              <a:rPr lang="ru-RU" sz="1600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Сбор информации: литературы, дополнительного материала.</a:t>
            </a:r>
          </a:p>
          <a:p>
            <a:pPr marL="285750" indent="-285750">
              <a:spcBef>
                <a:spcPts val="1125"/>
              </a:spcBef>
              <a:spcAft>
                <a:spcPts val="1125"/>
              </a:spcAft>
              <a:buFont typeface="Arial" panose="020B0604020202020204" pitchFamily="34" charset="0"/>
              <a:buChar char="•"/>
            </a:pPr>
            <a:r>
              <a:rPr lang="ru-RU" sz="1600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Пополнена развивающая предметно-пространственная среда .   </a:t>
            </a:r>
            <a:endParaRPr lang="ru-RU" sz="1600" dirty="0">
              <a:solidFill>
                <a:srgbClr val="0000CC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7-конечная звезда 3"/>
          <p:cNvSpPr/>
          <p:nvPr/>
        </p:nvSpPr>
        <p:spPr>
          <a:xfrm>
            <a:off x="6137921" y="2587142"/>
            <a:ext cx="2664296" cy="1656184"/>
          </a:xfrm>
          <a:prstGeom prst="star7">
            <a:avLst>
              <a:gd name="adj" fmla="val 10728"/>
              <a:gd name="hf" fmla="val 102572"/>
              <a:gd name="vf" fmla="val 105210"/>
            </a:avLst>
          </a:prstGeom>
          <a:solidFill>
            <a:srgbClr val="00B0F0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56634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6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PC\Desktop\НОВЫЙ ГОД  2015\НОВЫЙ ГОД\новогодние гирлянды из еловых веток\10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3998529"/>
            <a:ext cx="9144001" cy="2859471"/>
          </a:xfrm>
          <a:prstGeom prst="rect">
            <a:avLst/>
          </a:prstGeom>
          <a:noFill/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539552" y="396119"/>
            <a:ext cx="7920880" cy="1482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1125"/>
              </a:spcBef>
              <a:spcAft>
                <a:spcPts val="1125"/>
              </a:spcAft>
            </a:pPr>
            <a:r>
              <a:rPr lang="ru-RU" sz="3600" b="1" i="1" dirty="0" smtClean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 этап: Основной</a:t>
            </a:r>
          </a:p>
          <a:p>
            <a:pPr algn="ctr">
              <a:spcBef>
                <a:spcPts val="1125"/>
              </a:spcBef>
              <a:spcAft>
                <a:spcPts val="1125"/>
              </a:spcAft>
            </a:pPr>
            <a:r>
              <a:rPr lang="ru-RU" sz="3600" b="1" i="1" dirty="0" smtClean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Уголок экспериментирования</a:t>
            </a:r>
            <a:endParaRPr lang="ru-RU" sz="3600" b="1" i="1" dirty="0">
              <a:solidFill>
                <a:srgbClr val="0000CC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7-конечная звезда 3"/>
          <p:cNvSpPr/>
          <p:nvPr/>
        </p:nvSpPr>
        <p:spPr>
          <a:xfrm>
            <a:off x="6084168" y="1179620"/>
            <a:ext cx="2664296" cy="1656184"/>
          </a:xfrm>
          <a:prstGeom prst="star7">
            <a:avLst>
              <a:gd name="adj" fmla="val 10728"/>
              <a:gd name="hf" fmla="val 102572"/>
              <a:gd name="vf" fmla="val 105210"/>
            </a:avLst>
          </a:prstGeom>
          <a:solidFill>
            <a:srgbClr val="00B0F0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700808"/>
            <a:ext cx="4914679" cy="38610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6908" y="2636912"/>
            <a:ext cx="4597092" cy="376123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31842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6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484784"/>
            <a:ext cx="7776864" cy="36724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Picture 2" descr="C:\Users\PC\Desktop\НОВЫЙ ГОД  2015\НОВЫЙ ГОД\новогодние гирлянды из еловых веток\10-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-1" y="4015488"/>
            <a:ext cx="9144001" cy="2859471"/>
          </a:xfrm>
          <a:prstGeom prst="rect">
            <a:avLst/>
          </a:prstGeom>
          <a:noFill/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539552" y="396119"/>
            <a:ext cx="79208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1125"/>
              </a:spcBef>
              <a:spcAft>
                <a:spcPts val="1125"/>
              </a:spcAft>
            </a:pPr>
            <a:r>
              <a:rPr lang="ru-RU" sz="3600" b="1" i="1" dirty="0" smtClean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Картотека опытов и экспериментов</a:t>
            </a:r>
            <a:endParaRPr lang="ru-RU" sz="3600" b="1" i="1" dirty="0">
              <a:solidFill>
                <a:srgbClr val="0000CC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7-конечная звезда 3"/>
          <p:cNvSpPr/>
          <p:nvPr/>
        </p:nvSpPr>
        <p:spPr>
          <a:xfrm>
            <a:off x="6372200" y="1268760"/>
            <a:ext cx="2664296" cy="1656184"/>
          </a:xfrm>
          <a:prstGeom prst="star7">
            <a:avLst>
              <a:gd name="adj" fmla="val 10728"/>
              <a:gd name="hf" fmla="val 102572"/>
              <a:gd name="vf" fmla="val 105210"/>
            </a:avLst>
          </a:prstGeom>
          <a:solidFill>
            <a:srgbClr val="00B0F0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80800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6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PC\Desktop\НОВЫЙ ГОД  2015\НОВЫЙ ГОД\новогодние гирлянды из еловых веток\10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3998529"/>
            <a:ext cx="9144001" cy="2859471"/>
          </a:xfrm>
          <a:prstGeom prst="rect">
            <a:avLst/>
          </a:prstGeom>
          <a:noFill/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0000CC"/>
                </a:solidFill>
              </a:rPr>
              <a:t>Чтение художественной литературы</a:t>
            </a:r>
            <a:endParaRPr lang="ru-RU" sz="3600" b="1" i="1" dirty="0">
              <a:solidFill>
                <a:srgbClr val="0000CC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ru-RU" sz="1800" dirty="0">
                <a:solidFill>
                  <a:srgbClr val="0000CC"/>
                </a:solidFill>
              </a:rPr>
              <a:t>Н. Сладков «Суд над декабрём»</a:t>
            </a:r>
          </a:p>
          <a:p>
            <a:r>
              <a:rPr lang="ru-RU" sz="1800" dirty="0">
                <a:solidFill>
                  <a:srgbClr val="0000CC"/>
                </a:solidFill>
              </a:rPr>
              <a:t>В. Одоевский «Мороз Иванович»</a:t>
            </a:r>
          </a:p>
          <a:p>
            <a:r>
              <a:rPr lang="ru-RU" sz="1800" dirty="0">
                <a:solidFill>
                  <a:srgbClr val="0000CC"/>
                </a:solidFill>
              </a:rPr>
              <a:t>С. Иванов «Каким бывает снег»</a:t>
            </a:r>
          </a:p>
          <a:p>
            <a:r>
              <a:rPr lang="ru-RU" sz="1800" dirty="0">
                <a:solidFill>
                  <a:srgbClr val="0000CC"/>
                </a:solidFill>
              </a:rPr>
              <a:t>Е. Трутнева «Первый снег»</a:t>
            </a:r>
          </a:p>
          <a:p>
            <a:r>
              <a:rPr lang="ru-RU" sz="1800" dirty="0">
                <a:solidFill>
                  <a:srgbClr val="0000CC"/>
                </a:solidFill>
              </a:rPr>
              <a:t>К. Бальмонт «Снежинка»</a:t>
            </a:r>
          </a:p>
          <a:p>
            <a:r>
              <a:rPr lang="ru-RU" sz="1800" dirty="0" smtClean="0">
                <a:solidFill>
                  <a:srgbClr val="0000CC"/>
                </a:solidFill>
              </a:rPr>
              <a:t>Загадки </a:t>
            </a:r>
            <a:r>
              <a:rPr lang="ru-RU" sz="1800" dirty="0">
                <a:solidFill>
                  <a:srgbClr val="0000CC"/>
                </a:solidFill>
              </a:rPr>
              <a:t>о зимних явлениях в природе</a:t>
            </a:r>
          </a:p>
          <a:p>
            <a:r>
              <a:rPr lang="ru-RU" sz="1800" dirty="0">
                <a:solidFill>
                  <a:srgbClr val="0000CC"/>
                </a:solidFill>
              </a:rPr>
              <a:t>Пословицы и поговорки о зиме и о снеге</a:t>
            </a:r>
          </a:p>
          <a:p>
            <a:endParaRPr lang="ru-RU" dirty="0"/>
          </a:p>
        </p:txBody>
      </p:sp>
      <p:pic>
        <p:nvPicPr>
          <p:cNvPr id="1026" name="Picture 2" descr="G:\DCIM\101_PANA\P101011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3806280"/>
            <a:ext cx="4896544" cy="30517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P100094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27984" y="1124744"/>
            <a:ext cx="4716016" cy="280831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002256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6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PC\Desktop\НОВЫЙ ГОД  2015\НОВЫЙ ГОД\новогодние гирлянды из еловых веток\10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3998529"/>
            <a:ext cx="9144001" cy="285947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0000CC"/>
                </a:solidFill>
              </a:rPr>
              <a:t>Беседы</a:t>
            </a:r>
            <a:endParaRPr lang="ru-RU" sz="3600" b="1" i="1" dirty="0">
              <a:solidFill>
                <a:srgbClr val="0000CC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lvl="0"/>
            <a:r>
              <a:rPr lang="ru-RU" sz="1800" dirty="0">
                <a:solidFill>
                  <a:srgbClr val="0000CC"/>
                </a:solidFill>
              </a:rPr>
              <a:t>«Почему мне нравится зима».</a:t>
            </a:r>
          </a:p>
          <a:p>
            <a:pPr lvl="0"/>
            <a:r>
              <a:rPr lang="ru-RU" sz="1800" dirty="0">
                <a:solidFill>
                  <a:srgbClr val="0000CC"/>
                </a:solidFill>
              </a:rPr>
              <a:t> «Почему скрипит снег?»</a:t>
            </a:r>
          </a:p>
          <a:p>
            <a:pPr lvl="0"/>
            <a:r>
              <a:rPr lang="ru-RU" sz="1800" dirty="0">
                <a:solidFill>
                  <a:srgbClr val="0000CC"/>
                </a:solidFill>
              </a:rPr>
              <a:t> «Зачем зимой снег» </a:t>
            </a:r>
          </a:p>
          <a:p>
            <a:pPr lvl="0"/>
            <a:r>
              <a:rPr lang="ru-RU" sz="1800" dirty="0" smtClean="0">
                <a:solidFill>
                  <a:srgbClr val="0000CC"/>
                </a:solidFill>
              </a:rPr>
              <a:t>«</a:t>
            </a:r>
            <a:r>
              <a:rPr lang="ru-RU" sz="1800" dirty="0">
                <a:solidFill>
                  <a:srgbClr val="0000CC"/>
                </a:solidFill>
              </a:rPr>
              <a:t>Откуда идёт снег»</a:t>
            </a:r>
          </a:p>
          <a:p>
            <a:pPr lvl="0"/>
            <a:r>
              <a:rPr lang="ru-RU" sz="1800" dirty="0">
                <a:solidFill>
                  <a:srgbClr val="0000CC"/>
                </a:solidFill>
              </a:rPr>
              <a:t>«Может ли снег нанести вред здоровью? ».</a:t>
            </a:r>
          </a:p>
          <a:p>
            <a:pPr lvl="0"/>
            <a:r>
              <a:rPr lang="ru-RU" sz="1800" dirty="0">
                <a:solidFill>
                  <a:srgbClr val="0000CC"/>
                </a:solidFill>
              </a:rPr>
              <a:t> «Изучаем снег».</a:t>
            </a:r>
          </a:p>
          <a:p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980728"/>
            <a:ext cx="5040560" cy="312199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 descr="P100094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7544" y="3789040"/>
            <a:ext cx="5112568" cy="30689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229618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6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PC\Desktop\НОВЫЙ ГОД  2015\НОВЫЙ ГОД\новогодние гирлянды из еловых веток\10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3998529"/>
            <a:ext cx="9144001" cy="285947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274638"/>
            <a:ext cx="6588224" cy="1143000"/>
          </a:xfrm>
        </p:spPr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0000CC"/>
                </a:solidFill>
              </a:rPr>
              <a:t>Наблюдения.</a:t>
            </a:r>
            <a:endParaRPr lang="ru-RU" sz="3600" b="1" i="1" dirty="0">
              <a:solidFill>
                <a:srgbClr val="0000CC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lvl="0"/>
            <a:r>
              <a:rPr lang="ru-RU" sz="1800" dirty="0" smtClean="0">
                <a:solidFill>
                  <a:srgbClr val="0000CC"/>
                </a:solidFill>
              </a:rPr>
              <a:t>За снегопадом.</a:t>
            </a:r>
            <a:endParaRPr lang="ru-RU" sz="1800" dirty="0">
              <a:solidFill>
                <a:srgbClr val="0000CC"/>
              </a:solidFill>
            </a:endParaRPr>
          </a:p>
          <a:p>
            <a:pPr lvl="0"/>
            <a:r>
              <a:rPr lang="ru-RU" sz="1800" dirty="0">
                <a:solidFill>
                  <a:srgbClr val="0000CC"/>
                </a:solidFill>
              </a:rPr>
              <a:t> </a:t>
            </a:r>
            <a:r>
              <a:rPr lang="ru-RU" sz="1800" dirty="0" smtClean="0">
                <a:solidFill>
                  <a:srgbClr val="0000CC"/>
                </a:solidFill>
              </a:rPr>
              <a:t>За инеем.</a:t>
            </a:r>
            <a:endParaRPr lang="ru-RU" sz="1800" dirty="0">
              <a:solidFill>
                <a:srgbClr val="0000CC"/>
              </a:solidFill>
            </a:endParaRPr>
          </a:p>
          <a:p>
            <a:pPr lvl="0"/>
            <a:r>
              <a:rPr lang="ru-RU" sz="1800" dirty="0">
                <a:solidFill>
                  <a:srgbClr val="0000CC"/>
                </a:solidFill>
              </a:rPr>
              <a:t> </a:t>
            </a:r>
            <a:r>
              <a:rPr lang="ru-RU" sz="1800" dirty="0" smtClean="0">
                <a:solidFill>
                  <a:srgbClr val="0000CC"/>
                </a:solidFill>
              </a:rPr>
              <a:t>За сугробами. </a:t>
            </a:r>
            <a:endParaRPr lang="ru-RU" sz="1800" dirty="0">
              <a:solidFill>
                <a:srgbClr val="0000CC"/>
              </a:solidFill>
            </a:endParaRPr>
          </a:p>
          <a:p>
            <a:pPr lvl="0"/>
            <a:r>
              <a:rPr lang="ru-RU" sz="1800" dirty="0" smtClean="0">
                <a:solidFill>
                  <a:srgbClr val="0000CC"/>
                </a:solidFill>
              </a:rPr>
              <a:t>За оттепелью.</a:t>
            </a:r>
          </a:p>
          <a:p>
            <a:pPr lvl="0"/>
            <a:r>
              <a:rPr lang="ru-RU" sz="1800" dirty="0" smtClean="0">
                <a:solidFill>
                  <a:srgbClr val="0000CC"/>
                </a:solidFill>
              </a:rPr>
              <a:t>За сосульками</a:t>
            </a:r>
            <a:endParaRPr lang="ru-RU" sz="1800" dirty="0">
              <a:solidFill>
                <a:srgbClr val="0000CC"/>
              </a:solidFill>
            </a:endParaRPr>
          </a:p>
          <a:p>
            <a:endParaRPr lang="ru-RU" dirty="0"/>
          </a:p>
        </p:txBody>
      </p:sp>
      <p:pic>
        <p:nvPicPr>
          <p:cNvPr id="9" name="Picture 8" descr="Capture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3933056"/>
            <a:ext cx="4176464" cy="25922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5" descr="Capture_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645024"/>
            <a:ext cx="4006775" cy="280831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23520" y="0"/>
            <a:ext cx="4320480" cy="2179315"/>
          </a:xfrm>
          <a:prstGeom prst="rect">
            <a:avLst/>
          </a:prstGeom>
        </p:spPr>
      </p:pic>
      <p:pic>
        <p:nvPicPr>
          <p:cNvPr id="13" name="Рисунок 12" descr="P1010079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203848" y="1556792"/>
            <a:ext cx="4392488" cy="24482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229618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6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PC\Desktop\НОВЫЙ ГОД  2015\НОВЫЙ ГОД\новогодние гирлянды из еловых веток\10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3998529"/>
            <a:ext cx="9144001" cy="2859471"/>
          </a:xfrm>
          <a:prstGeom prst="rect">
            <a:avLst/>
          </a:prstGeom>
          <a:noFill/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0000CC"/>
                </a:solidFill>
              </a:rPr>
              <a:t>Дидактические игры</a:t>
            </a:r>
            <a:endParaRPr lang="ru-RU" sz="3600" b="1" i="1" dirty="0">
              <a:solidFill>
                <a:srgbClr val="0000CC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lvl="0"/>
            <a:r>
              <a:rPr lang="ru-RU" sz="1800" dirty="0">
                <a:solidFill>
                  <a:srgbClr val="0000CC"/>
                </a:solidFill>
              </a:rPr>
              <a:t>«Найди ошибки» (чего не бывает зимой)</a:t>
            </a:r>
          </a:p>
          <a:p>
            <a:pPr lvl="0"/>
            <a:r>
              <a:rPr lang="ru-RU" sz="1800" dirty="0">
                <a:solidFill>
                  <a:srgbClr val="0000CC"/>
                </a:solidFill>
              </a:rPr>
              <a:t>«Кто что делает зимой»</a:t>
            </a:r>
          </a:p>
          <a:p>
            <a:pPr lvl="0"/>
            <a:r>
              <a:rPr lang="ru-RU" sz="1800" dirty="0">
                <a:solidFill>
                  <a:srgbClr val="0000CC"/>
                </a:solidFill>
              </a:rPr>
              <a:t>«Найди по следу»</a:t>
            </a:r>
          </a:p>
          <a:p>
            <a:pPr lvl="0"/>
            <a:r>
              <a:rPr lang="ru-RU" sz="1800" dirty="0">
                <a:solidFill>
                  <a:srgbClr val="0000CC"/>
                </a:solidFill>
              </a:rPr>
              <a:t>«Найди такую же снежинку»</a:t>
            </a:r>
          </a:p>
          <a:p>
            <a:pPr lvl="0"/>
            <a:r>
              <a:rPr lang="ru-RU" sz="1800" dirty="0">
                <a:solidFill>
                  <a:srgbClr val="0000CC"/>
                </a:solidFill>
              </a:rPr>
              <a:t>«Разведчики» (заметить, что изменилось в природе)</a:t>
            </a:r>
          </a:p>
          <a:p>
            <a:endParaRPr lang="ru-RU" dirty="0"/>
          </a:p>
        </p:txBody>
      </p:sp>
      <p:pic>
        <p:nvPicPr>
          <p:cNvPr id="6" name="Содержимое 5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980728"/>
            <a:ext cx="4244280" cy="273630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3861048"/>
            <a:ext cx="4716016" cy="280831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P101011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9512" y="3717032"/>
            <a:ext cx="4284984" cy="29523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44743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6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PC\Desktop\НОВЫЙ ГОД  2015\НОВЫЙ ГОД\новогодние гирлянды из еловых веток\10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4058903"/>
            <a:ext cx="9144001" cy="2859471"/>
          </a:xfrm>
          <a:prstGeom prst="rect">
            <a:avLst/>
          </a:prstGeom>
          <a:noFill/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i="1" dirty="0" smtClean="0">
                <a:solidFill>
                  <a:srgbClr val="0000CC"/>
                </a:solidFill>
              </a:rPr>
              <a:t>Продуктивная деятельность</a:t>
            </a:r>
            <a:br>
              <a:rPr lang="ru-RU" sz="3600" b="1" i="1" dirty="0" smtClean="0">
                <a:solidFill>
                  <a:srgbClr val="0000CC"/>
                </a:solidFill>
              </a:rPr>
            </a:br>
            <a:r>
              <a:rPr lang="ru-RU" sz="2800" b="1" i="1" dirty="0" smtClean="0">
                <a:solidFill>
                  <a:srgbClr val="0000CC"/>
                </a:solidFill>
              </a:rPr>
              <a:t>Изготовление цветных льдинок</a:t>
            </a:r>
            <a:r>
              <a:rPr lang="ru-RU" sz="2800" i="1" dirty="0" smtClean="0">
                <a:solidFill>
                  <a:srgbClr val="0000CC"/>
                </a:solidFill>
              </a:rPr>
              <a:t/>
            </a:r>
            <a:br>
              <a:rPr lang="ru-RU" sz="2800" i="1" dirty="0" smtClean="0">
                <a:solidFill>
                  <a:srgbClr val="0000CC"/>
                </a:solidFill>
              </a:rPr>
            </a:br>
            <a:endParaRPr lang="ru-RU" sz="2800" i="1" dirty="0">
              <a:solidFill>
                <a:srgbClr val="0000CC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4294967295"/>
          </p:nvPr>
        </p:nvSpPr>
        <p:spPr>
          <a:xfrm>
            <a:off x="0" y="1600200"/>
            <a:ext cx="4038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1800" dirty="0">
              <a:solidFill>
                <a:srgbClr val="0000CC"/>
              </a:solidFill>
            </a:endParaRPr>
          </a:p>
          <a:p>
            <a:pPr algn="ctr"/>
            <a:endParaRPr lang="ru-RU" sz="1800" dirty="0">
              <a:solidFill>
                <a:srgbClr val="0000CC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7744" y="3736120"/>
            <a:ext cx="3059832" cy="23801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816" y="4358424"/>
            <a:ext cx="3589254" cy="216880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4270" y="2264432"/>
            <a:ext cx="3442800" cy="229168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67" y="1126558"/>
            <a:ext cx="3467346" cy="23766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1076116"/>
            <a:ext cx="3312368" cy="21359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507770"/>
            <a:ext cx="3523613" cy="238997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Стрелка вниз 14"/>
          <p:cNvSpPr/>
          <p:nvPr/>
        </p:nvSpPr>
        <p:spPr>
          <a:xfrm>
            <a:off x="4283968" y="6350586"/>
            <a:ext cx="288032" cy="529470"/>
          </a:xfrm>
          <a:prstGeom prst="downArrow">
            <a:avLst/>
          </a:prstGeom>
          <a:solidFill>
            <a:srgbClr val="00B0F0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12727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6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PC\Desktop\НОВЫЙ ГОД  2015\НОВЫЙ ГОД\новогодние гирлянды из еловых веток\10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3998529"/>
            <a:ext cx="9144001" cy="2859471"/>
          </a:xfrm>
          <a:prstGeom prst="rect">
            <a:avLst/>
          </a:prstGeom>
          <a:noFill/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i="1" dirty="0" smtClean="0">
                <a:solidFill>
                  <a:srgbClr val="0000CC"/>
                </a:solidFill>
              </a:rPr>
              <a:t>Продуктивная деятельность</a:t>
            </a:r>
            <a:r>
              <a:rPr lang="ru-RU" sz="3600" i="1" dirty="0">
                <a:solidFill>
                  <a:srgbClr val="0000CC"/>
                </a:solidFill>
              </a:rPr>
              <a:t/>
            </a:r>
            <a:br>
              <a:rPr lang="ru-RU" sz="3600" i="1" dirty="0">
                <a:solidFill>
                  <a:srgbClr val="0000CC"/>
                </a:solidFill>
              </a:rPr>
            </a:br>
            <a:endParaRPr lang="ru-RU" sz="3600" i="1" dirty="0">
              <a:solidFill>
                <a:srgbClr val="0000CC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ru-RU" sz="1800" dirty="0">
                <a:solidFill>
                  <a:srgbClr val="0000CC"/>
                </a:solidFill>
              </a:rPr>
              <a:t>Вырезывание снежинок.</a:t>
            </a:r>
          </a:p>
          <a:p>
            <a:r>
              <a:rPr lang="ru-RU" sz="1800" dirty="0" smtClean="0">
                <a:solidFill>
                  <a:srgbClr val="0000CC"/>
                </a:solidFill>
              </a:rPr>
              <a:t>Вернисаж</a:t>
            </a:r>
            <a:r>
              <a:rPr lang="ru-RU" sz="1800" dirty="0">
                <a:solidFill>
                  <a:srgbClr val="0000CC"/>
                </a:solidFill>
              </a:rPr>
              <a:t>: «Зимушка-зима»</a:t>
            </a:r>
          </a:p>
          <a:p>
            <a:r>
              <a:rPr lang="ru-RU" sz="1800" dirty="0">
                <a:solidFill>
                  <a:srgbClr val="0000CC"/>
                </a:solidFill>
              </a:rPr>
              <a:t>Рисование: «Деревья в инее».</a:t>
            </a:r>
          </a:p>
          <a:p>
            <a:r>
              <a:rPr lang="ru-RU" sz="1800" dirty="0" smtClean="0">
                <a:solidFill>
                  <a:srgbClr val="0000CC"/>
                </a:solidFill>
              </a:rPr>
              <a:t>Рисование </a:t>
            </a:r>
            <a:r>
              <a:rPr lang="ru-RU" sz="1800" dirty="0">
                <a:solidFill>
                  <a:srgbClr val="0000CC"/>
                </a:solidFill>
              </a:rPr>
              <a:t>«Снежинки - </a:t>
            </a:r>
            <a:r>
              <a:rPr lang="ru-RU" sz="1800" dirty="0" err="1">
                <a:solidFill>
                  <a:srgbClr val="0000CC"/>
                </a:solidFill>
              </a:rPr>
              <a:t>балеринки</a:t>
            </a:r>
            <a:r>
              <a:rPr lang="ru-RU" sz="1800" dirty="0">
                <a:solidFill>
                  <a:srgbClr val="0000CC"/>
                </a:solidFill>
              </a:rPr>
              <a:t>»</a:t>
            </a:r>
          </a:p>
          <a:p>
            <a:r>
              <a:rPr lang="ru-RU" sz="1800" dirty="0">
                <a:solidFill>
                  <a:srgbClr val="0000CC"/>
                </a:solidFill>
              </a:rPr>
              <a:t>Рисование палочками на </a:t>
            </a:r>
            <a:r>
              <a:rPr lang="ru-RU" sz="1800" dirty="0" smtClean="0">
                <a:solidFill>
                  <a:srgbClr val="0000CC"/>
                </a:solidFill>
              </a:rPr>
              <a:t>снегу.</a:t>
            </a:r>
            <a:endParaRPr lang="ru-RU" sz="1800" dirty="0">
              <a:solidFill>
                <a:srgbClr val="0000CC"/>
              </a:solidFill>
            </a:endParaRPr>
          </a:p>
          <a:p>
            <a:endParaRPr lang="ru-RU" sz="1800" dirty="0">
              <a:solidFill>
                <a:srgbClr val="0000CC"/>
              </a:solidFill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2852936"/>
            <a:ext cx="3851920" cy="20882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4481736"/>
            <a:ext cx="3816424" cy="237626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P100096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1520" y="3573016"/>
            <a:ext cx="3563888" cy="254766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P100099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851920" y="908720"/>
            <a:ext cx="3888432" cy="230425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869261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6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PC\Desktop\НОВЫЙ ГОД  2015\НОВЫЙ ГОД\новогодние гирлянды из еловых веток\10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3998529"/>
            <a:ext cx="9144001" cy="2859471"/>
          </a:xfrm>
          <a:prstGeom prst="rect">
            <a:avLst/>
          </a:prstGeom>
          <a:noFill/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i="1" dirty="0" smtClean="0">
                <a:solidFill>
                  <a:srgbClr val="0000CC"/>
                </a:solidFill>
              </a:rPr>
              <a:t>Игры со снегом.</a:t>
            </a:r>
            <a:endParaRPr lang="ru-RU" sz="3600" b="1" i="1" dirty="0">
              <a:solidFill>
                <a:srgbClr val="0000CC"/>
              </a:solidFill>
            </a:endParaRPr>
          </a:p>
        </p:txBody>
      </p:sp>
      <p:pic>
        <p:nvPicPr>
          <p:cNvPr id="11" name="Содержимое 10" descr="P1010083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4572000" y="1124744"/>
            <a:ext cx="4272012" cy="237626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Содержимое 16" descr="P1010030.JPG"/>
          <p:cNvPicPr>
            <a:picLocks noGrp="1" noChangeAspect="1"/>
          </p:cNvPicPr>
          <p:nvPr>
            <p:ph sz="half" idx="1"/>
          </p:nvPr>
        </p:nvPicPr>
        <p:blipFill>
          <a:blip r:embed="rId5" cstate="print"/>
          <a:stretch>
            <a:fillRect/>
          </a:stretch>
        </p:blipFill>
        <p:spPr>
          <a:xfrm>
            <a:off x="0" y="1052736"/>
            <a:ext cx="4211960" cy="24482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 descr="P101002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4365104"/>
            <a:ext cx="3491880" cy="24928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Рисунок 18" descr="P1010103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364088" y="4293096"/>
            <a:ext cx="3779912" cy="25649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Рисунок 19" descr="P1010023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483768" y="2996952"/>
            <a:ext cx="3744416" cy="21602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869261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6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PC\Desktop\НОВЫЙ ГОД  2015\НОВЫЙ ГОД\новогодние гирлянды из еловых веток\10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3998529"/>
            <a:ext cx="9144001" cy="2859471"/>
          </a:xfrm>
          <a:prstGeom prst="rect">
            <a:avLst/>
          </a:prstGeom>
          <a:noFill/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i="1" dirty="0" smtClean="0">
                <a:solidFill>
                  <a:srgbClr val="0000CC"/>
                </a:solidFill>
              </a:rPr>
              <a:t>Исследовательская деятельность</a:t>
            </a:r>
            <a:endParaRPr lang="ru-RU" sz="3600" b="1" i="1" dirty="0">
              <a:solidFill>
                <a:srgbClr val="0000CC"/>
              </a:solidFill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sz="half" idx="1"/>
          </p:nvPr>
        </p:nvSpPr>
        <p:spPr>
          <a:xfrm>
            <a:off x="251520" y="1340769"/>
            <a:ext cx="5328592" cy="3240359"/>
          </a:xfrm>
        </p:spPr>
        <p:txBody>
          <a:bodyPr>
            <a:normAutofit/>
          </a:bodyPr>
          <a:lstStyle/>
          <a:p>
            <a:r>
              <a:rPr lang="ru-RU" sz="1800" dirty="0" smtClean="0">
                <a:solidFill>
                  <a:srgbClr val="0000CC"/>
                </a:solidFill>
              </a:rPr>
              <a:t>Рассматривание снега</a:t>
            </a:r>
          </a:p>
          <a:p>
            <a:pPr>
              <a:buNone/>
            </a:pPr>
            <a:r>
              <a:rPr lang="ru-RU" sz="1800" dirty="0" smtClean="0">
                <a:solidFill>
                  <a:srgbClr val="0000CC"/>
                </a:solidFill>
              </a:rPr>
              <a:t>       через лупу. </a:t>
            </a:r>
          </a:p>
          <a:p>
            <a:r>
              <a:rPr lang="ru-RU" sz="1900" dirty="0" smtClean="0">
                <a:solidFill>
                  <a:srgbClr val="0000CC"/>
                </a:solidFill>
              </a:rPr>
              <a:t> Почему снег мягкий?</a:t>
            </a:r>
          </a:p>
          <a:p>
            <a:r>
              <a:rPr lang="ru-RU" sz="1800" dirty="0" smtClean="0">
                <a:solidFill>
                  <a:srgbClr val="0000CC"/>
                </a:solidFill>
              </a:rPr>
              <a:t>Почему снег греет?</a:t>
            </a:r>
          </a:p>
          <a:p>
            <a:r>
              <a:rPr lang="ru-RU" sz="1800" dirty="0" smtClean="0">
                <a:solidFill>
                  <a:srgbClr val="0000CC"/>
                </a:solidFill>
              </a:rPr>
              <a:t>Откуда берется иней?</a:t>
            </a:r>
          </a:p>
          <a:p>
            <a:pPr>
              <a:buNone/>
            </a:pPr>
            <a:endParaRPr lang="ru-RU" sz="1800" dirty="0" smtClean="0">
              <a:solidFill>
                <a:srgbClr val="0000CC"/>
              </a:solidFill>
            </a:endParaRPr>
          </a:p>
          <a:p>
            <a:pPr>
              <a:buNone/>
            </a:pPr>
            <a:r>
              <a:rPr lang="ru-RU" sz="1800" dirty="0" smtClean="0">
                <a:solidFill>
                  <a:srgbClr val="0000CC"/>
                </a:solidFill>
              </a:rPr>
              <a:t>    </a:t>
            </a:r>
            <a:endParaRPr lang="ru-RU" sz="1800" dirty="0">
              <a:solidFill>
                <a:srgbClr val="0000CC"/>
              </a:solidFill>
            </a:endParaRPr>
          </a:p>
        </p:txBody>
      </p:sp>
      <p:pic>
        <p:nvPicPr>
          <p:cNvPr id="13" name="Содержимое 12" descr="P1010012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2987824" y="1340768"/>
            <a:ext cx="4680520" cy="24765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Рисунок 21" descr="P101007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3645024"/>
            <a:ext cx="4320480" cy="29249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Рисунок 22" descr="P101009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860032" y="3789040"/>
            <a:ext cx="4032448" cy="28803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869261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6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PC\Desktop\НОВЫЙ ГОД  2015\НОВЫЙ ГОД\новогодние гирлянды из еловых веток\10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3998526"/>
            <a:ext cx="9144000" cy="2859471"/>
          </a:xfrm>
          <a:prstGeom prst="rect">
            <a:avLst/>
          </a:prstGeom>
          <a:noFill/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endParaRPr lang="ru-RU" sz="3600" b="1" i="1" dirty="0">
              <a:solidFill>
                <a:srgbClr val="0000CC"/>
              </a:solidFill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sz="half" idx="1"/>
          </p:nvPr>
        </p:nvSpPr>
        <p:spPr>
          <a:xfrm>
            <a:off x="251520" y="1340769"/>
            <a:ext cx="4536504" cy="3240359"/>
          </a:xfrm>
        </p:spPr>
        <p:txBody>
          <a:bodyPr>
            <a:normAutofit/>
          </a:bodyPr>
          <a:lstStyle/>
          <a:p>
            <a:r>
              <a:rPr lang="ru-RU" sz="1800" dirty="0" smtClean="0">
                <a:solidFill>
                  <a:srgbClr val="0000CC"/>
                </a:solidFill>
              </a:rPr>
              <a:t>Рассматривание внешнего вида фильтра после фильтрации снеговой воды.</a:t>
            </a:r>
          </a:p>
          <a:p>
            <a:r>
              <a:rPr lang="ru-RU" sz="1800" dirty="0" smtClean="0">
                <a:solidFill>
                  <a:srgbClr val="0000CC"/>
                </a:solidFill>
              </a:rPr>
              <a:t>Сравнение растаявшего снега и водопроводной воды.</a:t>
            </a:r>
          </a:p>
          <a:p>
            <a:r>
              <a:rPr lang="ru-RU" sz="1800" dirty="0" smtClean="0">
                <a:solidFill>
                  <a:srgbClr val="0000CC"/>
                </a:solidFill>
              </a:rPr>
              <a:t>Наблюдение за таянием снега (на батарее и на столе ).</a:t>
            </a:r>
          </a:p>
          <a:p>
            <a:pPr>
              <a:buNone/>
            </a:pPr>
            <a:endParaRPr lang="ru-RU" sz="1800" dirty="0" smtClean="0">
              <a:solidFill>
                <a:srgbClr val="0000CC"/>
              </a:solidFill>
            </a:endParaRPr>
          </a:p>
          <a:p>
            <a:pPr>
              <a:buNone/>
            </a:pPr>
            <a:r>
              <a:rPr lang="ru-RU" sz="1800" dirty="0" smtClean="0">
                <a:solidFill>
                  <a:srgbClr val="0000CC"/>
                </a:solidFill>
              </a:rPr>
              <a:t>    </a:t>
            </a:r>
            <a:endParaRPr lang="ru-RU" sz="1800" dirty="0">
              <a:solidFill>
                <a:srgbClr val="0000CC"/>
              </a:solidFill>
            </a:endParaRPr>
          </a:p>
        </p:txBody>
      </p:sp>
      <p:pic>
        <p:nvPicPr>
          <p:cNvPr id="8" name="Рисунок 7" descr="P101004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3645024"/>
            <a:ext cx="3960440" cy="29523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Содержимое 10" descr="P1010059.JPG"/>
          <p:cNvPicPr>
            <a:picLocks noGrp="1" noChangeAspect="1"/>
          </p:cNvPicPr>
          <p:nvPr>
            <p:ph sz="half" idx="2"/>
          </p:nvPr>
        </p:nvPicPr>
        <p:blipFill>
          <a:blip r:embed="rId5" cstate="print"/>
          <a:stretch>
            <a:fillRect/>
          </a:stretch>
        </p:blipFill>
        <p:spPr>
          <a:xfrm>
            <a:off x="4644008" y="3789040"/>
            <a:ext cx="4499992" cy="27363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P101003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16016" y="1052736"/>
            <a:ext cx="4212976" cy="25922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869261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6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PC\Desktop\НОВЫЙ ГОД  2015\НОВЫЙ ГОД\новогодние гирлянды из еловых веток\10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3998529"/>
            <a:ext cx="9144001" cy="2859471"/>
          </a:xfrm>
          <a:prstGeom prst="rect">
            <a:avLst/>
          </a:prstGeom>
          <a:noFill/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0000CC"/>
                </a:solidFill>
              </a:rPr>
              <a:t>Взаимодействие  с родителями</a:t>
            </a:r>
            <a:endParaRPr lang="ru-RU" sz="3600" b="1" i="1" dirty="0">
              <a:solidFill>
                <a:srgbClr val="0000CC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3394720" cy="305293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ru-RU" dirty="0"/>
          </a:p>
          <a:p>
            <a:r>
              <a:rPr lang="ru-RU" sz="1800" dirty="0">
                <a:solidFill>
                  <a:srgbClr val="0000CC"/>
                </a:solidFill>
              </a:rPr>
              <a:t>Оформление </a:t>
            </a:r>
            <a:r>
              <a:rPr lang="ru-RU" sz="1800" dirty="0" smtClean="0">
                <a:solidFill>
                  <a:srgbClr val="0000CC"/>
                </a:solidFill>
              </a:rPr>
              <a:t>папки-передвижки.</a:t>
            </a:r>
          </a:p>
          <a:p>
            <a:pPr>
              <a:buNone/>
            </a:pPr>
            <a:r>
              <a:rPr lang="ru-RU" sz="1800" dirty="0" smtClean="0">
                <a:solidFill>
                  <a:srgbClr val="0000CC"/>
                </a:solidFill>
              </a:rPr>
              <a:t>    </a:t>
            </a:r>
            <a:r>
              <a:rPr lang="ru-RU" sz="1800" dirty="0">
                <a:solidFill>
                  <a:srgbClr val="0000CC"/>
                </a:solidFill>
              </a:rPr>
              <a:t>« Прогулки зимой».</a:t>
            </a:r>
          </a:p>
          <a:p>
            <a:r>
              <a:rPr lang="ru-RU" sz="1800" dirty="0">
                <a:solidFill>
                  <a:srgbClr val="0000CC"/>
                </a:solidFill>
              </a:rPr>
              <a:t>Оформление информации в родительский </a:t>
            </a:r>
            <a:r>
              <a:rPr lang="ru-RU" sz="1800" dirty="0" smtClean="0">
                <a:solidFill>
                  <a:srgbClr val="0000CC"/>
                </a:solidFill>
              </a:rPr>
              <a:t>уголок «Детское экспериментирование в семье».</a:t>
            </a:r>
          </a:p>
          <a:p>
            <a:r>
              <a:rPr lang="ru-RU" sz="1800" dirty="0" smtClean="0">
                <a:solidFill>
                  <a:srgbClr val="0000CC"/>
                </a:solidFill>
              </a:rPr>
              <a:t>Анкетирование.</a:t>
            </a:r>
          </a:p>
          <a:p>
            <a:r>
              <a:rPr lang="ru-RU" sz="1800" dirty="0" smtClean="0">
                <a:solidFill>
                  <a:srgbClr val="0000CC"/>
                </a:solidFill>
              </a:rPr>
              <a:t>Круглый стол.   «Растим любознательных»</a:t>
            </a:r>
            <a:endParaRPr lang="ru-RU" sz="1800" dirty="0">
              <a:solidFill>
                <a:srgbClr val="0000CC"/>
              </a:solidFill>
            </a:endParaRPr>
          </a:p>
          <a:p>
            <a:endParaRPr lang="ru-RU" dirty="0"/>
          </a:p>
        </p:txBody>
      </p:sp>
      <p:pic>
        <p:nvPicPr>
          <p:cNvPr id="6" name="Содержимое 5" descr="P1000924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3923928" y="1844824"/>
            <a:ext cx="4896544" cy="367240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328137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6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PC\Desktop\НОВЫЙ ГОД  2015\НОВЫЙ ГОД\новогодние гирлянды из еловых веток\10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3998529"/>
            <a:ext cx="9144001" cy="2859471"/>
          </a:xfrm>
          <a:prstGeom prst="rect">
            <a:avLst/>
          </a:prstGeom>
          <a:noFill/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0000CC"/>
                </a:solidFill>
              </a:rPr>
              <a:t>3 этап Заключительный.</a:t>
            </a:r>
            <a:endParaRPr lang="ru-RU" sz="3600" b="1" i="1" dirty="0">
              <a:solidFill>
                <a:srgbClr val="0000CC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2746648" cy="348498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/>
          </a:p>
          <a:p>
            <a:r>
              <a:rPr lang="ru-RU" sz="1800" dirty="0" smtClean="0">
                <a:solidFill>
                  <a:srgbClr val="0000CC"/>
                </a:solidFill>
              </a:rPr>
              <a:t>Оформление стенгазеты.</a:t>
            </a:r>
          </a:p>
          <a:p>
            <a:r>
              <a:rPr lang="ru-RU" sz="1800" dirty="0" smtClean="0">
                <a:solidFill>
                  <a:srgbClr val="0000CC"/>
                </a:solidFill>
              </a:rPr>
              <a:t>Презентация проекта «Снежные тайны»</a:t>
            </a:r>
            <a:endParaRPr lang="ru-RU" sz="1800" dirty="0">
              <a:solidFill>
                <a:srgbClr val="0000CC"/>
              </a:solidFill>
            </a:endParaRPr>
          </a:p>
        </p:txBody>
      </p:sp>
      <p:pic>
        <p:nvPicPr>
          <p:cNvPr id="8" name="Picture 2" descr="C:\Users\Ольга\Pictures\P101013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1484784"/>
            <a:ext cx="5832648" cy="496855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="" xmlns:p14="http://schemas.microsoft.com/office/powerpoint/2010/main" val="328137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6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PC\Desktop\НОВЫЙ ГОД  2015\НОВЫЙ ГОД\новогодние гирлянды из еловых веток\10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3998529"/>
            <a:ext cx="9144001" cy="2859471"/>
          </a:xfrm>
          <a:prstGeom prst="rect">
            <a:avLst/>
          </a:prstGeom>
          <a:noFill/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1271319" y="266300"/>
            <a:ext cx="74369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rgbClr val="0000CC"/>
                </a:solidFill>
              </a:rPr>
              <a:t>                     Результат:</a:t>
            </a:r>
            <a:endParaRPr lang="ru-RU" sz="3600" b="1" i="1" dirty="0">
              <a:solidFill>
                <a:srgbClr val="0000CC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99592" y="1052736"/>
            <a:ext cx="7272807" cy="4042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sz="1600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Расширились </a:t>
            </a:r>
            <a:r>
              <a:rPr lang="ru-RU" sz="16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представления о зимних природных явлениях через познавательно-исследовательскую деятельность.</a:t>
            </a:r>
            <a:endParaRPr lang="ru-RU" sz="1600" dirty="0">
              <a:solidFill>
                <a:srgbClr val="0000CC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600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Познакомились </a:t>
            </a:r>
            <a:r>
              <a:rPr lang="ru-RU" sz="16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 явлениями неживой природы (морозы, сильные ветры, идет снег, метут метели, замерзли водоёмы),  свойствами снега  (белый, хрустящий, рассыпчатый, холодный, пушистый, липкий</a:t>
            </a:r>
            <a:r>
              <a:rPr lang="ru-RU" sz="1600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US" sz="1600" dirty="0" smtClean="0">
              <a:solidFill>
                <a:srgbClr val="0000CC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600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Обогатился словарный запас.</a:t>
            </a: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ru-RU" sz="1600" dirty="0">
              <a:solidFill>
                <a:srgbClr val="0000CC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600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детей повысился </a:t>
            </a:r>
            <a:r>
              <a:rPr lang="en-US" sz="1600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1600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познавательный интерес, любознательность и наблюдательность к природе. </a:t>
            </a:r>
            <a:r>
              <a:rPr lang="ru-RU" sz="16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ru-RU" sz="1600" dirty="0">
              <a:solidFill>
                <a:srgbClr val="0000CC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600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Дети познакомились </a:t>
            </a:r>
            <a:r>
              <a:rPr lang="ru-RU" sz="1600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 процессом превращения воды в лёд, льда и снега в </a:t>
            </a:r>
            <a:r>
              <a:rPr lang="ru-RU" sz="1600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воду.</a:t>
            </a:r>
          </a:p>
          <a:p>
            <a:pPr marL="285750" indent="-285750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endParaRPr lang="ru-RU" sz="1600" dirty="0">
              <a:solidFill>
                <a:srgbClr val="0000CC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88626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6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PC\Desktop\НОВЫЙ ГОД  2015\НОВЫЙ ГОД\новогодние гирлянды из еловых веток\10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3998529"/>
            <a:ext cx="9144001" cy="2859471"/>
          </a:xfrm>
          <a:prstGeom prst="rect">
            <a:avLst/>
          </a:prstGeom>
          <a:noFill/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0000CC"/>
                </a:solidFill>
              </a:rPr>
              <a:t>Список литературы</a:t>
            </a:r>
            <a:endParaRPr lang="ru-RU" sz="3600" b="1" i="1" dirty="0">
              <a:solidFill>
                <a:srgbClr val="0000CC"/>
              </a:solidFill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1800" dirty="0" smtClean="0">
                <a:solidFill>
                  <a:srgbClr val="0000CC"/>
                </a:solidFill>
              </a:rPr>
              <a:t>1.Основная общеобразовательная программа МБДОУ детский сад №9.</a:t>
            </a:r>
          </a:p>
          <a:p>
            <a:pPr>
              <a:buNone/>
            </a:pPr>
            <a:r>
              <a:rPr lang="ru-RU" sz="1800" dirty="0" smtClean="0">
                <a:solidFill>
                  <a:srgbClr val="0000CC"/>
                </a:solidFill>
              </a:rPr>
              <a:t>2.Основная образовательная программа дошкольного образования / Под ред. </a:t>
            </a:r>
            <a:r>
              <a:rPr lang="ru-RU" sz="1800" dirty="0" err="1" smtClean="0">
                <a:solidFill>
                  <a:srgbClr val="0000CC"/>
                </a:solidFill>
              </a:rPr>
              <a:t>Н.Е.Вераксы</a:t>
            </a:r>
            <a:r>
              <a:rPr lang="ru-RU" sz="1800" dirty="0" smtClean="0">
                <a:solidFill>
                  <a:srgbClr val="0000CC"/>
                </a:solidFill>
              </a:rPr>
              <a:t>, Т.С. Комаровой, М.А.Васильевой.</a:t>
            </a:r>
          </a:p>
          <a:p>
            <a:pPr>
              <a:buNone/>
            </a:pPr>
            <a:r>
              <a:rPr lang="ru-RU" sz="1800" dirty="0" smtClean="0">
                <a:solidFill>
                  <a:srgbClr val="0000CC"/>
                </a:solidFill>
              </a:rPr>
              <a:t>3.Веракса Н.Е. . </a:t>
            </a:r>
            <a:r>
              <a:rPr lang="ru-RU" sz="1800" dirty="0" err="1" smtClean="0">
                <a:solidFill>
                  <a:srgbClr val="0000CC"/>
                </a:solidFill>
              </a:rPr>
              <a:t>Веракса</a:t>
            </a:r>
            <a:r>
              <a:rPr lang="ru-RU" sz="1800" dirty="0" smtClean="0">
                <a:solidFill>
                  <a:srgbClr val="0000CC"/>
                </a:solidFill>
              </a:rPr>
              <a:t> А.Н.Проектная деятельность дошкольников.</a:t>
            </a:r>
          </a:p>
          <a:p>
            <a:pPr>
              <a:buNone/>
            </a:pPr>
            <a:r>
              <a:rPr lang="ru-RU" sz="1800" dirty="0" smtClean="0">
                <a:solidFill>
                  <a:srgbClr val="0000CC"/>
                </a:solidFill>
              </a:rPr>
              <a:t>4. </a:t>
            </a:r>
            <a:r>
              <a:rPr lang="ru-RU" sz="1800" dirty="0" err="1" smtClean="0">
                <a:solidFill>
                  <a:srgbClr val="0000CC"/>
                </a:solidFill>
              </a:rPr>
              <a:t>Веракса</a:t>
            </a:r>
            <a:r>
              <a:rPr lang="ru-RU" sz="1800" dirty="0" smtClean="0">
                <a:solidFill>
                  <a:srgbClr val="0000CC"/>
                </a:solidFill>
              </a:rPr>
              <a:t> Н.Е., </a:t>
            </a:r>
            <a:r>
              <a:rPr lang="ru-RU" sz="1800" dirty="0" err="1" smtClean="0">
                <a:solidFill>
                  <a:srgbClr val="0000CC"/>
                </a:solidFill>
              </a:rPr>
              <a:t>Галимов</a:t>
            </a:r>
            <a:r>
              <a:rPr lang="ru-RU" sz="1800" dirty="0" smtClean="0">
                <a:solidFill>
                  <a:srgbClr val="0000CC"/>
                </a:solidFill>
              </a:rPr>
              <a:t> О.Р. Познавательно - исследовательская деятельность дошкольников.</a:t>
            </a:r>
          </a:p>
          <a:p>
            <a:pPr>
              <a:buNone/>
            </a:pPr>
            <a:r>
              <a:rPr lang="ru-RU" sz="1800" dirty="0" smtClean="0">
                <a:solidFill>
                  <a:srgbClr val="0000CC"/>
                </a:solidFill>
              </a:rPr>
              <a:t>5.Соломенникова О.А. Ознакомление с природой в детском саду.</a:t>
            </a:r>
          </a:p>
          <a:p>
            <a:pPr>
              <a:buNone/>
            </a:pPr>
            <a:r>
              <a:rPr lang="ru-RU" sz="1800" dirty="0" smtClean="0">
                <a:solidFill>
                  <a:srgbClr val="0000CC"/>
                </a:solidFill>
              </a:rPr>
              <a:t>6. Павлова Л.Ю. Сборник дидактических игр по ознакомлению с окружающим миром.</a:t>
            </a:r>
          </a:p>
          <a:p>
            <a:pPr>
              <a:buNone/>
            </a:pPr>
            <a:r>
              <a:rPr lang="ru-RU" sz="1800" dirty="0" smtClean="0">
                <a:solidFill>
                  <a:srgbClr val="0000CC"/>
                </a:solidFill>
              </a:rPr>
              <a:t>7. Интернет  -ресурсы.</a:t>
            </a:r>
          </a:p>
          <a:p>
            <a:pPr>
              <a:buNone/>
            </a:pPr>
            <a:endParaRPr lang="ru-RU" sz="1800" dirty="0" smtClean="0">
              <a:solidFill>
                <a:srgbClr val="0000CC"/>
              </a:solidFill>
            </a:endParaRPr>
          </a:p>
          <a:p>
            <a:pPr>
              <a:buNone/>
            </a:pPr>
            <a:endParaRPr lang="ru-RU" sz="1800" dirty="0" smtClean="0">
              <a:solidFill>
                <a:srgbClr val="0000CC"/>
              </a:solidFill>
            </a:endParaRPr>
          </a:p>
          <a:p>
            <a:pPr>
              <a:buNone/>
            </a:pPr>
            <a:endParaRPr lang="ru-RU" sz="1800" dirty="0" smtClean="0">
              <a:solidFill>
                <a:srgbClr val="0000CC"/>
              </a:solidFill>
            </a:endParaRPr>
          </a:p>
          <a:p>
            <a:pPr>
              <a:buNone/>
            </a:pPr>
            <a:endParaRPr lang="ru-RU" sz="1800" dirty="0" smtClean="0">
              <a:solidFill>
                <a:srgbClr val="0000CC"/>
              </a:solidFill>
            </a:endParaRPr>
          </a:p>
          <a:p>
            <a:pPr>
              <a:buNone/>
            </a:pPr>
            <a:endParaRPr lang="ru-RU" sz="1800" dirty="0" smtClean="0">
              <a:solidFill>
                <a:srgbClr val="0000CC"/>
              </a:solidFill>
            </a:endParaRPr>
          </a:p>
          <a:p>
            <a:pPr>
              <a:buNone/>
            </a:pPr>
            <a:endParaRPr lang="ru-RU" sz="1800" dirty="0" smtClean="0">
              <a:solidFill>
                <a:srgbClr val="0000CC"/>
              </a:solidFill>
            </a:endParaRPr>
          </a:p>
          <a:p>
            <a:pPr>
              <a:buNone/>
            </a:pPr>
            <a:endParaRPr lang="ru-RU" sz="1800" dirty="0" smtClean="0">
              <a:solidFill>
                <a:srgbClr val="0000CC"/>
              </a:solidFill>
            </a:endParaRPr>
          </a:p>
          <a:p>
            <a:pPr>
              <a:buNone/>
            </a:pPr>
            <a:endParaRPr lang="ru-RU" sz="1800" dirty="0" smtClean="0">
              <a:solidFill>
                <a:srgbClr val="0000CC"/>
              </a:solidFill>
            </a:endParaRPr>
          </a:p>
          <a:p>
            <a:pPr>
              <a:buNone/>
            </a:pPr>
            <a:endParaRPr lang="ru-RU" sz="1800" dirty="0" smtClean="0">
              <a:solidFill>
                <a:srgbClr val="0000CC"/>
              </a:solidFill>
            </a:endParaRPr>
          </a:p>
          <a:p>
            <a:pPr>
              <a:buNone/>
            </a:pPr>
            <a:endParaRPr lang="ru-RU" sz="1800" dirty="0" smtClean="0">
              <a:solidFill>
                <a:srgbClr val="0000CC"/>
              </a:solidFill>
            </a:endParaRPr>
          </a:p>
          <a:p>
            <a:pPr>
              <a:buNone/>
            </a:pPr>
            <a:endParaRPr lang="ru-RU" sz="1800" dirty="0" smtClean="0">
              <a:solidFill>
                <a:srgbClr val="0000CC"/>
              </a:solidFill>
            </a:endParaRPr>
          </a:p>
          <a:p>
            <a:pPr>
              <a:buNone/>
            </a:pPr>
            <a:endParaRPr lang="ru-RU" sz="1800" dirty="0" smtClean="0">
              <a:solidFill>
                <a:srgbClr val="0000CC"/>
              </a:solidFill>
            </a:endParaRPr>
          </a:p>
          <a:p>
            <a:pPr>
              <a:buNone/>
            </a:pPr>
            <a:endParaRPr lang="ru-RU" sz="1800" dirty="0" smtClean="0">
              <a:solidFill>
                <a:srgbClr val="0000CC"/>
              </a:solidFill>
            </a:endParaRPr>
          </a:p>
          <a:p>
            <a:pPr>
              <a:buNone/>
            </a:pPr>
            <a:endParaRPr lang="ru-RU" sz="1800" dirty="0" smtClean="0">
              <a:solidFill>
                <a:srgbClr val="0000CC"/>
              </a:solidFill>
            </a:endParaRPr>
          </a:p>
          <a:p>
            <a:pPr>
              <a:buNone/>
            </a:pPr>
            <a:endParaRPr lang="ru-RU" sz="1800" dirty="0" smtClean="0">
              <a:solidFill>
                <a:srgbClr val="0000CC"/>
              </a:solidFill>
            </a:endParaRPr>
          </a:p>
          <a:p>
            <a:pPr>
              <a:buNone/>
            </a:pPr>
            <a:endParaRPr lang="ru-RU" sz="1800" dirty="0" smtClean="0">
              <a:solidFill>
                <a:srgbClr val="0000CC"/>
              </a:solidFill>
            </a:endParaRPr>
          </a:p>
          <a:p>
            <a:pPr>
              <a:buNone/>
            </a:pPr>
            <a:endParaRPr lang="ru-RU" sz="1800" dirty="0" smtClean="0">
              <a:solidFill>
                <a:srgbClr val="0000CC"/>
              </a:solidFill>
            </a:endParaRPr>
          </a:p>
          <a:p>
            <a:pPr>
              <a:buNone/>
            </a:pPr>
            <a:endParaRPr lang="ru-RU" sz="1800" dirty="0" smtClean="0">
              <a:solidFill>
                <a:srgbClr val="0000CC"/>
              </a:solidFill>
            </a:endParaRPr>
          </a:p>
          <a:p>
            <a:pPr>
              <a:buNone/>
            </a:pPr>
            <a:endParaRPr lang="ru-RU" sz="1800" dirty="0" smtClean="0">
              <a:solidFill>
                <a:srgbClr val="0000CC"/>
              </a:solidFill>
            </a:endParaRPr>
          </a:p>
          <a:p>
            <a:pPr>
              <a:buNone/>
            </a:pPr>
            <a:endParaRPr lang="ru-RU" sz="1800" dirty="0" smtClean="0">
              <a:solidFill>
                <a:srgbClr val="0000CC"/>
              </a:solidFill>
            </a:endParaRPr>
          </a:p>
          <a:p>
            <a:pPr>
              <a:buNone/>
            </a:pPr>
            <a:endParaRPr lang="ru-RU" sz="1800" dirty="0" smtClean="0">
              <a:solidFill>
                <a:srgbClr val="0000CC"/>
              </a:solidFill>
            </a:endParaRPr>
          </a:p>
          <a:p>
            <a:pPr>
              <a:buNone/>
            </a:pPr>
            <a:endParaRPr lang="ru-RU" sz="1800" dirty="0" smtClean="0">
              <a:solidFill>
                <a:srgbClr val="0000CC"/>
              </a:solidFill>
            </a:endParaRPr>
          </a:p>
          <a:p>
            <a:pPr>
              <a:buNone/>
            </a:pPr>
            <a:endParaRPr lang="ru-RU" sz="1800" dirty="0" smtClean="0">
              <a:solidFill>
                <a:srgbClr val="0000CC"/>
              </a:solidFill>
            </a:endParaRPr>
          </a:p>
          <a:p>
            <a:endParaRPr lang="ru-RU" sz="1800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137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6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PC\Desktop\НОВЫЙ ГОД  2015\НОВЫЙ ГОД\новогодние гирлянды из еловых веток\10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3998529"/>
            <a:ext cx="9144001" cy="2859471"/>
          </a:xfrm>
          <a:prstGeom prst="rect">
            <a:avLst/>
          </a:prstGeom>
          <a:noFill/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sp>
        <p:nvSpPr>
          <p:cNvPr id="3" name="Облако 2"/>
          <p:cNvSpPr/>
          <p:nvPr/>
        </p:nvSpPr>
        <p:spPr>
          <a:xfrm>
            <a:off x="899592" y="1484784"/>
            <a:ext cx="7704856" cy="4824536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ts val="1575"/>
              </a:lnSpc>
              <a:spcAft>
                <a:spcPts val="600"/>
              </a:spcAft>
            </a:pPr>
            <a:r>
              <a:rPr lang="ru-RU" b="1" i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«Чем больше ребенок видел, слышал и переживал, чем больше он знает, и усвоил, чем большим количеством элементов действительности он располагает в своём опыте, тем значительнее и продуктивнее при других равных условиях будет его творческая, исследовательская деятельность».</a:t>
            </a:r>
            <a:endParaRPr lang="ru-RU" sz="1600" b="1" dirty="0" smtClean="0">
              <a:solidFill>
                <a:srgbClr val="0000CC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r">
              <a:lnSpc>
                <a:spcPts val="1575"/>
              </a:lnSpc>
              <a:spcAft>
                <a:spcPts val="600"/>
              </a:spcAft>
            </a:pPr>
            <a:r>
              <a:rPr lang="ru-RU" b="1" i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Лев Семёнович </a:t>
            </a:r>
            <a:r>
              <a:rPr lang="ru-RU" b="1" i="1" dirty="0" err="1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Выготский</a:t>
            </a:r>
            <a:endParaRPr lang="ru-RU" sz="1600" b="1" dirty="0">
              <a:solidFill>
                <a:srgbClr val="0000CC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07704" y="692696"/>
            <a:ext cx="62646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i="1" dirty="0" smtClean="0">
                <a:solidFill>
                  <a:srgbClr val="C00000"/>
                </a:solidFill>
              </a:rPr>
              <a:t>Спасибо за внимание! </a:t>
            </a:r>
            <a:endParaRPr lang="ru-RU" sz="4400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81717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66ab55fdc5c89cb8b6dad55bb84e5bc63a8251b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1086</TotalTime>
  <Words>961</Words>
  <Application>Microsoft Office PowerPoint</Application>
  <PresentationFormat>Экран (4:3)</PresentationFormat>
  <Paragraphs>155</Paragraphs>
  <Slides>24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Проект «Снежные тайны»</vt:lpstr>
      <vt:lpstr>Характеристика проекта</vt:lpstr>
      <vt:lpstr>Актуальность</vt:lpstr>
      <vt:lpstr>Слайд 4</vt:lpstr>
      <vt:lpstr>Слайд 5</vt:lpstr>
      <vt:lpstr>Слайд 6</vt:lpstr>
      <vt:lpstr>Формы и методы используемые при реализации проекта</vt:lpstr>
      <vt:lpstr>Слайд 8</vt:lpstr>
      <vt:lpstr>Слайд 9</vt:lpstr>
      <vt:lpstr>Слайд 10</vt:lpstr>
      <vt:lpstr>Чтение художественной литературы</vt:lpstr>
      <vt:lpstr>Беседы</vt:lpstr>
      <vt:lpstr>Наблюдения.</vt:lpstr>
      <vt:lpstr>Дидактические игры</vt:lpstr>
      <vt:lpstr>Продуктивная деятельность Изготовление цветных льдинок </vt:lpstr>
      <vt:lpstr>Продуктивная деятельность </vt:lpstr>
      <vt:lpstr>Игры со снегом.</vt:lpstr>
      <vt:lpstr>Исследовательская деятельность</vt:lpstr>
      <vt:lpstr>Слайд 19</vt:lpstr>
      <vt:lpstr>Взаимодействие  с родителями</vt:lpstr>
      <vt:lpstr>3 этап Заключительный.</vt:lpstr>
      <vt:lpstr>Слайд 22</vt:lpstr>
      <vt:lpstr>Список литературы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Антонина</dc:creator>
  <cp:lastModifiedBy>Alex</cp:lastModifiedBy>
  <cp:revision>70</cp:revision>
  <dcterms:created xsi:type="dcterms:W3CDTF">2014-10-26T07:22:07Z</dcterms:created>
  <dcterms:modified xsi:type="dcterms:W3CDTF">2016-02-10T08:17:43Z</dcterms:modified>
</cp:coreProperties>
</file>