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2" r:id="rId6"/>
    <p:sldId id="264" r:id="rId7"/>
    <p:sldId id="266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414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7037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2054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  <a:cs typeface="Arial Unicode MS" charset="0"/>
              </a:defRPr>
            </a:lvl1pPr>
          </a:lstStyle>
          <a:p>
            <a:fld id="{0B397043-77D7-43CE-A723-253F977F57A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151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F5C0E8B-9A38-40BE-9946-F10CFD70DEB0}" type="slidenum">
              <a:rPr lang="ru-RU"/>
              <a:pPr/>
              <a:t>1</a:t>
            </a:fld>
            <a:endParaRPr lang="ru-RU"/>
          </a:p>
        </p:txBody>
      </p:sp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CF5176-391E-4449-AB37-E2CE3EA35CF9}" type="slidenum">
              <a:rPr lang="ru-RU"/>
              <a:pPr/>
              <a:t>2</a:t>
            </a:fld>
            <a:endParaRPr lang="ru-RU"/>
          </a:p>
        </p:txBody>
      </p:sp>
      <p:sp>
        <p:nvSpPr>
          <p:cNvPr id="235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63F4EA-0BD1-4DBB-83B0-9DEAA4FD286F}" type="slidenum">
              <a:rPr lang="ru-RU"/>
              <a:pPr/>
              <a:t>3</a:t>
            </a:fld>
            <a:endParaRPr lang="ru-RU"/>
          </a:p>
        </p:txBody>
      </p:sp>
      <p:sp>
        <p:nvSpPr>
          <p:cNvPr id="245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F7F3AA-87D8-4146-A4BC-012B334012FB}" type="slidenum">
              <a:rPr lang="ru-RU"/>
              <a:pPr/>
              <a:t>4</a:t>
            </a:fld>
            <a:endParaRPr lang="ru-RU"/>
          </a:p>
        </p:txBody>
      </p:sp>
      <p:sp>
        <p:nvSpPr>
          <p:cNvPr id="256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18BF25-2901-4325-8155-B3ABB8DAB3CD}" type="slidenum">
              <a:rPr lang="ru-RU"/>
              <a:pPr/>
              <a:t>5</a:t>
            </a:fld>
            <a:endParaRPr lang="ru-RU"/>
          </a:p>
        </p:txBody>
      </p:sp>
      <p:sp>
        <p:nvSpPr>
          <p:cNvPr id="276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CD15D6-DBB8-4A73-9227-2A14B6EBEC9C}" type="slidenum">
              <a:rPr lang="ru-RU"/>
              <a:pPr/>
              <a:t>6</a:t>
            </a:fld>
            <a:endParaRPr lang="ru-RU"/>
          </a:p>
        </p:txBody>
      </p:sp>
      <p:sp>
        <p:nvSpPr>
          <p:cNvPr id="296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F142E3-DE14-45D1-9B5A-635E232E6EDF}" type="slidenum">
              <a:rPr lang="ru-RU"/>
              <a:pPr/>
              <a:t>7</a:t>
            </a:fld>
            <a:endParaRPr lang="ru-RU"/>
          </a:p>
        </p:txBody>
      </p:sp>
      <p:sp>
        <p:nvSpPr>
          <p:cNvPr id="317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51A662-6285-4756-9615-5637AE20031D}" type="slidenum">
              <a:rPr lang="ru-RU"/>
              <a:pPr/>
              <a:t>8</a:t>
            </a:fld>
            <a:endParaRPr lang="ru-RU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8405B70-4370-4BF3-9D7F-47D2C458C8A2}" type="slidenum">
              <a:rPr lang="ru-RU"/>
              <a:pPr/>
              <a:t>9</a:t>
            </a:fld>
            <a:endParaRPr lang="ru-RU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3E5B69-8A26-4FD6-93C4-D7EC530EA66A}" type="slidenum">
              <a:rPr lang="ru-RU"/>
              <a:pPr/>
              <a:t>10</a:t>
            </a:fld>
            <a:endParaRPr lang="ru-RU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BDD84D5-BC09-41AE-9CE0-D57E4972956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47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D3B083D-5681-4DC8-8670-FAB2939F4FA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75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F5BA957-AA65-4D1B-B4C0-320B75DB04C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98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AFAD7F9-A6ED-43AB-96F7-FF25B396A3D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03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BAB777A-16E6-4CBB-8C1B-019A09B291F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26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FF5A852-02E9-4FCB-9564-14552202B61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30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2511CE-E3AF-4CD6-A25B-A0ED0A94DE4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46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FDA1E2D-11F2-4F0B-A8A5-A14929C475B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385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A073A47-9D97-4B1E-A9B6-3EE17B0536A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006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7DB5800-7029-409C-B33B-9F0DFDB736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27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59928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59928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2D7415D-6759-4601-8D23-7E5F5985D2B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508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28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8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6599A582-495D-456F-BB8E-C7CA408281C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2pPr>
      <a:lvl3pPr marL="1143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3pPr>
      <a:lvl4pPr marL="1600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4pPr>
      <a:lvl5pPr marL="20574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55576" y="5429250"/>
            <a:ext cx="7776864" cy="92551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10253F"/>
                </a:solidFill>
                <a:cs typeface="Arial" charset="0"/>
              </a:rPr>
              <a:t>ОГАПОУ</a:t>
            </a:r>
            <a:endParaRPr lang="ru-RU" b="1" dirty="0">
              <a:solidFill>
                <a:srgbClr val="10253F"/>
              </a:solidFill>
              <a:cs typeface="Arial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>
                <a:solidFill>
                  <a:srgbClr val="10253F"/>
                </a:solidFill>
                <a:cs typeface="Arial" charset="0"/>
              </a:rPr>
              <a:t>«Дмитриевский сельскохозяйственный техникум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1" dirty="0">
              <a:solidFill>
                <a:srgbClr val="10253F"/>
              </a:solidFill>
              <a:cs typeface="Arial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00062" y="857250"/>
            <a:ext cx="6232177" cy="2310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marL="514350" indent="-509588">
              <a:buClrTx/>
              <a:buFontTx/>
              <a:buNone/>
              <a:tabLst>
                <a:tab pos="514350" algn="l"/>
                <a:tab pos="962025" algn="l"/>
                <a:tab pos="1411288" algn="l"/>
                <a:tab pos="1860550" algn="l"/>
                <a:tab pos="2309813" algn="l"/>
                <a:tab pos="2759075" algn="l"/>
                <a:tab pos="3208338" algn="l"/>
                <a:tab pos="3657600" algn="l"/>
                <a:tab pos="4106863" algn="l"/>
                <a:tab pos="4556125" algn="l"/>
                <a:tab pos="5005388" algn="l"/>
                <a:tab pos="5454650" algn="l"/>
                <a:tab pos="5903913" algn="l"/>
                <a:tab pos="6353175" algn="l"/>
                <a:tab pos="6802438" algn="l"/>
                <a:tab pos="7251700" algn="l"/>
                <a:tab pos="7700963" algn="l"/>
                <a:tab pos="8150225" algn="l"/>
                <a:tab pos="8599488" algn="l"/>
                <a:tab pos="9048750" algn="l"/>
                <a:tab pos="9498013" algn="l"/>
              </a:tabLst>
            </a:pPr>
            <a:r>
              <a:rPr lang="ru-RU" sz="2800" b="1" dirty="0">
                <a:solidFill>
                  <a:srgbClr val="000000"/>
                </a:solidFill>
                <a:latin typeface="Monotype Corsiva" pitchFamily="64" charset="0"/>
              </a:rPr>
              <a:t>   </a:t>
            </a:r>
            <a:r>
              <a:rPr lang="ru-RU" sz="3600" b="1" dirty="0">
                <a:solidFill>
                  <a:srgbClr val="000000"/>
                </a:solidFill>
                <a:latin typeface="Monotype Corsiva" pitchFamily="64" charset="0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Monotype Corsiva" pitchFamily="64" charset="0"/>
              </a:rPr>
              <a:t>РАСУЛОВА   НАИДА МАГОМЕДОВНА</a:t>
            </a:r>
          </a:p>
          <a:p>
            <a:pPr marL="514350" indent="-509588">
              <a:buClrTx/>
              <a:buFontTx/>
              <a:buNone/>
              <a:tabLst>
                <a:tab pos="514350" algn="l"/>
                <a:tab pos="962025" algn="l"/>
                <a:tab pos="1411288" algn="l"/>
                <a:tab pos="1860550" algn="l"/>
                <a:tab pos="2309813" algn="l"/>
                <a:tab pos="2759075" algn="l"/>
                <a:tab pos="3208338" algn="l"/>
                <a:tab pos="3657600" algn="l"/>
                <a:tab pos="4106863" algn="l"/>
                <a:tab pos="4556125" algn="l"/>
                <a:tab pos="5005388" algn="l"/>
                <a:tab pos="5454650" algn="l"/>
                <a:tab pos="5903913" algn="l"/>
                <a:tab pos="6353175" algn="l"/>
                <a:tab pos="6802438" algn="l"/>
                <a:tab pos="7251700" algn="l"/>
                <a:tab pos="7700963" algn="l"/>
                <a:tab pos="8150225" algn="l"/>
                <a:tab pos="8599488" algn="l"/>
                <a:tab pos="9048750" algn="l"/>
                <a:tab pos="9498013" algn="l"/>
              </a:tabLst>
            </a:pPr>
            <a:endParaRPr lang="ru-RU" sz="3600" dirty="0" smtClean="0">
              <a:solidFill>
                <a:srgbClr val="000000"/>
              </a:solidFill>
              <a:cs typeface="Arial" charset="0"/>
            </a:endParaRPr>
          </a:p>
          <a:p>
            <a:pPr marL="514350" indent="-509588">
              <a:buClrTx/>
              <a:buFontTx/>
              <a:buNone/>
              <a:tabLst>
                <a:tab pos="514350" algn="l"/>
                <a:tab pos="962025" algn="l"/>
                <a:tab pos="1411288" algn="l"/>
                <a:tab pos="1860550" algn="l"/>
                <a:tab pos="2309813" algn="l"/>
                <a:tab pos="2759075" algn="l"/>
                <a:tab pos="3208338" algn="l"/>
                <a:tab pos="3657600" algn="l"/>
                <a:tab pos="4106863" algn="l"/>
                <a:tab pos="4556125" algn="l"/>
                <a:tab pos="5005388" algn="l"/>
                <a:tab pos="5454650" algn="l"/>
                <a:tab pos="5903913" algn="l"/>
                <a:tab pos="6353175" algn="l"/>
                <a:tab pos="6802438" algn="l"/>
                <a:tab pos="7251700" algn="l"/>
                <a:tab pos="7700963" algn="l"/>
                <a:tab pos="8150225" algn="l"/>
                <a:tab pos="8599488" algn="l"/>
                <a:tab pos="9048750" algn="l"/>
                <a:tab pos="9498013" algn="l"/>
              </a:tabLst>
            </a:pPr>
            <a:r>
              <a:rPr lang="ru-RU" sz="3600" dirty="0" smtClean="0">
                <a:solidFill>
                  <a:srgbClr val="000000"/>
                </a:solidFill>
                <a:cs typeface="Arial" charset="0"/>
              </a:rPr>
              <a:t>преподаватель</a:t>
            </a:r>
            <a:endParaRPr lang="ru-RU" sz="3600" dirty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376238"/>
            <a:ext cx="8229600" cy="374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r>
              <a:rPr lang="ru-RU" sz="4000">
                <a:latin typeface="Calibri" pitchFamily="32" charset="0"/>
                <a:cs typeface="Arial Unicode MS" charset="0"/>
              </a:rPr>
              <a:t> </a:t>
            </a:r>
            <a:br>
              <a:rPr lang="ru-RU" sz="4000">
                <a:latin typeface="Calibri" pitchFamily="32" charset="0"/>
                <a:cs typeface="Arial Unicode MS" charset="0"/>
              </a:rPr>
            </a:br>
            <a:r>
              <a:rPr lang="ru-RU" sz="4000">
                <a:latin typeface="Calibri" pitchFamily="32" charset="0"/>
                <a:cs typeface="Arial Unicode MS" charset="0"/>
              </a:rPr>
              <a:t/>
            </a:r>
            <a:br>
              <a:rPr lang="ru-RU" sz="4000">
                <a:latin typeface="Calibri" pitchFamily="32" charset="0"/>
                <a:cs typeface="Arial Unicode MS" charset="0"/>
              </a:rPr>
            </a:br>
            <a:r>
              <a:rPr lang="ru-RU" sz="3200" b="1" u="sng">
                <a:latin typeface="Calibri" pitchFamily="32" charset="0"/>
                <a:cs typeface="Arial Unicode MS" charset="0"/>
              </a:rPr>
              <a:t>«</a:t>
            </a:r>
            <a:r>
              <a:rPr lang="ru-RU" sz="3200" b="1" u="sng">
                <a:cs typeface="Arial" charset="0"/>
              </a:rPr>
              <a:t>Активизация познавательной деятельности обучающихся через систему использования ИКТ на уроках истории</a:t>
            </a:r>
            <a:r>
              <a:rPr lang="ru-RU" sz="3200" b="1" u="sng">
                <a:latin typeface="Calibri" pitchFamily="32" charset="0"/>
                <a:cs typeface="Arial Unicode MS" charset="0"/>
              </a:rPr>
              <a:t>».</a:t>
            </a:r>
            <a:br>
              <a:rPr lang="ru-RU" sz="3200" b="1" u="sng">
                <a:latin typeface="Calibri" pitchFamily="32" charset="0"/>
                <a:cs typeface="Arial Unicode MS" charset="0"/>
              </a:rPr>
            </a:br>
            <a:endParaRPr lang="ru-RU" sz="3200" b="1" u="sng">
              <a:latin typeface="Calibri" pitchFamily="32" charset="0"/>
              <a:cs typeface="Arial Unicode MS" charset="0"/>
            </a:endParaRP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09600" y="1857375"/>
            <a:ext cx="82296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11188" y="1889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4000" b="1">
                <a:solidFill>
                  <a:srgbClr val="9BBB59"/>
                </a:solidFill>
                <a:latin typeface="Calibri" pitchFamily="32" charset="0"/>
              </a:rPr>
              <a:t>НАИМЕНОВАНИЕ ОПЫТА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650" y="4587875"/>
            <a:ext cx="414337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000000"/>
                </a:solidFill>
                <a:cs typeface="Times New Roman" pitchFamily="16" charset="0"/>
              </a:rPr>
              <a:t>«Надо прогнать с уроков бога сна Морфея</a:t>
            </a: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000000"/>
                </a:solidFill>
                <a:cs typeface="Times New Roman" pitchFamily="16" charset="0"/>
              </a:rPr>
              <a:t> и чаще  приглашать бога смеха Момуса»</a:t>
            </a: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b="1">
              <a:solidFill>
                <a:srgbClr val="000000"/>
              </a:solidFill>
              <a:cs typeface="Times New Roman" pitchFamily="16" charset="0"/>
            </a:endParaRPr>
          </a:p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000000"/>
                </a:solidFill>
                <a:cs typeface="Times New Roman" pitchFamily="16" charset="0"/>
              </a:rPr>
              <a:t>Ш.А. Амонашвили</a:t>
            </a:r>
            <a:r>
              <a:rPr lang="ru-RU" sz="1400" b="1" i="1">
                <a:solidFill>
                  <a:srgbClr val="000000"/>
                </a:solidFill>
                <a:cs typeface="Times New Roman" pitchFamily="16" charset="0"/>
              </a:rPr>
              <a:t>.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7" r="40417" b="23810"/>
          <a:stretch>
            <a:fillRect/>
          </a:stretch>
        </p:blipFill>
        <p:spPr bwMode="auto">
          <a:xfrm>
            <a:off x="6156325" y="4221163"/>
            <a:ext cx="2620963" cy="246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4287" r="40417" b="2381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2268538" y="188913"/>
            <a:ext cx="63357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>
              <a:buClrTx/>
              <a:buFontTx/>
              <a:buNone/>
            </a:pPr>
            <a:r>
              <a:rPr lang="ru-RU" sz="3200" b="1">
                <a:latin typeface="Calibri" pitchFamily="32" charset="0"/>
              </a:rPr>
              <a:t>УСЛОВИЯ ВОЗНИКНОВЕНИЯ,</a:t>
            </a:r>
            <a:r>
              <a:rPr lang="ru-RU" sz="3200" b="1"/>
              <a:t/>
            </a:r>
            <a:br>
              <a:rPr lang="ru-RU" sz="3200" b="1"/>
            </a:br>
            <a:r>
              <a:rPr lang="ru-RU" sz="3200" b="1">
                <a:latin typeface="Calibri" pitchFamily="32" charset="0"/>
              </a:rPr>
              <a:t>СТАНОВЛЕНИЯ ОПЫТА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5888"/>
            <a:ext cx="1296988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79388" y="1125538"/>
            <a:ext cx="8208962" cy="558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Пассивность и безразличие обучающихся на уроке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Снижение мотивации обучающихся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Слабая познавательная активность обучающихся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Необходимость повышения эффективности обучения</a:t>
            </a:r>
          </a:p>
          <a:p>
            <a:pPr>
              <a:lnSpc>
                <a:spcPct val="15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u="sng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Недостатки классического традиционного урока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 Превращение обучающегося из объекта в субъект учебной деятельности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Необходимость использования современных организационных форм проведения занятий</a:t>
            </a:r>
          </a:p>
          <a:p>
            <a:pPr>
              <a:lnSpc>
                <a:spcPct val="15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2060"/>
                </a:solidFill>
                <a:latin typeface="Times New Roman" pitchFamily="16" charset="0"/>
                <a:cs typeface="Times New Roman" pitchFamily="16" charset="0"/>
              </a:rPr>
              <a:t>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3200" b="1">
                <a:solidFill>
                  <a:srgbClr val="C00000"/>
                </a:solidFill>
                <a:latin typeface="Calibri" pitchFamily="32" charset="0"/>
              </a:rPr>
              <a:t>АКТУАЛЬНОСТЬ И ПЕРСПЕКТИВНОСТЬ ОПЫТА</a:t>
            </a: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1268413"/>
            <a:ext cx="882015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u="sng" dirty="0">
                <a:solidFill>
                  <a:srgbClr val="002060"/>
                </a:solidFill>
                <a:latin typeface="Arial Black" pitchFamily="32" charset="0"/>
              </a:rPr>
              <a:t>Использование на уроках истории информационных </a:t>
            </a:r>
            <a:r>
              <a:rPr lang="ru-RU" sz="2000" u="sng" dirty="0" smtClean="0">
                <a:solidFill>
                  <a:srgbClr val="002060"/>
                </a:solidFill>
                <a:latin typeface="Arial Black" pitchFamily="32" charset="0"/>
              </a:rPr>
              <a:t>компьютерных технологий </a:t>
            </a: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способствует интеллектуальному развитию обучающихся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dirty="0">
              <a:solidFill>
                <a:srgbClr val="002060"/>
              </a:solidFill>
              <a:latin typeface="Arial Black" pitchFamily="32" charset="0"/>
            </a:endParaRP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Дает возможность для подготовки активной творческой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  личности</a:t>
            </a: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Использование разнообразных  форм преподавания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  может сделать изучение предмета более увлекательным</a:t>
            </a: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Формирует положительную мотивацию учения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Активизирует познавательную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деятельность обучающихся</a:t>
            </a: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Развивает самостоятельность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   в учебной деятельности</a:t>
            </a: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Воспитывает  активную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  жизненную позицию обучающегося</a:t>
            </a:r>
          </a:p>
          <a:p>
            <a:pPr>
              <a:buClr>
                <a:srgbClr val="002060"/>
              </a:buClr>
              <a:buFont typeface="Wingdings" charset="2"/>
              <a:buChar char="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Развивает творческое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2060"/>
                </a:solidFill>
                <a:latin typeface="Arial Black" pitchFamily="32" charset="0"/>
              </a:rPr>
              <a:t> мышление обучающихся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395288" y="333375"/>
            <a:ext cx="7991475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3600" b="1">
                <a:solidFill>
                  <a:srgbClr val="C00000"/>
                </a:solidFill>
                <a:latin typeface="Calibri" pitchFamily="32" charset="0"/>
              </a:rPr>
              <a:t>ТЕОРЕТИЧИСКАЯ ОСНОВА ОПЫТА</a:t>
            </a:r>
          </a:p>
        </p:txBody>
      </p:sp>
      <p:graphicFrame>
        <p:nvGraphicFramePr>
          <p:cNvPr id="9218" name="Group 2"/>
          <p:cNvGraphicFramePr>
            <a:graphicFrameLocks noGrp="1"/>
          </p:cNvGraphicFramePr>
          <p:nvPr/>
        </p:nvGraphicFramePr>
        <p:xfrm>
          <a:off x="1258888" y="2133600"/>
          <a:ext cx="6573837" cy="4354513"/>
        </p:xfrm>
        <a:graphic>
          <a:graphicData uri="http://schemas.openxmlformats.org/drawingml/2006/table">
            <a:tbl>
              <a:tblPr/>
              <a:tblGrid>
                <a:gridCol w="3290887"/>
                <a:gridCol w="3282950"/>
              </a:tblGrid>
              <a:tr h="6889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Объяснительно-иллюстративное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обучение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Проблемно-развивающее обучение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11017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Традиционный урок истории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Современный урок истории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(включая информационные технологии)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25638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1. Опрос по пройденному материалу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2. Объяснение нового материала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3. Закрепление изученного материала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4. Домашнее задание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5. Прочие элементы урока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1. Актуализация ранее усвоенных знаний и способов действия учащихся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2. Формирование системы новых знаний и способов действий учащихся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9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6" charset="0"/>
                          <a:ea typeface="SimSun" charset="-122"/>
                          <a:cs typeface="Times New Roman" pitchFamily="16" charset="0"/>
                        </a:rPr>
                        <a:t>3. Применение знаний и способов действия</a:t>
                      </a:r>
                    </a:p>
                  </a:txBody>
                  <a:tcPr marL="68760" marR="68760" marT="48384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</a:tbl>
          </a:graphicData>
        </a:graphic>
      </p:graphicFrame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11188" y="1412875"/>
            <a:ext cx="8229600" cy="14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>
              <a:buClrTx/>
              <a:buFontTx/>
              <a:buNone/>
            </a:pPr>
            <a:endParaRPr lang="ru-RU" i="1"/>
          </a:p>
          <a:p>
            <a:pPr>
              <a:buClrTx/>
              <a:buFontTx/>
              <a:buNone/>
            </a:pPr>
            <a:r>
              <a:rPr lang="ru-RU" sz="2000" b="1" i="1" u="sng"/>
              <a:t>Сравнительный анализ элементов структуры урока при различных методах обучения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260648"/>
            <a:ext cx="8229600" cy="1455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3600" b="1" u="sng" dirty="0" smtClean="0">
                <a:solidFill>
                  <a:srgbClr val="C0504D"/>
                </a:solidFill>
                <a:latin typeface="Calibri" pitchFamily="32" charset="0"/>
              </a:rPr>
              <a:t>Использование ИКТ на уроках истории также способствует: </a:t>
            </a:r>
            <a:r>
              <a:rPr lang="ru-RU" sz="3600" b="1" u="sng" dirty="0">
                <a:solidFill>
                  <a:srgbClr val="C0504D"/>
                </a:solidFill>
                <a:latin typeface="Calibri" pitchFamily="32" charset="0"/>
              </a:rPr>
              <a:t/>
            </a:r>
            <a:br>
              <a:rPr lang="ru-RU" sz="3600" b="1" u="sng" dirty="0">
                <a:solidFill>
                  <a:srgbClr val="C0504D"/>
                </a:solidFill>
                <a:latin typeface="Calibri" pitchFamily="32" charset="0"/>
              </a:rPr>
            </a:br>
            <a:endParaRPr lang="ru-RU" sz="3600" b="1" u="sng" dirty="0">
              <a:solidFill>
                <a:srgbClr val="C0504D"/>
              </a:solidFill>
              <a:latin typeface="Calibri" pitchFamily="32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84213" y="1412875"/>
            <a:ext cx="8137525" cy="4895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 smtClean="0">
                <a:solidFill>
                  <a:srgbClr val="000000"/>
                </a:solidFill>
              </a:rPr>
              <a:t>использованию </a:t>
            </a:r>
            <a:r>
              <a:rPr lang="ru-RU" sz="2600" b="1" dirty="0">
                <a:solidFill>
                  <a:srgbClr val="000000"/>
                </a:solidFill>
              </a:rPr>
              <a:t>коллективных форм работы; </a:t>
            </a:r>
          </a:p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 smtClean="0">
                <a:solidFill>
                  <a:srgbClr val="000000"/>
                </a:solidFill>
              </a:rPr>
              <a:t>привитию </a:t>
            </a:r>
            <a:r>
              <a:rPr lang="ru-RU" sz="2600" b="1" dirty="0">
                <a:solidFill>
                  <a:srgbClr val="000000"/>
                </a:solidFill>
              </a:rPr>
              <a:t>интереса к предмету; </a:t>
            </a:r>
          </a:p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 smtClean="0">
                <a:solidFill>
                  <a:srgbClr val="000000"/>
                </a:solidFill>
              </a:rPr>
              <a:t>развитию </a:t>
            </a:r>
            <a:r>
              <a:rPr lang="ru-RU" sz="2600" b="1" dirty="0">
                <a:solidFill>
                  <a:srgbClr val="000000"/>
                </a:solidFill>
              </a:rPr>
              <a:t>умений и </a:t>
            </a:r>
            <a:r>
              <a:rPr lang="ru-RU" sz="2600" b="1" dirty="0" smtClean="0">
                <a:solidFill>
                  <a:srgbClr val="000000"/>
                </a:solidFill>
              </a:rPr>
              <a:t>навыков самостоятельной </a:t>
            </a:r>
            <a:r>
              <a:rPr lang="ru-RU" sz="2600" b="1" dirty="0">
                <a:solidFill>
                  <a:srgbClr val="000000"/>
                </a:solidFill>
              </a:rPr>
              <a:t>работы; </a:t>
            </a:r>
          </a:p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>
                <a:solidFill>
                  <a:srgbClr val="000000"/>
                </a:solidFill>
              </a:rPr>
              <a:t>активизацию деятельности </a:t>
            </a:r>
            <a:r>
              <a:rPr lang="ru-RU" sz="2600" b="1" dirty="0" smtClean="0">
                <a:solidFill>
                  <a:srgbClr val="000000"/>
                </a:solidFill>
              </a:rPr>
              <a:t>обучающихся</a:t>
            </a:r>
            <a:r>
              <a:rPr lang="ru-RU" sz="2600" b="1" dirty="0">
                <a:solidFill>
                  <a:srgbClr val="000000"/>
                </a:solidFill>
              </a:rPr>
              <a:t>; </a:t>
            </a:r>
          </a:p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>
                <a:solidFill>
                  <a:srgbClr val="000000"/>
                </a:solidFill>
              </a:rPr>
              <a:t>при подготовке к уроку </a:t>
            </a:r>
            <a:r>
              <a:rPr lang="ru-RU" sz="2600" b="1" dirty="0" smtClean="0">
                <a:solidFill>
                  <a:srgbClr val="000000"/>
                </a:solidFill>
              </a:rPr>
              <a:t>обучающиеся </a:t>
            </a:r>
            <a:r>
              <a:rPr lang="ru-RU" sz="2600" b="1" dirty="0">
                <a:solidFill>
                  <a:srgbClr val="000000"/>
                </a:solidFill>
              </a:rPr>
              <a:t>сами ищут интересный материал; </a:t>
            </a:r>
          </a:p>
          <a:p>
            <a:pP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>
                <a:solidFill>
                  <a:srgbClr val="000000"/>
                </a:solidFill>
              </a:rPr>
              <a:t>более </a:t>
            </a:r>
            <a:r>
              <a:rPr lang="ru-RU" sz="2600" b="1" dirty="0" smtClean="0">
                <a:solidFill>
                  <a:srgbClr val="000000"/>
                </a:solidFill>
              </a:rPr>
              <a:t>полному осуществлению </a:t>
            </a:r>
            <a:r>
              <a:rPr lang="ru-RU" sz="2600" b="1" dirty="0">
                <a:solidFill>
                  <a:srgbClr val="000000"/>
                </a:solidFill>
              </a:rPr>
              <a:t>практической, воспитательной, образовательной и развивающей целей обучения;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dirty="0" smtClean="0">
                <a:solidFill>
                  <a:srgbClr val="000000"/>
                </a:solidFill>
              </a:rPr>
              <a:t>   становлению </a:t>
            </a:r>
            <a:r>
              <a:rPr lang="ru-RU" sz="2600" b="1" dirty="0">
                <a:solidFill>
                  <a:srgbClr val="000000"/>
                </a:solidFill>
              </a:rPr>
              <a:t>новых отношений между </a:t>
            </a:r>
            <a:r>
              <a:rPr lang="ru-RU" sz="2600" b="1" dirty="0" smtClean="0">
                <a:solidFill>
                  <a:srgbClr val="000000"/>
                </a:solidFill>
              </a:rPr>
              <a:t>преподавателем </a:t>
            </a:r>
            <a:r>
              <a:rPr lang="ru-RU" sz="2600" b="1" dirty="0">
                <a:solidFill>
                  <a:srgbClr val="000000"/>
                </a:solidFill>
              </a:rPr>
              <a:t>и </a:t>
            </a:r>
            <a:r>
              <a:rPr lang="ru-RU" sz="2600" b="1" dirty="0" smtClean="0">
                <a:solidFill>
                  <a:srgbClr val="000000"/>
                </a:solidFill>
              </a:rPr>
              <a:t>обучающимися</a:t>
            </a:r>
            <a:endParaRPr lang="ru-RU" sz="2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68313" y="1889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4000" b="1">
                <a:solidFill>
                  <a:srgbClr val="C0504D"/>
                </a:solidFill>
                <a:latin typeface="Calibri" pitchFamily="32" charset="0"/>
              </a:rPr>
              <a:t>РЕЗУЛЬТАТИНОСТЬ ОПЫТА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79388" y="981075"/>
            <a:ext cx="8785225" cy="4464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i="1" dirty="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i="1" dirty="0">
                <a:solidFill>
                  <a:srgbClr val="000000"/>
                </a:solidFill>
              </a:rPr>
              <a:t>В рамках  концепции  современного российского образования я работаю над созданием условий для актуализации таких психолого-педагогических механизмов, которые бы обеспечили включение растущего человека в систему общечеловеческих ценностей, путем 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i="1" dirty="0">
                <a:solidFill>
                  <a:srgbClr val="000000"/>
                </a:solidFill>
              </a:rPr>
              <a:t>активизации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i="1" dirty="0">
                <a:solidFill>
                  <a:srgbClr val="000000"/>
                </a:solidFill>
              </a:rPr>
              <a:t>деятельности учащихся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i="1" dirty="0">
                <a:solidFill>
                  <a:srgbClr val="000000"/>
                </a:solidFill>
              </a:rPr>
              <a:t>с  применением </a:t>
            </a:r>
            <a:r>
              <a:rPr lang="ru-RU" sz="2600" b="1" i="1" dirty="0" smtClean="0">
                <a:solidFill>
                  <a:srgbClr val="000000"/>
                </a:solidFill>
              </a:rPr>
              <a:t> ИКТ</a:t>
            </a:r>
            <a:endParaRPr lang="ru-RU" sz="2600" b="1" i="1" dirty="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600" b="1" i="1" dirty="0">
                <a:solidFill>
                  <a:srgbClr val="000000"/>
                </a:solidFill>
              </a:rPr>
              <a:t>на уроках истории</a:t>
            </a:r>
            <a:r>
              <a:rPr lang="ru-RU" sz="240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835150" y="1628775"/>
            <a:ext cx="7053263" cy="364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79388" y="1164822"/>
            <a:ext cx="8369300" cy="557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000000"/>
                </a:solidFill>
                <a:cs typeface="Times New Roman" pitchFamily="16" charset="0"/>
              </a:rPr>
              <a:t>                       </a:t>
            </a:r>
            <a:r>
              <a:rPr lang="ru-RU" sz="2800" b="1" u="sng" dirty="0" smtClean="0">
                <a:solidFill>
                  <a:srgbClr val="000000"/>
                </a:solidFill>
                <a:cs typeface="Times New Roman" pitchFamily="16" charset="0"/>
              </a:rPr>
              <a:t>Осуществляя шаги этой технологии, были достигнуты следующие результаты:</a:t>
            </a:r>
            <a:endParaRPr lang="ru-RU" sz="2800" b="1" u="sng" dirty="0">
              <a:solidFill>
                <a:srgbClr val="000000"/>
              </a:solidFill>
              <a:cs typeface="Times New Roman" pitchFamily="16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b="1" u="sng" dirty="0">
              <a:solidFill>
                <a:srgbClr val="000000"/>
              </a:solidFill>
              <a:cs typeface="Times New Roman" pitchFamily="16" charset="0"/>
            </a:endParaRPr>
          </a:p>
          <a:p>
            <a:pPr algn="ctr"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cs typeface="Times New Roman" pitchFamily="16" charset="0"/>
              </a:rPr>
              <a:t>Создана комфортная психологическая атмосфера на уроке, ситуация успеха, которая приносит и пользу, и радость общения и мне, и моим студентам</a:t>
            </a:r>
            <a:endParaRPr lang="ru-RU" sz="2800" b="1" dirty="0">
              <a:solidFill>
                <a:srgbClr val="000000"/>
              </a:solidFill>
              <a:cs typeface="Times New Roman" pitchFamily="16" charset="0"/>
            </a:endParaRPr>
          </a:p>
          <a:p>
            <a:pPr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cs typeface="Times New Roman" pitchFamily="16" charset="0"/>
              </a:rPr>
              <a:t>уровень сформированного умения ставить вопросы, формировать задачи, проблемы и решать их повысился за этот период примерно на 20 %.</a:t>
            </a:r>
            <a:endParaRPr lang="ru-RU" sz="2800" b="1" dirty="0">
              <a:solidFill>
                <a:srgbClr val="000000"/>
              </a:solidFill>
              <a:cs typeface="Times New Roman" pitchFamily="16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b="1" dirty="0">
              <a:solidFill>
                <a:srgbClr val="000000"/>
              </a:solidFill>
              <a:cs typeface="Times New Roman" pitchFamily="16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1547813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SimSun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4000" b="1">
                <a:solidFill>
                  <a:srgbClr val="C0504D"/>
                </a:solidFill>
                <a:latin typeface="Calibri" pitchFamily="32" charset="0"/>
              </a:rPr>
              <a:t>ТРУДОЕМКОСТЬ ОПЫТА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2000250" cy="17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286000" y="2690813"/>
            <a:ext cx="4572000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>
              <a:solidFill>
                <a:srgbClr val="00206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79388" y="620713"/>
            <a:ext cx="8713787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Clr>
                <a:srgbClr val="002060"/>
              </a:buCl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002060"/>
                </a:solidFill>
                <a:latin typeface="Arial Black" pitchFamily="32" charset="0"/>
              </a:rPr>
              <a:t>Подбор материала в соответствии с критериями</a:t>
            </a:r>
          </a:p>
          <a:p>
            <a:pPr>
              <a:lnSpc>
                <a:spcPct val="150000"/>
              </a:lnSpc>
              <a:buClr>
                <a:srgbClr val="002060"/>
              </a:buCl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002060"/>
                </a:solidFill>
                <a:latin typeface="Arial Black" pitchFamily="32" charset="0"/>
              </a:rPr>
              <a:t>Разработка уроков и их методическое обеспечение</a:t>
            </a:r>
          </a:p>
          <a:p>
            <a:pPr>
              <a:lnSpc>
                <a:spcPct val="150000"/>
              </a:lnSpc>
              <a:buClr>
                <a:srgbClr val="254061"/>
              </a:buClr>
              <a:buFont typeface="Wingdings" charset="2"/>
              <a:buChar char="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254061"/>
                </a:solidFill>
                <a:latin typeface="Arial Black" pitchFamily="32" charset="0"/>
              </a:rPr>
              <a:t>Подбор заданий </a:t>
            </a:r>
          </a:p>
          <a:p>
            <a:pPr>
              <a:lnSpc>
                <a:spcPct val="15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>
                <a:solidFill>
                  <a:srgbClr val="254061"/>
                </a:solidFill>
                <a:latin typeface="Arial Black" pitchFamily="32" charset="0"/>
              </a:rPr>
              <a:t>проблемного характера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907704" y="4149080"/>
            <a:ext cx="6408712" cy="1607344"/>
          </a:xfrm>
          <a:prstGeom prst="rect">
            <a:avLst/>
          </a:prstGeom>
          <a:solidFill>
            <a:srgbClr val="4F81BD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dirty="0" smtClean="0">
                <a:solidFill>
                  <a:srgbClr val="000000"/>
                </a:solidFill>
              </a:rPr>
              <a:t>СПАСИБО ЗА ВНИМАНИЕ</a:t>
            </a:r>
            <a:endParaRPr lang="ru-RU" sz="4000" dirty="0">
              <a:solidFill>
                <a:srgbClr val="000000"/>
              </a:solidFill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059831" y="188913"/>
            <a:ext cx="5520607" cy="324008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/2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-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401</Words>
  <Application>Microsoft Office PowerPoint</Application>
  <PresentationFormat>Экран (4:3)</PresentationFormat>
  <Paragraphs>92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VVV</cp:lastModifiedBy>
  <cp:revision>79</cp:revision>
  <cp:lastPrinted>2015-08-31T07:47:43Z</cp:lastPrinted>
  <dcterms:created xsi:type="dcterms:W3CDTF">2005-02-27T17:39:59Z</dcterms:created>
  <dcterms:modified xsi:type="dcterms:W3CDTF">2015-08-31T07:48:04Z</dcterms:modified>
</cp:coreProperties>
</file>