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9" r:id="rId5"/>
    <p:sldId id="271" r:id="rId6"/>
    <p:sldId id="270" r:id="rId7"/>
    <p:sldId id="259" r:id="rId8"/>
    <p:sldId id="260" r:id="rId9"/>
    <p:sldId id="261" r:id="rId10"/>
    <p:sldId id="262" r:id="rId11"/>
    <p:sldId id="263" r:id="rId12"/>
    <p:sldId id="276" r:id="rId13"/>
    <p:sldId id="264" r:id="rId14"/>
    <p:sldId id="265" r:id="rId15"/>
    <p:sldId id="277" r:id="rId16"/>
    <p:sldId id="266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86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14A38-3D90-424C-AFE9-BA8E7BBA9722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97CB7-9CB1-421A-9E22-996995A4FF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14A38-3D90-424C-AFE9-BA8E7BBA9722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97CB7-9CB1-421A-9E22-996995A4F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14A38-3D90-424C-AFE9-BA8E7BBA9722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97CB7-9CB1-421A-9E22-996995A4FF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14A38-3D90-424C-AFE9-BA8E7BBA9722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97CB7-9CB1-421A-9E22-996995A4F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14A38-3D90-424C-AFE9-BA8E7BBA9722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97CB7-9CB1-421A-9E22-996995A4F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14A38-3D90-424C-AFE9-BA8E7BBA9722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97CB7-9CB1-421A-9E22-996995A4F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14A38-3D90-424C-AFE9-BA8E7BBA9722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97CB7-9CB1-421A-9E22-996995A4FF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14A38-3D90-424C-AFE9-BA8E7BBA9722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97CB7-9CB1-421A-9E22-996995A4F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14A38-3D90-424C-AFE9-BA8E7BBA9722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97CB7-9CB1-421A-9E22-996995A4FF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14A38-3D90-424C-AFE9-BA8E7BBA9722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97CB7-9CB1-421A-9E22-996995A4F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14A38-3D90-424C-AFE9-BA8E7BBA9722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E97CB7-9CB1-421A-9E22-996995A4F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D014A38-3D90-424C-AFE9-BA8E7BBA9722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2E97CB7-9CB1-421A-9E22-996995A4FF8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4414" y="785794"/>
            <a:ext cx="7406640" cy="3211978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latin typeface="Calibri" pitchFamily="34" charset="0"/>
              </a:rPr>
              <a:t>Играем с камешками </a:t>
            </a:r>
            <a:r>
              <a:rPr lang="ru-RU" sz="5400" b="1" dirty="0" err="1" smtClean="0">
                <a:latin typeface="Calibri" pitchFamily="34" charset="0"/>
              </a:rPr>
              <a:t>Марблс</a:t>
            </a:r>
            <a:r>
              <a:rPr lang="ru-RU" sz="5400" b="1" dirty="0" smtClean="0">
                <a:latin typeface="Calibri" pitchFamily="34" charset="0"/>
              </a:rPr>
              <a:t> – </a:t>
            </a:r>
            <a:br>
              <a:rPr lang="ru-RU" sz="5400" b="1" dirty="0" smtClean="0">
                <a:latin typeface="Calibri" pitchFamily="34" charset="0"/>
              </a:rPr>
            </a:br>
            <a:r>
              <a:rPr lang="ru-RU" sz="5400" b="1" dirty="0" smtClean="0">
                <a:latin typeface="Calibri" pitchFamily="34" charset="0"/>
              </a:rPr>
              <a:t>развиваем</a:t>
            </a:r>
            <a:br>
              <a:rPr lang="ru-RU" sz="5400" b="1" dirty="0" smtClean="0">
                <a:latin typeface="Calibri" pitchFamily="34" charset="0"/>
              </a:rPr>
            </a:br>
            <a:r>
              <a:rPr lang="ru-RU" sz="5400" b="1" dirty="0" smtClean="0">
                <a:latin typeface="Calibri" pitchFamily="34" charset="0"/>
              </a:rPr>
              <a:t>речь</a:t>
            </a:r>
            <a:endParaRPr lang="ru-RU" sz="5400" b="1" dirty="0">
              <a:latin typeface="Calibri" pitchFamily="34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357290" y="4786322"/>
            <a:ext cx="7406640" cy="1466848"/>
          </a:xfrm>
          <a:prstGeom prst="rect">
            <a:avLst/>
          </a:prstGeom>
        </p:spPr>
        <p:txBody>
          <a:bodyPr tIns="0">
            <a:normAutofit/>
          </a:bodyPr>
          <a:lstStyle/>
          <a:p>
            <a:pPr marL="27432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Calibri" pitchFamily="34" charset="0"/>
              </a:rPr>
              <a:t>Составила: учитель-логопед</a:t>
            </a:r>
            <a:b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Calibri" pitchFamily="34" charset="0"/>
              </a:rPr>
            </a:b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Calibri" pitchFamily="34" charset="0"/>
              </a:rPr>
              <a:t>МБДОУ №190</a:t>
            </a:r>
          </a:p>
          <a:p>
            <a:pPr marL="27432" marR="0" lvl="0" indent="0" algn="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30000"/>
                    <a:satMod val="150000"/>
                  </a:schemeClr>
                </a:solidFill>
                <a:effectLst/>
                <a:uLnTx/>
                <a:uFillTx/>
                <a:latin typeface="Calibri" pitchFamily="34" charset="0"/>
              </a:rPr>
              <a:t>Корюкина Н.С.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hade val="30000"/>
                  <a:satMod val="1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1714488"/>
            <a:ext cx="380920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93991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Calibri" pitchFamily="34" charset="0"/>
              </a:rPr>
              <a:t>Игры с камешками </a:t>
            </a:r>
            <a:r>
              <a:rPr lang="ru-RU" sz="4000" b="1" dirty="0" err="1" smtClean="0">
                <a:latin typeface="Calibri" pitchFamily="34" charset="0"/>
              </a:rPr>
              <a:t>Марблс</a:t>
            </a:r>
            <a:r>
              <a:rPr lang="ru-RU" sz="4000" b="1" dirty="0" smtClean="0">
                <a:latin typeface="Calibri" pitchFamily="34" charset="0"/>
              </a:rPr>
              <a:t> направлены на развитие всех компонентов речевой системы</a:t>
            </a:r>
            <a:endParaRPr lang="ru-RU" sz="4000" b="1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285992"/>
            <a:ext cx="7498080" cy="396240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Calibri" pitchFamily="34" charset="0"/>
              </a:rPr>
              <a:t>развитие мелкой моторики;</a:t>
            </a:r>
          </a:p>
          <a:p>
            <a:r>
              <a:rPr lang="ru-RU" dirty="0" smtClean="0">
                <a:latin typeface="Calibri" pitchFamily="34" charset="0"/>
              </a:rPr>
              <a:t>развитие фонетико-фонематической системы языка;</a:t>
            </a:r>
          </a:p>
          <a:p>
            <a:r>
              <a:rPr lang="ru-RU" dirty="0" smtClean="0">
                <a:latin typeface="Calibri" pitchFamily="34" charset="0"/>
              </a:rPr>
              <a:t>развитие словаря;</a:t>
            </a:r>
          </a:p>
          <a:p>
            <a:r>
              <a:rPr lang="ru-RU" dirty="0" smtClean="0">
                <a:latin typeface="Calibri" pitchFamily="34" charset="0"/>
              </a:rPr>
              <a:t>развитие связной речи;</a:t>
            </a:r>
          </a:p>
          <a:p>
            <a:r>
              <a:rPr lang="ru-RU" dirty="0" smtClean="0">
                <a:latin typeface="Calibri" pitchFamily="34" charset="0"/>
              </a:rPr>
              <a:t>обучение элементов грамоты;</a:t>
            </a:r>
          </a:p>
          <a:p>
            <a:r>
              <a:rPr lang="ru-RU" dirty="0" smtClean="0">
                <a:latin typeface="Calibri" pitchFamily="34" charset="0"/>
              </a:rPr>
              <a:t>формирование коммуникативных навыков.</a:t>
            </a:r>
          </a:p>
          <a:p>
            <a:endParaRPr lang="ru-RU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Calibri" pitchFamily="34" charset="0"/>
              </a:rPr>
              <a:t>Система игр с камешками </a:t>
            </a:r>
            <a:r>
              <a:rPr lang="ru-RU" sz="4000" b="1" dirty="0" err="1" smtClean="0">
                <a:latin typeface="Calibri" pitchFamily="34" charset="0"/>
              </a:rPr>
              <a:t>Марблс</a:t>
            </a:r>
            <a:endParaRPr lang="ru-RU" sz="4000" b="1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4000" b="1" dirty="0" smtClean="0">
                <a:latin typeface="Calibri" pitchFamily="34" charset="0"/>
              </a:rPr>
              <a:t>Знакомство с камешками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143116"/>
            <a:ext cx="5500726" cy="4125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Calibri" pitchFamily="34" charset="0"/>
              </a:rPr>
              <a:t>Система игр с камешками </a:t>
            </a:r>
            <a:r>
              <a:rPr lang="ru-RU" sz="4000" b="1" dirty="0" err="1" smtClean="0">
                <a:latin typeface="Calibri" pitchFamily="34" charset="0"/>
              </a:rPr>
              <a:t>Марблс</a:t>
            </a:r>
            <a:endParaRPr lang="ru-RU" sz="4000" b="1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4000" b="1" dirty="0" smtClean="0">
                <a:latin typeface="Calibri" pitchFamily="34" charset="0"/>
              </a:rPr>
              <a:t>«Шаблоны»</a:t>
            </a:r>
            <a:r>
              <a:rPr lang="ru-RU" sz="4000" dirty="0" smtClean="0">
                <a:latin typeface="Calibri" pitchFamily="34" charset="0"/>
              </a:rPr>
              <a:t> 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357430"/>
            <a:ext cx="2678925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 l="5455" r="7273"/>
          <a:stretch>
            <a:fillRect/>
          </a:stretch>
        </p:blipFill>
        <p:spPr bwMode="auto">
          <a:xfrm>
            <a:off x="4429124" y="2357430"/>
            <a:ext cx="4143404" cy="356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Calibri" pitchFamily="34" charset="0"/>
              </a:rPr>
              <a:t>Система игр с камешками </a:t>
            </a:r>
            <a:r>
              <a:rPr lang="ru-RU" sz="4000" b="1" dirty="0" err="1" smtClean="0">
                <a:latin typeface="Calibri" pitchFamily="34" charset="0"/>
              </a:rPr>
              <a:t>Марблс</a:t>
            </a:r>
            <a:endParaRPr lang="ru-RU" sz="4000" b="1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4000" b="1" dirty="0" smtClean="0">
                <a:latin typeface="Calibri" pitchFamily="34" charset="0"/>
              </a:rPr>
              <a:t>«Трафареты букв»</a:t>
            </a:r>
            <a:r>
              <a:rPr lang="ru-RU" sz="4000" dirty="0" smtClean="0">
                <a:latin typeface="Calibri" pitchFamily="34" charset="0"/>
              </a:rPr>
              <a:t> </a:t>
            </a:r>
          </a:p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2214554"/>
            <a:ext cx="5572164" cy="3955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Calibri" pitchFamily="34" charset="0"/>
              </a:rPr>
              <a:t>Система игр с камешками </a:t>
            </a:r>
            <a:r>
              <a:rPr lang="ru-RU" sz="4000" b="1" dirty="0" err="1" smtClean="0">
                <a:latin typeface="Calibri" pitchFamily="34" charset="0"/>
              </a:rPr>
              <a:t>Марблс</a:t>
            </a:r>
            <a:endParaRPr lang="ru-RU" sz="4000" b="1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4000" b="1" dirty="0" smtClean="0">
                <a:latin typeface="Calibri" pitchFamily="34" charset="0"/>
              </a:rPr>
              <a:t>«Разноцветные дорожки» 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2285992"/>
            <a:ext cx="5048243" cy="3786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Calibri" pitchFamily="34" charset="0"/>
              </a:rPr>
              <a:t>Игры для развития мелкой моторики</a:t>
            </a:r>
            <a:endParaRPr lang="ru-RU" sz="4000" b="1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643050"/>
            <a:ext cx="7422672" cy="4800600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16000" b="1" dirty="0" smtClean="0">
                <a:latin typeface="Calibri" pitchFamily="34" charset="0"/>
              </a:rPr>
              <a:t>Массаж камешками </a:t>
            </a:r>
            <a:r>
              <a:rPr lang="ru-RU" sz="16000" b="1" dirty="0" err="1" smtClean="0">
                <a:latin typeface="Calibri" pitchFamily="34" charset="0"/>
              </a:rPr>
              <a:t>Марблс</a:t>
            </a:r>
            <a:endParaRPr lang="ru-RU" sz="16000" b="1" dirty="0" smtClean="0">
              <a:latin typeface="Calibri" pitchFamily="34" charset="0"/>
            </a:endParaRPr>
          </a:p>
          <a:p>
            <a:pPr>
              <a:buNone/>
            </a:pPr>
            <a:r>
              <a:rPr lang="ru-RU" sz="9800" b="1" dirty="0" smtClean="0">
                <a:latin typeface="Calibri" pitchFamily="34" charset="0"/>
              </a:rPr>
              <a:t> </a:t>
            </a:r>
          </a:p>
          <a:p>
            <a:pPr>
              <a:buNone/>
            </a:pPr>
            <a:endParaRPr lang="en-US" sz="9800" b="1" dirty="0" smtClean="0">
              <a:latin typeface="Calibri" pitchFamily="34" charset="0"/>
            </a:endParaRPr>
          </a:p>
          <a:p>
            <a:pPr>
              <a:buNone/>
            </a:pPr>
            <a:endParaRPr lang="en-US" sz="9800" b="1" dirty="0" smtClean="0">
              <a:latin typeface="Calibri" pitchFamily="34" charset="0"/>
            </a:endParaRPr>
          </a:p>
          <a:p>
            <a:pPr>
              <a:buNone/>
            </a:pPr>
            <a:endParaRPr lang="en-US" sz="9800" b="1" dirty="0" smtClean="0">
              <a:latin typeface="Calibri" pitchFamily="34" charset="0"/>
            </a:endParaRPr>
          </a:p>
          <a:p>
            <a:pPr>
              <a:buNone/>
            </a:pPr>
            <a:endParaRPr lang="en-US" sz="9800" b="1" dirty="0" smtClean="0">
              <a:latin typeface="Calibri" pitchFamily="34" charset="0"/>
            </a:endParaRPr>
          </a:p>
          <a:p>
            <a:pPr>
              <a:buNone/>
            </a:pPr>
            <a:endParaRPr lang="en-US" sz="9800" b="1" dirty="0" smtClean="0">
              <a:latin typeface="Calibri" pitchFamily="34" charset="0"/>
            </a:endParaRPr>
          </a:p>
          <a:p>
            <a:pPr algn="ctr">
              <a:buNone/>
            </a:pPr>
            <a:r>
              <a:rPr lang="ru-RU" sz="9800" b="1" dirty="0" smtClean="0">
                <a:latin typeface="Calibri" pitchFamily="34" charset="0"/>
              </a:rPr>
              <a:t>Раз</a:t>
            </a:r>
            <a:r>
              <a:rPr lang="ru-RU" sz="9800" b="1" dirty="0" smtClean="0">
                <a:latin typeface="Calibri" pitchFamily="34" charset="0"/>
              </a:rPr>
              <a:t>, два, три, четыре, пять,</a:t>
            </a:r>
          </a:p>
          <a:p>
            <a:pPr algn="ctr">
              <a:buNone/>
            </a:pPr>
            <a:r>
              <a:rPr lang="ru-RU" sz="9800" b="1" dirty="0" smtClean="0">
                <a:latin typeface="Calibri" pitchFamily="34" charset="0"/>
              </a:rPr>
              <a:t>Будем камешки считать,</a:t>
            </a:r>
          </a:p>
          <a:p>
            <a:pPr algn="ctr">
              <a:buNone/>
            </a:pPr>
            <a:r>
              <a:rPr lang="ru-RU" sz="9800" b="1" dirty="0" smtClean="0">
                <a:latin typeface="Calibri" pitchFamily="34" charset="0"/>
              </a:rPr>
              <a:t>Будем камешки считать</a:t>
            </a:r>
          </a:p>
          <a:p>
            <a:pPr algn="ctr">
              <a:buNone/>
            </a:pPr>
            <a:r>
              <a:rPr lang="ru-RU" sz="9800" b="1" dirty="0" smtClean="0">
                <a:latin typeface="Calibri" pitchFamily="34" charset="0"/>
              </a:rPr>
              <a:t>И цвета запоминать.</a:t>
            </a:r>
          </a:p>
          <a:p>
            <a:pPr>
              <a:buNone/>
            </a:pPr>
            <a:r>
              <a:rPr lang="ru-RU" sz="9800" b="1" dirty="0" smtClean="0"/>
              <a:t> </a:t>
            </a:r>
          </a:p>
          <a:p>
            <a:endParaRPr lang="ru-RU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2143116"/>
            <a:ext cx="3143272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Calibri" pitchFamily="34" charset="0"/>
              </a:rPr>
              <a:t>Игры для развития фонетико-фонематической системы языка </a:t>
            </a:r>
            <a:endParaRPr lang="ru-RU" sz="4000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643050"/>
            <a:ext cx="4286280" cy="3571900"/>
          </a:xfrm>
        </p:spPr>
        <p:txBody>
          <a:bodyPr/>
          <a:lstStyle/>
          <a:p>
            <a:pPr algn="ctr">
              <a:buNone/>
            </a:pPr>
            <a:r>
              <a:rPr lang="ru-RU" sz="4000" b="1" dirty="0" smtClean="0">
                <a:latin typeface="Calibri" pitchFamily="34" charset="0"/>
              </a:rPr>
              <a:t>Игра</a:t>
            </a:r>
            <a:endParaRPr lang="en-US" sz="4000" b="1" dirty="0" smtClean="0">
              <a:latin typeface="Calibri" pitchFamily="34" charset="0"/>
            </a:endParaRPr>
          </a:p>
          <a:p>
            <a:pPr algn="ctr">
              <a:buNone/>
            </a:pPr>
            <a:r>
              <a:rPr lang="ru-RU" sz="4000" b="1" dirty="0" smtClean="0">
                <a:latin typeface="Calibri" pitchFamily="34" charset="0"/>
              </a:rPr>
              <a:t> </a:t>
            </a:r>
            <a:r>
              <a:rPr lang="ru-RU" sz="4000" b="1" dirty="0" smtClean="0">
                <a:latin typeface="Calibri" pitchFamily="34" charset="0"/>
              </a:rPr>
              <a:t>«Звуковая </a:t>
            </a:r>
            <a:endParaRPr lang="en-US" sz="4000" b="1" dirty="0" smtClean="0">
              <a:latin typeface="Calibri" pitchFamily="34" charset="0"/>
            </a:endParaRPr>
          </a:p>
          <a:p>
            <a:pPr algn="ctr">
              <a:buNone/>
            </a:pPr>
            <a:r>
              <a:rPr lang="ru-RU" sz="4000" b="1" dirty="0" smtClean="0">
                <a:latin typeface="Calibri" pitchFamily="34" charset="0"/>
              </a:rPr>
              <a:t>дорожка</a:t>
            </a:r>
            <a:r>
              <a:rPr lang="ru-RU" sz="4000" b="1" dirty="0" smtClean="0">
                <a:latin typeface="Calibri" pitchFamily="34" charset="0"/>
              </a:rPr>
              <a:t>»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714488"/>
            <a:ext cx="3411166" cy="4548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Calibri" pitchFamily="34" charset="0"/>
              </a:rPr>
              <a:t>Игры на развитие звукового анализа и синтеза</a:t>
            </a:r>
            <a:endParaRPr lang="ru-RU" sz="4000" b="1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714488"/>
            <a:ext cx="4636590" cy="48006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4000" b="1" dirty="0" smtClean="0">
                <a:latin typeface="Calibri" pitchFamily="34" charset="0"/>
              </a:rPr>
              <a:t>Игра </a:t>
            </a:r>
            <a:r>
              <a:rPr lang="en-US" sz="4000" b="1" dirty="0" smtClean="0">
                <a:latin typeface="Calibri" pitchFamily="34" charset="0"/>
              </a:rPr>
              <a:t/>
            </a:r>
            <a:br>
              <a:rPr lang="en-US" sz="4000" b="1" dirty="0" smtClean="0">
                <a:latin typeface="Calibri" pitchFamily="34" charset="0"/>
              </a:rPr>
            </a:br>
            <a:r>
              <a:rPr lang="ru-RU" sz="4000" b="1" dirty="0" smtClean="0">
                <a:latin typeface="Calibri" pitchFamily="34" charset="0"/>
              </a:rPr>
              <a:t>«</a:t>
            </a:r>
            <a:r>
              <a:rPr lang="ru-RU" sz="4000" b="1" dirty="0" smtClean="0">
                <a:latin typeface="Calibri" pitchFamily="34" charset="0"/>
              </a:rPr>
              <a:t>Определи звук»</a:t>
            </a:r>
            <a:endParaRPr lang="ru-RU" sz="4000" dirty="0" smtClean="0">
              <a:latin typeface="Calibri" pitchFamily="34" charset="0"/>
            </a:endParaRPr>
          </a:p>
          <a:p>
            <a:pPr marL="0" indent="0">
              <a:buNone/>
            </a:pPr>
            <a:r>
              <a:rPr lang="ru-RU" sz="4000" dirty="0" smtClean="0">
                <a:latin typeface="Calibri" pitchFamily="34" charset="0"/>
              </a:rPr>
              <a:t>Ребенок </a:t>
            </a:r>
            <a:r>
              <a:rPr lang="ru-RU" sz="4000" dirty="0" smtClean="0">
                <a:latin typeface="Calibri" pitchFamily="34" charset="0"/>
              </a:rPr>
              <a:t>называет картинку, определяет позицию звука в слове и закрывает камешком </a:t>
            </a:r>
            <a:r>
              <a:rPr lang="ru-RU" sz="4000" dirty="0" err="1" smtClean="0">
                <a:latin typeface="Calibri" pitchFamily="34" charset="0"/>
              </a:rPr>
              <a:t>Марблс</a:t>
            </a:r>
            <a:r>
              <a:rPr lang="en-US" sz="4000" dirty="0" smtClean="0">
                <a:latin typeface="Calibri" pitchFamily="34" charset="0"/>
              </a:rPr>
              <a:t>.</a:t>
            </a:r>
            <a:endParaRPr lang="ru-RU" sz="4000" dirty="0">
              <a:latin typeface="Calibri" pitchFamily="34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1785926"/>
            <a:ext cx="3286148" cy="4381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Calibri" pitchFamily="34" charset="0"/>
              </a:rPr>
              <a:t>Игры на этапе автоматизации звуков в слогах, в словах </a:t>
            </a:r>
            <a:endParaRPr lang="ru-RU" sz="4000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000" b="1" dirty="0" err="1" smtClean="0"/>
              <a:t>Игра-ходилка</a:t>
            </a:r>
            <a:endParaRPr lang="ru-RU" sz="4000" dirty="0" smtClean="0"/>
          </a:p>
          <a:p>
            <a:pPr marL="88900" indent="358775" algn="just">
              <a:buNone/>
            </a:pPr>
            <a:r>
              <a:rPr lang="ru-RU" sz="2800" b="1" dirty="0" smtClean="0"/>
              <a:t>С </a:t>
            </a:r>
            <a:r>
              <a:rPr lang="ru-RU" sz="2800" b="1" dirty="0" smtClean="0"/>
              <a:t>каждым правильно произнесённым словом камешек выкладывать на дорожку. </a:t>
            </a:r>
          </a:p>
          <a:p>
            <a:endParaRPr lang="ru-RU" dirty="0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/>
          <a:srcRect l="8351" t="12952" r="7441" b="7902"/>
          <a:stretch>
            <a:fillRect/>
          </a:stretch>
        </p:blipFill>
        <p:spPr bwMode="auto">
          <a:xfrm>
            <a:off x="3000364" y="3214686"/>
            <a:ext cx="4357718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Calibri" pitchFamily="34" charset="0"/>
              </a:rPr>
              <a:t>Игры на этапе автоматизации звуков в слогах, в словах </a:t>
            </a:r>
            <a:endParaRPr lang="ru-RU" sz="4000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571612"/>
            <a:ext cx="3714776" cy="480060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4000" b="1" dirty="0" smtClean="0">
                <a:latin typeface="Calibri" pitchFamily="34" charset="0"/>
              </a:rPr>
              <a:t>Игра «Лабиринты»</a:t>
            </a:r>
            <a:endParaRPr lang="ru-RU" sz="4000" dirty="0" smtClean="0">
              <a:latin typeface="Calibri" pitchFamily="34" charset="0"/>
            </a:endParaRPr>
          </a:p>
          <a:p>
            <a:pPr marL="88900" indent="-3175">
              <a:buNone/>
            </a:pPr>
            <a:r>
              <a:rPr lang="ru-RU" sz="4000" dirty="0" smtClean="0">
                <a:latin typeface="Calibri" pitchFamily="34" charset="0"/>
              </a:rPr>
              <a:t>Автоматизация звуков. Передвигай камешек </a:t>
            </a:r>
            <a:r>
              <a:rPr lang="ru-RU" sz="4000" dirty="0" err="1" smtClean="0">
                <a:latin typeface="Calibri" pitchFamily="34" charset="0"/>
              </a:rPr>
              <a:t>Марблс</a:t>
            </a:r>
            <a:r>
              <a:rPr lang="ru-RU" sz="4000" dirty="0" smtClean="0">
                <a:latin typeface="Calibri" pitchFamily="34" charset="0"/>
              </a:rPr>
              <a:t> по картинкам, четко проговаривая слова.</a:t>
            </a:r>
          </a:p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500174"/>
            <a:ext cx="3786214" cy="5048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Calibri" pitchFamily="34" charset="0"/>
              </a:rPr>
              <a:t>Игры по подготовке </a:t>
            </a:r>
            <a:br>
              <a:rPr lang="ru-RU" b="1" dirty="0" smtClean="0">
                <a:latin typeface="Calibri" pitchFamily="34" charset="0"/>
              </a:rPr>
            </a:br>
            <a:r>
              <a:rPr lang="ru-RU" b="1" dirty="0" smtClean="0">
                <a:latin typeface="Calibri" pitchFamily="34" charset="0"/>
              </a:rPr>
              <a:t>к обучению грамоте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714488"/>
            <a:ext cx="3786214" cy="480060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3600" b="1" dirty="0" smtClean="0">
                <a:latin typeface="Calibri" pitchFamily="34" charset="0"/>
              </a:rPr>
              <a:t>Игра «Знакомство </a:t>
            </a:r>
            <a:r>
              <a:rPr lang="en-US" sz="3600" b="1" dirty="0" smtClean="0">
                <a:latin typeface="Calibri" pitchFamily="34" charset="0"/>
              </a:rPr>
              <a:t/>
            </a:r>
            <a:br>
              <a:rPr lang="en-US" sz="3600" b="1" dirty="0" smtClean="0">
                <a:latin typeface="Calibri" pitchFamily="34" charset="0"/>
              </a:rPr>
            </a:br>
            <a:r>
              <a:rPr lang="ru-RU" sz="3600" b="1" dirty="0" smtClean="0">
                <a:latin typeface="Calibri" pitchFamily="34" charset="0"/>
              </a:rPr>
              <a:t>с </a:t>
            </a:r>
            <a:r>
              <a:rPr lang="ru-RU" sz="3600" b="1" dirty="0" smtClean="0">
                <a:latin typeface="Calibri" pitchFamily="34" charset="0"/>
              </a:rPr>
              <a:t>буквой»</a:t>
            </a:r>
            <a:endParaRPr lang="ru-RU" sz="3600" dirty="0" smtClean="0">
              <a:latin typeface="Calibri" pitchFamily="34" charset="0"/>
            </a:endParaRPr>
          </a:p>
          <a:p>
            <a:pPr marL="0" indent="0">
              <a:buNone/>
            </a:pPr>
            <a:r>
              <a:rPr lang="ru-RU" sz="3600" dirty="0" smtClean="0">
                <a:latin typeface="Calibri" pitchFamily="34" charset="0"/>
              </a:rPr>
              <a:t>Ребёнок выкладывает буквы камешками. На следующих занятиях можно выложить букву по памяти, без использования шаблона. </a:t>
            </a:r>
          </a:p>
          <a:p>
            <a:endParaRPr lang="ru-RU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785926"/>
            <a:ext cx="3464727" cy="4619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Calibri" pitchFamily="34" charset="0"/>
              </a:rPr>
              <a:t>Игры по подготовке </a:t>
            </a:r>
            <a:br>
              <a:rPr lang="ru-RU" b="1" dirty="0" smtClean="0">
                <a:latin typeface="Calibri" pitchFamily="34" charset="0"/>
              </a:rPr>
            </a:br>
            <a:r>
              <a:rPr lang="ru-RU" b="1" dirty="0" smtClean="0">
                <a:latin typeface="Calibri" pitchFamily="34" charset="0"/>
              </a:rPr>
              <a:t>к обучению грамоте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latin typeface="Calibri" pitchFamily="34" charset="0"/>
              </a:rPr>
              <a:t>Игра «Знакомство с буквой</a:t>
            </a:r>
            <a:r>
              <a:rPr lang="ru-RU" b="1" dirty="0" smtClean="0">
                <a:latin typeface="Calibri" pitchFamily="34" charset="0"/>
              </a:rPr>
              <a:t>»</a:t>
            </a:r>
            <a:endParaRPr lang="ru-RU" dirty="0" smtClean="0">
              <a:latin typeface="Calibri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 l="6186" r="7216"/>
          <a:stretch>
            <a:fillRect/>
          </a:stretch>
        </p:blipFill>
        <p:spPr bwMode="auto">
          <a:xfrm>
            <a:off x="2571736" y="2071678"/>
            <a:ext cx="5155326" cy="4464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Calibri" pitchFamily="34" charset="0"/>
              </a:rPr>
              <a:t>Игры по подготовке </a:t>
            </a:r>
            <a:br>
              <a:rPr lang="ru-RU" sz="4000" b="1" dirty="0" smtClean="0">
                <a:latin typeface="Calibri" pitchFamily="34" charset="0"/>
              </a:rPr>
            </a:br>
            <a:r>
              <a:rPr lang="ru-RU" sz="4000" b="1" dirty="0" smtClean="0">
                <a:latin typeface="Calibri" pitchFamily="34" charset="0"/>
              </a:rPr>
              <a:t>к обучению грамоте</a:t>
            </a:r>
            <a:endParaRPr lang="ru-RU" sz="4000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571612"/>
            <a:ext cx="3786214" cy="4676788"/>
          </a:xfrm>
        </p:spPr>
        <p:txBody>
          <a:bodyPr/>
          <a:lstStyle/>
          <a:p>
            <a:pPr marL="365125" indent="-3175">
              <a:buNone/>
            </a:pPr>
            <a:r>
              <a:rPr lang="ru-RU" sz="3600" b="1" dirty="0" smtClean="0">
                <a:latin typeface="Calibri" pitchFamily="34" charset="0"/>
              </a:rPr>
              <a:t>Игра «Волшебная дорожка»</a:t>
            </a:r>
          </a:p>
          <a:p>
            <a:pPr marL="365125" indent="-3175">
              <a:buNone/>
            </a:pPr>
            <a:r>
              <a:rPr lang="ru-RU" sz="3600" dirty="0" smtClean="0">
                <a:latin typeface="Calibri" pitchFamily="34" charset="0"/>
              </a:rPr>
              <a:t>Прочитай </a:t>
            </a:r>
            <a:r>
              <a:rPr lang="ru-RU" sz="3600" dirty="0" smtClean="0">
                <a:latin typeface="Calibri" pitchFamily="34" charset="0"/>
              </a:rPr>
              <a:t>слоги и слова на волшебной дорожке</a:t>
            </a:r>
            <a:r>
              <a:rPr lang="en-US" sz="3600" dirty="0" smtClean="0">
                <a:latin typeface="Calibri" pitchFamily="34" charset="0"/>
              </a:rPr>
              <a:t>.</a:t>
            </a:r>
            <a:endParaRPr lang="ru-RU" sz="3600" dirty="0" smtClean="0">
              <a:latin typeface="Calibri" pitchFamily="34" charset="0"/>
            </a:endParaRPr>
          </a:p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1643050"/>
            <a:ext cx="3429024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79704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Игры для формирования лексико-грамматического строя речи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714488"/>
            <a:ext cx="3707896" cy="4786346"/>
          </a:xfrm>
        </p:spPr>
        <p:txBody>
          <a:bodyPr>
            <a:normAutofit/>
          </a:bodyPr>
          <a:lstStyle/>
          <a:p>
            <a:pPr marL="85725" indent="-3175">
              <a:buNone/>
            </a:pPr>
            <a:r>
              <a:rPr lang="ru-RU" b="1" dirty="0" smtClean="0">
                <a:latin typeface="Calibri" pitchFamily="34" charset="0"/>
              </a:rPr>
              <a:t>Игра «Укрась картинку»</a:t>
            </a:r>
            <a:endParaRPr lang="ru-RU" dirty="0" smtClean="0">
              <a:latin typeface="Calibri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Calibri" pitchFamily="34" charset="0"/>
              </a:rPr>
              <a:t>Расширять и активизировать словарь по лексическим темам «Овощи», «Фрукты», «Игрушки», «» и т.д.</a:t>
            </a:r>
          </a:p>
          <a:p>
            <a:endParaRPr lang="ru-RU" dirty="0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/>
          <a:srcRect l="13131" t="6061" r="6061" b="7576"/>
          <a:stretch>
            <a:fillRect/>
          </a:stretch>
        </p:blipFill>
        <p:spPr bwMode="auto">
          <a:xfrm>
            <a:off x="5286380" y="1643050"/>
            <a:ext cx="3286148" cy="4682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79704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Calibri" pitchFamily="34" charset="0"/>
              </a:rPr>
              <a:t>Игры для формирования лексико-грамматического строя речи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28736"/>
            <a:ext cx="7498080" cy="4819664"/>
          </a:xfrm>
        </p:spPr>
        <p:txBody>
          <a:bodyPr/>
          <a:lstStyle/>
          <a:p>
            <a:pPr algn="ctr">
              <a:buNone/>
            </a:pPr>
            <a:r>
              <a:rPr lang="ru-RU" sz="2800" b="1" dirty="0" smtClean="0">
                <a:latin typeface="Calibri" pitchFamily="34" charset="0"/>
              </a:rPr>
              <a:t>Игра «Укрась картинку»</a:t>
            </a:r>
            <a:endParaRPr lang="ru-RU" sz="2800" dirty="0" smtClean="0">
              <a:latin typeface="Calibri" pitchFamily="34" charset="0"/>
            </a:endParaRPr>
          </a:p>
          <a:p>
            <a:pPr marL="0" indent="447675" algn="just">
              <a:buNone/>
            </a:pPr>
            <a:r>
              <a:rPr lang="ru-RU" sz="2800" b="1" dirty="0" smtClean="0">
                <a:latin typeface="Calibri" pitchFamily="34" charset="0"/>
              </a:rPr>
              <a:t>Называй </a:t>
            </a:r>
            <a:r>
              <a:rPr lang="ru-RU" sz="2800" b="1" dirty="0" smtClean="0">
                <a:latin typeface="Calibri" pitchFamily="34" charset="0"/>
              </a:rPr>
              <a:t>предмет и выкладывай камешки </a:t>
            </a:r>
            <a:r>
              <a:rPr lang="ru-RU" sz="2800" b="1" dirty="0" err="1" smtClean="0">
                <a:latin typeface="Calibri" pitchFamily="34" charset="0"/>
              </a:rPr>
              <a:t>Марблс</a:t>
            </a:r>
            <a:r>
              <a:rPr lang="ru-RU" sz="2800" b="1" dirty="0" smtClean="0">
                <a:latin typeface="Calibri" pitchFamily="34" charset="0"/>
              </a:rPr>
              <a:t> по </a:t>
            </a:r>
            <a:r>
              <a:rPr lang="ru-RU" sz="2800" b="1" dirty="0" smtClean="0">
                <a:latin typeface="Calibri" pitchFamily="34" charset="0"/>
              </a:rPr>
              <a:t>цвету</a:t>
            </a:r>
            <a:endParaRPr lang="ru-RU" sz="2800" b="1" dirty="0" smtClean="0">
              <a:latin typeface="Calibri" pitchFamily="34" charset="0"/>
            </a:endParaRPr>
          </a:p>
          <a:p>
            <a:endParaRPr lang="ru-RU" dirty="0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/>
          <a:srcRect l="4412" t="9804" r="2941" b="5882"/>
          <a:stretch>
            <a:fillRect/>
          </a:stretch>
        </p:blipFill>
        <p:spPr bwMode="auto">
          <a:xfrm>
            <a:off x="2472055" y="2873371"/>
            <a:ext cx="5314655" cy="3627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447800"/>
            <a:ext cx="7929586" cy="48006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b="1" dirty="0" smtClean="0">
                <a:latin typeface="Calibri" pitchFamily="34" charset="0"/>
              </a:rPr>
              <a:t>Игра «Сосчитай»</a:t>
            </a:r>
            <a:endParaRPr lang="ru-RU" sz="4000" dirty="0" smtClean="0">
              <a:latin typeface="Calibri" pitchFamily="34" charset="0"/>
            </a:endParaRPr>
          </a:p>
          <a:p>
            <a:pPr marL="0" indent="0" algn="ctr">
              <a:buNone/>
            </a:pPr>
            <a:r>
              <a:rPr lang="ru-RU" sz="2800" b="1" dirty="0" smtClean="0">
                <a:latin typeface="Calibri" pitchFamily="34" charset="0"/>
              </a:rPr>
              <a:t>Согласование прилагательных </a:t>
            </a:r>
            <a:r>
              <a:rPr lang="en-US" sz="2800" b="1" dirty="0" smtClean="0">
                <a:latin typeface="Calibri" pitchFamily="34" charset="0"/>
              </a:rPr>
              <a:t/>
            </a:r>
            <a:br>
              <a:rPr lang="en-US" sz="2800" b="1" dirty="0" smtClean="0">
                <a:latin typeface="Calibri" pitchFamily="34" charset="0"/>
              </a:rPr>
            </a:br>
            <a:r>
              <a:rPr lang="ru-RU" sz="2800" b="1" dirty="0" smtClean="0">
                <a:latin typeface="Calibri" pitchFamily="34" charset="0"/>
              </a:rPr>
              <a:t>и </a:t>
            </a:r>
            <a:r>
              <a:rPr lang="ru-RU" sz="2800" b="1" dirty="0" smtClean="0">
                <a:latin typeface="Calibri" pitchFamily="34" charset="0"/>
              </a:rPr>
              <a:t>числительных с </a:t>
            </a:r>
            <a:r>
              <a:rPr lang="ru-RU" sz="2800" b="1" dirty="0" smtClean="0">
                <a:latin typeface="Calibri" pitchFamily="34" charset="0"/>
              </a:rPr>
              <a:t>существительными</a:t>
            </a:r>
            <a:endParaRPr lang="ru-RU" sz="2800" b="1" dirty="0">
              <a:latin typeface="Calibri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5348" t="10695" r="4813" b="5882"/>
          <a:stretch>
            <a:fillRect/>
          </a:stretch>
        </p:blipFill>
        <p:spPr bwMode="auto">
          <a:xfrm>
            <a:off x="2786050" y="3152178"/>
            <a:ext cx="4714908" cy="3134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79704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Игры для формирования лексико-грамматического строя речи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285728"/>
            <a:ext cx="8143900" cy="61436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alibri" pitchFamily="34" charset="0"/>
                <a:ea typeface="+mj-ea"/>
                <a:cs typeface="+mj-cs"/>
              </a:rPr>
              <a:t>Камешки </a:t>
            </a:r>
            <a:r>
              <a:rPr lang="ru-RU" b="1" dirty="0" err="1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alibri" pitchFamily="34" charset="0"/>
                <a:ea typeface="+mj-ea"/>
                <a:cs typeface="+mj-cs"/>
              </a:rPr>
              <a:t>Марблс</a:t>
            </a:r>
            <a:r>
              <a:rPr lang="ru-RU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alibri" pitchFamily="34" charset="0"/>
                <a:ea typeface="+mj-ea"/>
                <a:cs typeface="+mj-cs"/>
              </a:rPr>
              <a:t> – это инновационный,</a:t>
            </a:r>
          </a:p>
          <a:p>
            <a:pPr marL="3175" indent="-3175" algn="ctr">
              <a:buNone/>
            </a:pPr>
            <a:r>
              <a:rPr lang="ru-RU" b="1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alibri" pitchFamily="34" charset="0"/>
                <a:ea typeface="+mj-ea"/>
                <a:cs typeface="+mj-cs"/>
              </a:rPr>
              <a:t>универсальный материал, способствует повышению речевой активности детей</a:t>
            </a:r>
          </a:p>
          <a:p>
            <a:pPr>
              <a:buNone/>
            </a:pPr>
            <a:endParaRPr lang="ru-RU" sz="2400" i="1" dirty="0" smtClean="0">
              <a:latin typeface="Calibri" pitchFamily="34" charset="0"/>
            </a:endParaRPr>
          </a:p>
          <a:p>
            <a:pPr>
              <a:buNone/>
            </a:pPr>
            <a:endParaRPr lang="ru-RU" sz="2400" i="1" dirty="0" smtClean="0">
              <a:latin typeface="Calibri" pitchFamily="34" charset="0"/>
            </a:endParaRPr>
          </a:p>
          <a:p>
            <a:pPr>
              <a:buNone/>
            </a:pPr>
            <a:endParaRPr lang="ru-RU" sz="2400" i="1" dirty="0" smtClean="0">
              <a:latin typeface="Calibri" pitchFamily="34" charset="0"/>
            </a:endParaRPr>
          </a:p>
          <a:p>
            <a:pPr>
              <a:buNone/>
            </a:pPr>
            <a:endParaRPr lang="ru-RU" sz="2400" i="1" dirty="0" smtClean="0">
              <a:latin typeface="Calibri" pitchFamily="34" charset="0"/>
            </a:endParaRPr>
          </a:p>
          <a:p>
            <a:pPr>
              <a:buNone/>
            </a:pPr>
            <a:endParaRPr lang="ru-RU" sz="2400" i="1" dirty="0" smtClean="0">
              <a:latin typeface="Calibri" pitchFamily="34" charset="0"/>
            </a:endParaRPr>
          </a:p>
          <a:p>
            <a:pPr>
              <a:buNone/>
            </a:pPr>
            <a:endParaRPr lang="ru-RU" sz="2400" i="1" dirty="0" smtClean="0">
              <a:latin typeface="Calibri" pitchFamily="34" charset="0"/>
            </a:endParaRPr>
          </a:p>
          <a:p>
            <a:pPr>
              <a:buNone/>
            </a:pPr>
            <a:endParaRPr lang="ru-RU" sz="2400" i="1" dirty="0" smtClean="0">
              <a:latin typeface="Calibri" pitchFamily="34" charset="0"/>
            </a:endParaRPr>
          </a:p>
          <a:p>
            <a:pPr>
              <a:buNone/>
            </a:pPr>
            <a:endParaRPr lang="ru-RU" sz="2400" i="1" dirty="0" smtClean="0">
              <a:latin typeface="Calibri" pitchFamily="34" charset="0"/>
            </a:endParaRPr>
          </a:p>
          <a:p>
            <a:pPr>
              <a:buNone/>
            </a:pPr>
            <a:endParaRPr lang="ru-RU" sz="2400" i="1" dirty="0" smtClean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 l="7500" t="11667" r="8750" b="8333"/>
          <a:stretch>
            <a:fillRect/>
          </a:stretch>
        </p:blipFill>
        <p:spPr bwMode="auto">
          <a:xfrm>
            <a:off x="2000232" y="2000240"/>
            <a:ext cx="6215106" cy="445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3985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latin typeface="Calibri" pitchFamily="34" charset="0"/>
              </a:rPr>
              <a:t>Камешки </a:t>
            </a:r>
            <a:r>
              <a:rPr lang="ru-RU" sz="3600" b="1" dirty="0" err="1" smtClean="0">
                <a:latin typeface="Calibri" pitchFamily="34" charset="0"/>
              </a:rPr>
              <a:t>Марблс</a:t>
            </a:r>
            <a:r>
              <a:rPr lang="ru-RU" sz="3600" b="1" dirty="0" smtClean="0">
                <a:latin typeface="Calibri" pitchFamily="34" charset="0"/>
              </a:rPr>
              <a:t>- замечательная помощь родителям  для организации занятий дома</a:t>
            </a:r>
            <a:endParaRPr lang="ru-RU" sz="2800" b="1" dirty="0">
              <a:latin typeface="Calibri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 l="12245" t="7895" r="10204" b="6842"/>
          <a:stretch>
            <a:fillRect/>
          </a:stretch>
        </p:blipFill>
        <p:spPr bwMode="auto">
          <a:xfrm>
            <a:off x="3500430" y="2000240"/>
            <a:ext cx="3286148" cy="4263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255</TotalTime>
  <Words>269</Words>
  <Application>Microsoft Office PowerPoint</Application>
  <PresentationFormat>Экран (4:3)</PresentationFormat>
  <Paragraphs>72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Солнцестояние</vt:lpstr>
      <vt:lpstr>Играем с камешками Марблс –  развиваем речь</vt:lpstr>
      <vt:lpstr>Игры с камешками Марблс направлены на развитие всех компонентов речевой системы</vt:lpstr>
      <vt:lpstr>Система игр с камешками Марблс</vt:lpstr>
      <vt:lpstr>Система игр с камешками Марблс</vt:lpstr>
      <vt:lpstr>Система игр с камешками Марблс</vt:lpstr>
      <vt:lpstr>Система игр с камешками Марблс</vt:lpstr>
      <vt:lpstr>Игры для развития мелкой моторики</vt:lpstr>
      <vt:lpstr>Игры для развития фонетико-фонематической системы языка </vt:lpstr>
      <vt:lpstr>Игры на развитие звукового анализа и синтеза</vt:lpstr>
      <vt:lpstr>Игры на этапе автоматизации звуков в слогах, в словах </vt:lpstr>
      <vt:lpstr>Игры на этапе автоматизации звуков в слогах, в словах </vt:lpstr>
      <vt:lpstr>Игры по подготовке  к обучению грамоте</vt:lpstr>
      <vt:lpstr>Игры по подготовке  к обучению грамоте</vt:lpstr>
      <vt:lpstr>Игры по подготовке  к обучению грамоте</vt:lpstr>
      <vt:lpstr>Игры для формирования лексико-грамматического строя речи</vt:lpstr>
      <vt:lpstr>Игры для формирования лексико-грамматического строя речи</vt:lpstr>
      <vt:lpstr>Игры для формирования лексико-грамматического строя речи</vt:lpstr>
      <vt:lpstr>Слайд 18</vt:lpstr>
      <vt:lpstr>Камешки Марблс- замечательная помощь родителям  для организации занятий дома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Играем с камешками Марблс – развиваем речь</dc:title>
  <dc:creator>Корюкин</dc:creator>
  <cp:lastModifiedBy>Корюкин</cp:lastModifiedBy>
  <cp:revision>72</cp:revision>
  <dcterms:created xsi:type="dcterms:W3CDTF">2021-01-23T15:17:43Z</dcterms:created>
  <dcterms:modified xsi:type="dcterms:W3CDTF">2021-03-12T18:14:28Z</dcterms:modified>
</cp:coreProperties>
</file>