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8" r:id="rId43"/>
    <p:sldId id="297" r:id="rId44"/>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0000"/>
    <a:srgbClr val="FF0066"/>
    <a:srgbClr val="00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4" d="100"/>
          <a:sy n="64" d="100"/>
        </p:scale>
        <p:origin x="-1566"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E1AECCE3-AD0B-4D05-B476-319A078E9B58}" type="datetimeFigureOut">
              <a:rPr lang="ru-RU" smtClean="0"/>
              <a:pPr/>
              <a:t>11.01.2017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A83850F-53B2-4960-8BA3-DD8247C6C425}"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E1AECCE3-AD0B-4D05-B476-319A078E9B58}" type="datetimeFigureOut">
              <a:rPr lang="ru-RU" smtClean="0"/>
              <a:pPr/>
              <a:t>11.01.2017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A83850F-53B2-4960-8BA3-DD8247C6C425}"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E1AECCE3-AD0B-4D05-B476-319A078E9B58}" type="datetimeFigureOut">
              <a:rPr lang="ru-RU" smtClean="0"/>
              <a:pPr/>
              <a:t>11.01.2017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A83850F-53B2-4960-8BA3-DD8247C6C425}"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E1AECCE3-AD0B-4D05-B476-319A078E9B58}" type="datetimeFigureOut">
              <a:rPr lang="ru-RU" smtClean="0"/>
              <a:pPr/>
              <a:t>11.01.2017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1A83850F-53B2-4960-8BA3-DD8247C6C425}"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E1AECCE3-AD0B-4D05-B476-319A078E9B58}" type="datetimeFigureOut">
              <a:rPr lang="ru-RU" smtClean="0"/>
              <a:pPr/>
              <a:t>11.01.2017</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1A83850F-53B2-4960-8BA3-DD8247C6C425}"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E1AECCE3-AD0B-4D05-B476-319A078E9B58}" type="datetimeFigureOut">
              <a:rPr lang="ru-RU" smtClean="0"/>
              <a:pPr/>
              <a:t>11.01.2017</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1A83850F-53B2-4960-8BA3-DD8247C6C425}"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E1AECCE3-AD0B-4D05-B476-319A078E9B58}" type="datetimeFigureOut">
              <a:rPr lang="ru-RU" smtClean="0"/>
              <a:pPr/>
              <a:t>11.01.2017</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1A83850F-53B2-4960-8BA3-DD8247C6C425}"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E1AECCE3-AD0B-4D05-B476-319A078E9B58}" type="datetimeFigureOut">
              <a:rPr lang="ru-RU" smtClean="0"/>
              <a:pPr/>
              <a:t>11.01.2017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1A83850F-53B2-4960-8BA3-DD8247C6C425}"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E1AECCE3-AD0B-4D05-B476-319A078E9B58}" type="datetimeFigureOut">
              <a:rPr lang="ru-RU" smtClean="0"/>
              <a:pPr/>
              <a:t>11.01.2017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1A83850F-53B2-4960-8BA3-DD8247C6C425}"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E1AECCE3-AD0B-4D05-B476-319A078E9B58}" type="datetimeFigureOut">
              <a:rPr lang="ru-RU" smtClean="0"/>
              <a:pPr/>
              <a:t>11.01.2017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A83850F-53B2-4960-8BA3-DD8247C6C425}"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E1AECCE3-AD0B-4D05-B476-319A078E9B58}" type="datetimeFigureOut">
              <a:rPr lang="ru-RU" smtClean="0"/>
              <a:pPr/>
              <a:t>11.01.2017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A83850F-53B2-4960-8BA3-DD8247C6C425}"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1AECCE3-AD0B-4D05-B476-319A078E9B58}" type="datetimeFigureOut">
              <a:rPr lang="ru-RU" smtClean="0"/>
              <a:pPr/>
              <a:t>11.01.2017</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A83850F-53B2-4960-8BA3-DD8247C6C425}"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4.jpeg"/></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7" Type="http://schemas.openxmlformats.org/officeDocument/2006/relationships/image" Target="../media/image1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11.jpeg"/></Relationships>
</file>

<file path=ppt/slides/_rels/slide9.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15.jpeg"/><Relationship Id="rId7" Type="http://schemas.openxmlformats.org/officeDocument/2006/relationships/image" Target="../media/image19.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jpeg"/></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24.jpeg"/><Relationship Id="rId5" Type="http://schemas.openxmlformats.org/officeDocument/2006/relationships/image" Target="../media/image23.jpeg"/><Relationship Id="rId4" Type="http://schemas.openxmlformats.org/officeDocument/2006/relationships/image" Target="../media/image22.jpeg"/></Relationships>
</file>

<file path=ppt/slides/_rels/slide1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28.jpeg"/><Relationship Id="rId5" Type="http://schemas.openxmlformats.org/officeDocument/2006/relationships/hyperlink" Target="http://pushkin.ellink.ru/museum/exh/exh11/images/vas11.jpg" TargetMode="External"/><Relationship Id="rId4" Type="http://schemas.openxmlformats.org/officeDocument/2006/relationships/image" Target="../media/image27.jpeg"/></Relationships>
</file>

<file path=ppt/slides/_rels/slide1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32.jpeg"/><Relationship Id="rId5" Type="http://schemas.openxmlformats.org/officeDocument/2006/relationships/image" Target="../media/image31.jpeg"/><Relationship Id="rId4" Type="http://schemas.openxmlformats.org/officeDocument/2006/relationships/image" Target="../media/image30.jpeg"/></Relationships>
</file>

<file path=ppt/slides/_rels/slide15.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8" Type="http://schemas.openxmlformats.org/officeDocument/2006/relationships/image" Target="../media/image38.jpeg"/><Relationship Id="rId3" Type="http://schemas.openxmlformats.org/officeDocument/2006/relationships/image" Target="../media/image34.jpeg"/><Relationship Id="rId7" Type="http://schemas.openxmlformats.org/officeDocument/2006/relationships/image" Target="http://img01.chitalnya.ru/upload/305/67446013446897.jpg" TargetMode="Externa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37.jpeg"/><Relationship Id="rId11" Type="http://schemas.openxmlformats.org/officeDocument/2006/relationships/image" Target="http://www.stihi.ru/pics/2012/07/29/5978.jpg" TargetMode="External"/><Relationship Id="rId5" Type="http://schemas.openxmlformats.org/officeDocument/2006/relationships/image" Target="../media/image36.jpeg"/><Relationship Id="rId10" Type="http://schemas.openxmlformats.org/officeDocument/2006/relationships/image" Target="../media/image39.jpeg"/><Relationship Id="rId4" Type="http://schemas.openxmlformats.org/officeDocument/2006/relationships/image" Target="../media/image35.jpeg"/><Relationship Id="rId9" Type="http://schemas.openxmlformats.org/officeDocument/2006/relationships/image" Target="http://img-fotki.yandex.ru/get/4520/47556908.3b/0_5d884_a2c641f6_XL"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40.jpeg"/><Relationship Id="rId7" Type="http://schemas.openxmlformats.org/officeDocument/2006/relationships/image" Target="../media/image42.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http://s005.radikal.ru/i209/1109/e9/e234ea4069da.jpg" TargetMode="External"/><Relationship Id="rId5" Type="http://schemas.openxmlformats.org/officeDocument/2006/relationships/image" Target="../media/image41.jpeg"/><Relationship Id="rId4" Type="http://schemas.openxmlformats.org/officeDocument/2006/relationships/image" Target="http://www.nasledie-rus.ru/img/920000/921235.jpg" TargetMode="External"/></Relationships>
</file>

<file path=ppt/slides/_rels/slide1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45.jpeg"/><Relationship Id="rId4" Type="http://schemas.openxmlformats.org/officeDocument/2006/relationships/image" Target="../media/image44.jpeg"/></Relationships>
</file>

<file path=ppt/slides/_rels/slide23.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48.jpeg"/><Relationship Id="rId4" Type="http://schemas.openxmlformats.org/officeDocument/2006/relationships/image" Target="../media/image47.jpeg"/></Relationships>
</file>

<file path=ppt/slides/_rels/slide2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2.jpeg"/><Relationship Id="rId5" Type="http://schemas.openxmlformats.org/officeDocument/2006/relationships/image" Target="../media/image51.jpeg"/><Relationship Id="rId4" Type="http://schemas.openxmlformats.org/officeDocument/2006/relationships/image" Target="../media/image50.jpeg"/></Relationships>
</file>

<file path=ppt/slides/_rels/slide29.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6.jpeg"/><Relationship Id="rId5" Type="http://schemas.openxmlformats.org/officeDocument/2006/relationships/image" Target="../media/image55.jpeg"/><Relationship Id="rId4" Type="http://schemas.openxmlformats.org/officeDocument/2006/relationships/image" Target="../media/image54.jpeg"/></Relationships>
</file>

<file path=ppt/slides/_rels/slide3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D:\Лариса\ФОНЫ\92319133.jpg"/>
          <p:cNvPicPr>
            <a:picLocks noChangeAspect="1" noChangeArrowheads="1"/>
          </p:cNvPicPr>
          <p:nvPr/>
        </p:nvPicPr>
        <p:blipFill>
          <a:blip r:embed="rId2"/>
          <a:srcRect/>
          <a:stretch>
            <a:fillRect/>
          </a:stretch>
        </p:blipFill>
        <p:spPr bwMode="auto">
          <a:xfrm>
            <a:off x="0" y="0"/>
            <a:ext cx="9144000" cy="6858024"/>
          </a:xfrm>
          <a:prstGeom prst="rect">
            <a:avLst/>
          </a:prstGeom>
          <a:noFill/>
        </p:spPr>
      </p:pic>
      <p:sp>
        <p:nvSpPr>
          <p:cNvPr id="2051" name="Rectangle 3"/>
          <p:cNvSpPr>
            <a:spLocks noChangeArrowheads="1"/>
          </p:cNvSpPr>
          <p:nvPr/>
        </p:nvSpPr>
        <p:spPr bwMode="auto">
          <a:xfrm>
            <a:off x="1071538" y="357166"/>
            <a:ext cx="7358114" cy="452431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lang="ru-RU" sz="4800" b="1" dirty="0" smtClean="0">
                <a:solidFill>
                  <a:srgbClr val="C00000"/>
                </a:solidFill>
                <a:effectDag name="">
                  <a:cont type="tree" name="">
                    <a:effect ref="fillLine"/>
                    <a:outerShdw dist="38100" dir="13500000" algn="br">
                      <a:srgbClr val="FFFFFF"/>
                    </a:outerShdw>
                  </a:cont>
                  <a:cont type="tree" name="">
                    <a:effect ref="fillLine"/>
                    <a:outerShdw dist="38100" dir="2700000" algn="tl">
                      <a:srgbClr val="999999"/>
                    </a:outerShdw>
                  </a:cont>
                  <a:effect ref="fillLine"/>
                </a:effectDag>
                <a:latin typeface="Monotype Corsiva" pitchFamily="66" charset="0"/>
                <a:ea typeface="Calibri" pitchFamily="34" charset="0"/>
                <a:cs typeface="Times New Roman" pitchFamily="18" charset="0"/>
              </a:rPr>
              <a:t>«</a:t>
            </a:r>
            <a:r>
              <a:rPr kumimoji="0" lang="ru-RU" sz="4800" b="1" i="0" u="none" strike="noStrike" cap="none" normalizeH="0" baseline="0" dirty="0" smtClean="0">
                <a:ln>
                  <a:noFill/>
                </a:ln>
                <a:solidFill>
                  <a:srgbClr val="CC0000"/>
                </a:solidFill>
                <a:effectDag name="">
                  <a:cont type="tree" name="">
                    <a:effect ref="fillLine"/>
                    <a:outerShdw dist="38100" dir="13500000" algn="br">
                      <a:srgbClr val="FFFFFF"/>
                    </a:outerShdw>
                  </a:cont>
                  <a:cont type="tree" name="">
                    <a:effect ref="fillLine"/>
                    <a:outerShdw dist="38100" dir="2700000" algn="tl">
                      <a:srgbClr val="999999"/>
                    </a:outerShdw>
                  </a:cont>
                  <a:effect ref="fillLine"/>
                </a:effectDag>
                <a:latin typeface="Monotype Corsiva" pitchFamily="66" charset="0"/>
                <a:ea typeface="Calibri" pitchFamily="34" charset="0"/>
                <a:cs typeface="Times New Roman" pitchFamily="18" charset="0"/>
              </a:rPr>
              <a:t>ТВОРЧЕСТВО ХУДОЖНИКОВ-ИЛЛЮСТРАТОРОВ ВО ВСЕСТОРОННЕМ РАЗВИТИИ ДОШКОЛЬНИКОВ»</a:t>
            </a:r>
            <a:endParaRPr kumimoji="0" lang="ru-RU" sz="1600" b="1" i="0" u="none" strike="noStrike" cap="none" normalizeH="0" baseline="0" dirty="0" smtClean="0">
              <a:ln>
                <a:noFill/>
              </a:ln>
              <a:solidFill>
                <a:srgbClr val="CC0000"/>
              </a:solidFill>
              <a:effectLst/>
              <a:latin typeface="Arial" pitchFamily="34" charset="0"/>
              <a:cs typeface="Arial" pitchFamily="34" charset="0"/>
            </a:endParaRPr>
          </a:p>
        </p:txBody>
      </p:sp>
      <p:sp>
        <p:nvSpPr>
          <p:cNvPr id="5" name="TextBox 4"/>
          <p:cNvSpPr txBox="1"/>
          <p:nvPr/>
        </p:nvSpPr>
        <p:spPr>
          <a:xfrm>
            <a:off x="3071802" y="4857760"/>
            <a:ext cx="5643602" cy="1508105"/>
          </a:xfrm>
          <a:prstGeom prst="rect">
            <a:avLst/>
          </a:prstGeom>
          <a:noFill/>
        </p:spPr>
        <p:txBody>
          <a:bodyPr wrap="square" rtlCol="0">
            <a:spAutoFit/>
          </a:bodyPr>
          <a:lstStyle/>
          <a:p>
            <a:pPr algn="ctr"/>
            <a:r>
              <a:rPr lang="ru-RU" sz="2800" b="1" i="1" dirty="0" smtClean="0">
                <a:solidFill>
                  <a:schemeClr val="bg2">
                    <a:lumMod val="50000"/>
                  </a:schemeClr>
                </a:solidFill>
                <a:latin typeface="Monotype Corsiva" pitchFamily="66" charset="0"/>
              </a:rPr>
              <a:t>Воспитатель МДОУ детский сад № 10 г.Галича, Костромской области</a:t>
            </a:r>
          </a:p>
          <a:p>
            <a:pPr algn="ctr"/>
            <a:r>
              <a:rPr lang="ru-RU" sz="2400" b="1" i="1" dirty="0" smtClean="0"/>
              <a:t> </a:t>
            </a:r>
            <a:r>
              <a:rPr lang="ru-RU" sz="3600" b="1" i="1" dirty="0" smtClean="0">
                <a:solidFill>
                  <a:srgbClr val="C00000"/>
                </a:solidFill>
                <a:latin typeface="Monotype Corsiva" pitchFamily="66" charset="0"/>
              </a:rPr>
              <a:t>Травина Лариса Юрьевна</a:t>
            </a:r>
            <a:endParaRPr lang="ru-RU" sz="2400" b="1" i="1" dirty="0">
              <a:solidFill>
                <a:srgbClr val="C00000"/>
              </a:solidFill>
              <a:latin typeface="Monotype Corsiva" pitchFamily="66"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D:\Лариса\ФОНЫ\92319133.jpg"/>
          <p:cNvPicPr>
            <a:picLocks noChangeAspect="1" noChangeArrowheads="1"/>
          </p:cNvPicPr>
          <p:nvPr/>
        </p:nvPicPr>
        <p:blipFill>
          <a:blip r:embed="rId2"/>
          <a:srcRect/>
          <a:stretch>
            <a:fillRect/>
          </a:stretch>
        </p:blipFill>
        <p:spPr bwMode="auto">
          <a:xfrm>
            <a:off x="0" y="0"/>
            <a:ext cx="9144000" cy="6858024"/>
          </a:xfrm>
          <a:prstGeom prst="rect">
            <a:avLst/>
          </a:prstGeom>
          <a:noFill/>
        </p:spPr>
      </p:pic>
      <p:sp>
        <p:nvSpPr>
          <p:cNvPr id="10241" name="Rectangle 1"/>
          <p:cNvSpPr>
            <a:spLocks noChangeArrowheads="1"/>
          </p:cNvSpPr>
          <p:nvPr/>
        </p:nvSpPr>
        <p:spPr bwMode="auto">
          <a:xfrm>
            <a:off x="642910" y="1000108"/>
            <a:ext cx="8501090" cy="458587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2800" b="1" i="0" u="sng" strike="noStrike" cap="none" normalizeH="0" baseline="0" dirty="0" smtClean="0">
                <a:ln>
                  <a:noFill/>
                </a:ln>
                <a:solidFill>
                  <a:srgbClr val="CC0000"/>
                </a:solidFill>
                <a:effectLst/>
                <a:latin typeface="Arial" pitchFamily="34" charset="0"/>
                <a:ea typeface="Calibri" pitchFamily="34" charset="0"/>
                <a:cs typeface="Times New Roman" pitchFamily="18" charset="0"/>
              </a:rPr>
              <a:t>Содержание</a:t>
            </a:r>
            <a:endParaRPr kumimoji="0" lang="ru-RU" sz="1100" b="0" i="0" u="sng" strike="noStrike" cap="none" normalizeH="0" baseline="0" dirty="0" smtClean="0">
              <a:ln>
                <a:noFill/>
              </a:ln>
              <a:solidFill>
                <a:srgbClr val="CC0000"/>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tabLst/>
            </a:pPr>
            <a:r>
              <a:rPr lang="en-US" sz="2400" b="1" dirty="0" smtClean="0">
                <a:solidFill>
                  <a:srgbClr val="0033CC"/>
                </a:solidFill>
                <a:latin typeface="Times New Roman" pitchFamily="18" charset="0"/>
                <a:ea typeface="Calibri" pitchFamily="34" charset="0"/>
                <a:cs typeface="Times New Roman" pitchFamily="18" charset="0"/>
              </a:rPr>
              <a:t>I</a:t>
            </a:r>
            <a:r>
              <a:rPr lang="ru-RU" sz="2400" b="1" dirty="0" smtClean="0">
                <a:solidFill>
                  <a:srgbClr val="0033CC"/>
                </a:solidFill>
                <a:latin typeface="Times New Roman" pitchFamily="18" charset="0"/>
                <a:ea typeface="Calibri" pitchFamily="34" charset="0"/>
                <a:cs typeface="Times New Roman" pitchFamily="18" charset="0"/>
              </a:rPr>
              <a:t>. </a:t>
            </a:r>
            <a:r>
              <a:rPr kumimoji="0" lang="ru-RU" sz="2400" b="1" i="0" u="none" strike="noStrike" cap="none" normalizeH="0" baseline="0" dirty="0" smtClean="0">
                <a:ln>
                  <a:noFill/>
                </a:ln>
                <a:solidFill>
                  <a:srgbClr val="0033CC"/>
                </a:solidFill>
                <a:effectLst/>
                <a:latin typeface="Times New Roman" pitchFamily="18" charset="0"/>
                <a:ea typeface="Calibri" pitchFamily="34" charset="0"/>
                <a:cs typeface="Times New Roman" pitchFamily="18" charset="0"/>
              </a:rPr>
              <a:t>Введение </a:t>
            </a:r>
            <a:endParaRPr kumimoji="0" lang="ru-RU" sz="1100" b="0" i="0" u="none" strike="noStrike" cap="none" normalizeH="0" baseline="0" dirty="0" smtClean="0">
              <a:ln>
                <a:noFill/>
              </a:ln>
              <a:solidFill>
                <a:srgbClr val="0033CC"/>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 typeface="Wingdings" pitchFamily="2" charset="2"/>
              <a:buChar char="Ø"/>
              <a:tabLst/>
            </a:pPr>
            <a:r>
              <a:rPr kumimoji="0" lang="ru-RU" sz="2400" b="0" i="0" u="none" strike="noStrike" cap="none" normalizeH="0" baseline="0" dirty="0" smtClean="0">
                <a:ln>
                  <a:noFill/>
                </a:ln>
                <a:solidFill>
                  <a:srgbClr val="CC0000"/>
                </a:solidFill>
                <a:effectLst/>
                <a:latin typeface="Times New Roman" pitchFamily="18" charset="0"/>
                <a:ea typeface="Calibri" pitchFamily="34" charset="0"/>
                <a:cs typeface="Times New Roman" pitchFamily="18" charset="0"/>
              </a:rPr>
              <a:t>Условия возникновения и становления опыта</a:t>
            </a:r>
            <a:endParaRPr kumimoji="0" lang="ru-RU" sz="1100" b="0" i="0" u="none" strike="noStrike" cap="none" normalizeH="0" baseline="0" dirty="0" smtClean="0">
              <a:ln>
                <a:noFill/>
              </a:ln>
              <a:solidFill>
                <a:srgbClr val="CC0000"/>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 typeface="Wingdings" pitchFamily="2" charset="2"/>
              <a:buChar char="Ø"/>
              <a:tabLst/>
            </a:pPr>
            <a:r>
              <a:rPr kumimoji="0" lang="ru-RU" sz="2400" b="0" i="0" u="none" strike="noStrike" cap="none" normalizeH="0" baseline="0" dirty="0" smtClean="0">
                <a:ln>
                  <a:noFill/>
                </a:ln>
                <a:solidFill>
                  <a:srgbClr val="CC0000"/>
                </a:solidFill>
                <a:effectLst/>
                <a:latin typeface="Times New Roman" pitchFamily="18" charset="0"/>
                <a:ea typeface="Calibri" pitchFamily="34" charset="0"/>
                <a:cs typeface="Times New Roman" pitchFamily="18" charset="0"/>
              </a:rPr>
              <a:t> Актуальность и перспективность опыта</a:t>
            </a:r>
          </a:p>
          <a:p>
            <a:pPr marL="0" marR="0" lvl="0" indent="0" algn="l" defTabSz="914400" rtl="0" eaLnBrk="0" fontAlgn="base" latinLnBrk="0" hangingPunct="0">
              <a:lnSpc>
                <a:spcPct val="100000"/>
              </a:lnSpc>
              <a:spcBef>
                <a:spcPct val="0"/>
              </a:spcBef>
              <a:spcAft>
                <a:spcPct val="0"/>
              </a:spcAft>
              <a:buClrTx/>
              <a:buSzTx/>
              <a:buFont typeface="Wingdings" pitchFamily="2" charset="2"/>
              <a:buChar char="Ø"/>
              <a:tabLst/>
            </a:pPr>
            <a:r>
              <a:rPr kumimoji="0" lang="ru-RU" sz="2400" b="0" i="0" u="none" strike="noStrike" cap="none" normalizeH="0" baseline="0" dirty="0" smtClean="0">
                <a:ln>
                  <a:noFill/>
                </a:ln>
                <a:solidFill>
                  <a:srgbClr val="CC0000"/>
                </a:solidFill>
                <a:effectLst/>
                <a:latin typeface="Times New Roman" pitchFamily="18" charset="0"/>
                <a:ea typeface="Calibri" pitchFamily="34" charset="0"/>
                <a:cs typeface="Times New Roman" pitchFamily="18" charset="0"/>
              </a:rPr>
              <a:t> Новизна</a:t>
            </a:r>
            <a:endParaRPr kumimoji="0" lang="ru-RU" sz="1100" b="0" i="0" u="none" strike="noStrike" cap="none" normalizeH="0" baseline="0" dirty="0" smtClean="0">
              <a:ln>
                <a:noFill/>
              </a:ln>
              <a:solidFill>
                <a:srgbClr val="CC0000"/>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 typeface="Wingdings" pitchFamily="2" charset="2"/>
              <a:buChar char="Ø"/>
              <a:tabLst/>
            </a:pPr>
            <a:r>
              <a:rPr kumimoji="0" lang="ru-RU" sz="2400" b="0" i="0" u="none" strike="noStrike" cap="none" normalizeH="0" baseline="0" dirty="0" smtClean="0">
                <a:ln>
                  <a:noFill/>
                </a:ln>
                <a:solidFill>
                  <a:srgbClr val="CC0000"/>
                </a:solidFill>
                <a:effectLst/>
                <a:latin typeface="Times New Roman" pitchFamily="18" charset="0"/>
                <a:ea typeface="Calibri" pitchFamily="34" charset="0"/>
                <a:cs typeface="Times New Roman" pitchFamily="18" charset="0"/>
              </a:rPr>
              <a:t> Цель и задачи опыта</a:t>
            </a:r>
            <a:endParaRPr kumimoji="0" lang="ru-RU" sz="1100" b="0" i="0" u="none" strike="noStrike" cap="none" normalizeH="0" baseline="0" dirty="0" smtClean="0">
              <a:ln>
                <a:noFill/>
              </a:ln>
              <a:solidFill>
                <a:srgbClr val="CC0000"/>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tabLst/>
            </a:pPr>
            <a:r>
              <a:rPr kumimoji="0" lang="en-US" sz="2400" b="1" i="0" u="none" strike="noStrike" cap="none" normalizeH="0" baseline="0" dirty="0" smtClean="0">
                <a:ln>
                  <a:noFill/>
                </a:ln>
                <a:solidFill>
                  <a:srgbClr val="0033CC"/>
                </a:solidFill>
                <a:effectLst/>
                <a:latin typeface="Times New Roman" pitchFamily="18" charset="0"/>
                <a:ea typeface="Calibri" pitchFamily="34" charset="0"/>
                <a:cs typeface="Times New Roman" pitchFamily="18" charset="0"/>
              </a:rPr>
              <a:t>II</a:t>
            </a:r>
            <a:r>
              <a:rPr kumimoji="0" lang="ru-RU" sz="2400" b="1" i="0" u="none" strike="noStrike" cap="none" normalizeH="0" baseline="0" dirty="0" smtClean="0">
                <a:ln>
                  <a:noFill/>
                </a:ln>
                <a:solidFill>
                  <a:srgbClr val="0033CC"/>
                </a:solidFill>
                <a:effectLst/>
                <a:latin typeface="Times New Roman" pitchFamily="18" charset="0"/>
                <a:ea typeface="Calibri" pitchFamily="34" charset="0"/>
                <a:cs typeface="Times New Roman" pitchFamily="18" charset="0"/>
              </a:rPr>
              <a:t>.</a:t>
            </a:r>
            <a:r>
              <a:rPr kumimoji="0" lang="en-US" sz="2400" b="1" i="0" u="none" strike="noStrike" cap="none" normalizeH="0" baseline="0" dirty="0" smtClean="0">
                <a:ln>
                  <a:noFill/>
                </a:ln>
                <a:solidFill>
                  <a:srgbClr val="0033CC"/>
                </a:solidFill>
                <a:effectLst/>
                <a:latin typeface="Times New Roman" pitchFamily="18" charset="0"/>
                <a:ea typeface="Calibri" pitchFamily="34" charset="0"/>
                <a:cs typeface="Times New Roman" pitchFamily="18" charset="0"/>
              </a:rPr>
              <a:t> </a:t>
            </a:r>
            <a:r>
              <a:rPr kumimoji="0" lang="ru-RU" sz="2400" b="1" i="0" u="none" strike="noStrike" cap="none" normalizeH="0" baseline="0" dirty="0" smtClean="0">
                <a:ln>
                  <a:noFill/>
                </a:ln>
                <a:solidFill>
                  <a:srgbClr val="0033CC"/>
                </a:solidFill>
                <a:effectLst/>
                <a:latin typeface="Times New Roman" pitchFamily="18" charset="0"/>
                <a:ea typeface="Calibri" pitchFamily="34" charset="0"/>
                <a:cs typeface="Times New Roman" pitchFamily="18" charset="0"/>
              </a:rPr>
              <a:t>Основная часть</a:t>
            </a:r>
            <a:endParaRPr kumimoji="0" lang="ru-RU" sz="1100" b="0" i="0" u="none" strike="noStrike" cap="none" normalizeH="0" baseline="0" dirty="0" smtClean="0">
              <a:ln>
                <a:noFill/>
              </a:ln>
              <a:solidFill>
                <a:srgbClr val="0033CC"/>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 typeface="Wingdings" pitchFamily="2" charset="2"/>
              <a:buChar char="Ø"/>
              <a:tabLst/>
            </a:pPr>
            <a:r>
              <a:rPr kumimoji="0" lang="ru-RU" sz="2400" b="0" i="0" u="none" strike="noStrike" cap="none" normalizeH="0" baseline="0" dirty="0" smtClean="0">
                <a:ln>
                  <a:noFill/>
                </a:ln>
                <a:solidFill>
                  <a:srgbClr val="CC0000"/>
                </a:solidFill>
                <a:effectLst/>
                <a:latin typeface="Times New Roman" pitchFamily="18" charset="0"/>
                <a:ea typeface="Calibri" pitchFamily="34" charset="0"/>
                <a:cs typeface="Times New Roman" pitchFamily="18" charset="0"/>
              </a:rPr>
              <a:t>Теоретические основы педагогического опыта</a:t>
            </a:r>
            <a:endParaRPr kumimoji="0" lang="ru-RU" sz="1100" b="0" i="0" u="none" strike="noStrike" cap="none" normalizeH="0" baseline="0" dirty="0" smtClean="0">
              <a:ln>
                <a:noFill/>
              </a:ln>
              <a:solidFill>
                <a:srgbClr val="CC0000"/>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 typeface="Wingdings" pitchFamily="2" charset="2"/>
              <a:buChar char="Ø"/>
              <a:tabLst/>
            </a:pPr>
            <a:r>
              <a:rPr kumimoji="0" lang="ru-RU" sz="2400" b="0" i="0" u="none" strike="noStrike" cap="none" normalizeH="0" baseline="0" dirty="0" smtClean="0">
                <a:ln>
                  <a:noFill/>
                </a:ln>
                <a:solidFill>
                  <a:srgbClr val="CC0000"/>
                </a:solidFill>
                <a:effectLst/>
                <a:latin typeface="Times New Roman" pitchFamily="18" charset="0"/>
                <a:ea typeface="Calibri" pitchFamily="34" charset="0"/>
                <a:cs typeface="Times New Roman" pitchFamily="18" charset="0"/>
              </a:rPr>
              <a:t>Технология педагогического опыта</a:t>
            </a:r>
            <a:endParaRPr kumimoji="0" lang="ru-RU" sz="1100" b="0" i="0" u="none" strike="noStrike" cap="none" normalizeH="0" baseline="0" dirty="0" smtClean="0">
              <a:ln>
                <a:noFill/>
              </a:ln>
              <a:solidFill>
                <a:srgbClr val="CC0000"/>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tabLst/>
            </a:pPr>
            <a:r>
              <a:rPr kumimoji="0" lang="en-US" sz="2400" b="1" i="0" u="none" strike="noStrike" cap="none" normalizeH="0" baseline="0" dirty="0" smtClean="0">
                <a:ln>
                  <a:noFill/>
                </a:ln>
                <a:solidFill>
                  <a:srgbClr val="0033CC"/>
                </a:solidFill>
                <a:effectLst/>
                <a:latin typeface="Times New Roman" pitchFamily="18" charset="0"/>
                <a:ea typeface="Calibri" pitchFamily="34" charset="0"/>
                <a:cs typeface="Times New Roman" pitchFamily="18" charset="0"/>
              </a:rPr>
              <a:t>III</a:t>
            </a:r>
            <a:r>
              <a:rPr kumimoji="0" lang="ru-RU" sz="2400" b="1" i="0" u="none" strike="noStrike" cap="none" normalizeH="0" baseline="0" dirty="0" smtClean="0">
                <a:ln>
                  <a:noFill/>
                </a:ln>
                <a:solidFill>
                  <a:srgbClr val="0033CC"/>
                </a:solidFill>
                <a:effectLst/>
                <a:latin typeface="Times New Roman" pitchFamily="18" charset="0"/>
                <a:ea typeface="Calibri" pitchFamily="34" charset="0"/>
                <a:cs typeface="Times New Roman" pitchFamily="18" charset="0"/>
              </a:rPr>
              <a:t>.</a:t>
            </a:r>
            <a:r>
              <a:rPr kumimoji="0" lang="ru-RU" sz="2400" b="1" i="0" u="none" strike="noStrike" cap="none" normalizeH="0" dirty="0" smtClean="0">
                <a:ln>
                  <a:noFill/>
                </a:ln>
                <a:solidFill>
                  <a:srgbClr val="0033CC"/>
                </a:solidFill>
                <a:effectLst/>
                <a:latin typeface="Times New Roman" pitchFamily="18" charset="0"/>
                <a:ea typeface="Calibri" pitchFamily="34" charset="0"/>
                <a:cs typeface="Times New Roman" pitchFamily="18" charset="0"/>
              </a:rPr>
              <a:t> </a:t>
            </a:r>
            <a:r>
              <a:rPr kumimoji="0" lang="ru-RU" sz="2400" b="1" i="0" u="none" strike="noStrike" cap="none" normalizeH="0" baseline="0" dirty="0" smtClean="0">
                <a:ln>
                  <a:noFill/>
                </a:ln>
                <a:solidFill>
                  <a:srgbClr val="0033CC"/>
                </a:solidFill>
                <a:effectLst/>
                <a:latin typeface="Times New Roman" pitchFamily="18" charset="0"/>
                <a:ea typeface="Calibri" pitchFamily="34" charset="0"/>
                <a:cs typeface="Times New Roman" pitchFamily="18" charset="0"/>
              </a:rPr>
              <a:t>Заключение</a:t>
            </a:r>
            <a:endParaRPr kumimoji="0" lang="ru-RU" sz="1100" b="0" i="0" u="none" strike="noStrike" cap="none" normalizeH="0" baseline="0" dirty="0" smtClean="0">
              <a:ln>
                <a:noFill/>
              </a:ln>
              <a:solidFill>
                <a:srgbClr val="0033CC"/>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 typeface="Wingdings" pitchFamily="2" charset="2"/>
              <a:buChar char="Ø"/>
              <a:tabLst/>
            </a:pPr>
            <a:r>
              <a:rPr kumimoji="0" lang="ru-RU" sz="2400" b="0" i="0" u="none" strike="noStrike" cap="none" normalizeH="0" baseline="0" dirty="0" smtClean="0">
                <a:ln>
                  <a:noFill/>
                </a:ln>
                <a:solidFill>
                  <a:srgbClr val="CC0000"/>
                </a:solidFill>
                <a:effectLst/>
                <a:latin typeface="Times New Roman" pitchFamily="18" charset="0"/>
                <a:ea typeface="Calibri" pitchFamily="34" charset="0"/>
                <a:cs typeface="Times New Roman" pitchFamily="18" charset="0"/>
              </a:rPr>
              <a:t> Результативность</a:t>
            </a:r>
          </a:p>
          <a:p>
            <a:pPr marL="0" marR="0" lvl="0" indent="0" algn="l" defTabSz="914400" rtl="0" eaLnBrk="0" fontAlgn="base" latinLnBrk="0" hangingPunct="0">
              <a:lnSpc>
                <a:spcPct val="100000"/>
              </a:lnSpc>
              <a:spcBef>
                <a:spcPct val="0"/>
              </a:spcBef>
              <a:spcAft>
                <a:spcPct val="0"/>
              </a:spcAft>
              <a:buClrTx/>
              <a:buSzTx/>
              <a:buFont typeface="Wingdings" pitchFamily="2" charset="2"/>
              <a:buChar char="Ø"/>
              <a:tabLst/>
            </a:pPr>
            <a:r>
              <a:rPr kumimoji="0" lang="ru-RU" sz="2400" b="0" i="0" u="none" strike="noStrike" cap="none" normalizeH="0" baseline="0" dirty="0" smtClean="0">
                <a:ln>
                  <a:noFill/>
                </a:ln>
                <a:solidFill>
                  <a:srgbClr val="CC0000"/>
                </a:solidFill>
                <a:effectLst/>
                <a:latin typeface="Times New Roman" pitchFamily="18" charset="0"/>
                <a:ea typeface="Calibri" pitchFamily="34" charset="0"/>
                <a:cs typeface="Times New Roman" pitchFamily="18" charset="0"/>
              </a:rPr>
              <a:t>Адресная направленность</a:t>
            </a:r>
            <a:r>
              <a:rPr kumimoji="0" lang="ru-RU" sz="1100" b="0" i="0" u="none" strike="noStrike" cap="none" normalizeH="0" baseline="0" dirty="0" smtClean="0">
                <a:ln>
                  <a:noFill/>
                </a:ln>
                <a:solidFill>
                  <a:srgbClr val="CC0000"/>
                </a:solidFill>
                <a:effectLst/>
                <a:latin typeface="Arial" pitchFamily="34" charset="0"/>
                <a:cs typeface="Arial" pitchFamily="34" charset="0"/>
              </a:rPr>
              <a:t> </a:t>
            </a:r>
            <a:endParaRPr kumimoji="0" lang="ru-RU" sz="3200" b="0" i="0" u="none" strike="noStrike" cap="none" normalizeH="0" baseline="0" dirty="0" smtClean="0">
              <a:ln>
                <a:noFill/>
              </a:ln>
              <a:solidFill>
                <a:srgbClr val="CC0000"/>
              </a:solidFill>
              <a:effectLst/>
              <a:latin typeface="Arial" pitchFamily="34" charset="0"/>
              <a:cs typeface="Arial"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D:\Лариса\ФОНЫ\92319133.jpg"/>
          <p:cNvPicPr>
            <a:picLocks noChangeAspect="1" noChangeArrowheads="1"/>
          </p:cNvPicPr>
          <p:nvPr/>
        </p:nvPicPr>
        <p:blipFill>
          <a:blip r:embed="rId2"/>
          <a:srcRect/>
          <a:stretch>
            <a:fillRect/>
          </a:stretch>
        </p:blipFill>
        <p:spPr bwMode="auto">
          <a:xfrm>
            <a:off x="0" y="0"/>
            <a:ext cx="9144000" cy="6858024"/>
          </a:xfrm>
          <a:prstGeom prst="rect">
            <a:avLst/>
          </a:prstGeom>
          <a:noFill/>
        </p:spPr>
      </p:pic>
      <p:sp>
        <p:nvSpPr>
          <p:cNvPr id="3075" name="Rectangle 3"/>
          <p:cNvSpPr>
            <a:spLocks noChangeArrowheads="1"/>
          </p:cNvSpPr>
          <p:nvPr/>
        </p:nvSpPr>
        <p:spPr bwMode="auto">
          <a:xfrm>
            <a:off x="0" y="642918"/>
            <a:ext cx="9144000" cy="584775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2200" b="1" i="0" u="none" strike="noStrike" cap="none" normalizeH="0" baseline="0" dirty="0" smtClean="0">
                <a:ln>
                  <a:noFill/>
                </a:ln>
                <a:solidFill>
                  <a:srgbClr val="C00000"/>
                </a:solidFill>
                <a:effectLst>
                  <a:outerShdw blurRad="38100" dist="38100" dir="2700000" algn="tl">
                    <a:srgbClr val="000000">
                      <a:alpha val="43137"/>
                    </a:srgbClr>
                  </a:outerShdw>
                </a:effectLst>
                <a:latin typeface="Times New Roman" pitchFamily="18" charset="0"/>
                <a:ea typeface="Times New Roman" pitchFamily="18" charset="0"/>
                <a:cs typeface="Times New Roman" pitchFamily="18" charset="0"/>
              </a:rPr>
              <a:t>Книга для детей без иллюстраций - это ненужный товар.</a:t>
            </a:r>
          </a:p>
          <a:p>
            <a:pPr marL="0" marR="0" lvl="0" indent="0" algn="ctr" defTabSz="914400" rtl="0" eaLnBrk="1" fontAlgn="base" latinLnBrk="0" hangingPunct="1">
              <a:lnSpc>
                <a:spcPct val="100000"/>
              </a:lnSpc>
              <a:spcBef>
                <a:spcPct val="0"/>
              </a:spcBef>
              <a:spcAft>
                <a:spcPct val="0"/>
              </a:spcAft>
              <a:buClrTx/>
              <a:buSzTx/>
              <a:buFontTx/>
              <a:buNone/>
              <a:tabLst/>
            </a:pPr>
            <a:r>
              <a:rPr kumimoji="0" lang="ru-RU" sz="2200" b="1" i="0" u="none" strike="noStrike" cap="none" normalizeH="0" baseline="0" dirty="0" smtClean="0">
                <a:ln>
                  <a:noFill/>
                </a:ln>
                <a:solidFill>
                  <a:srgbClr val="C00000"/>
                </a:solidFill>
                <a:effectLst>
                  <a:outerShdw blurRad="38100" dist="38100" dir="2700000" algn="tl">
                    <a:srgbClr val="000000">
                      <a:alpha val="43137"/>
                    </a:srgbClr>
                  </a:outerShdw>
                </a:effectLst>
                <a:latin typeface="Times New Roman" pitchFamily="18" charset="0"/>
                <a:ea typeface="Times New Roman" pitchFamily="18" charset="0"/>
                <a:cs typeface="Times New Roman" pitchFamily="18" charset="0"/>
              </a:rPr>
              <a:t> Поэтому художники-иллюстраторы - достаточно известны.</a:t>
            </a:r>
          </a:p>
          <a:p>
            <a:pPr marL="0" marR="0" lvl="0" indent="0" algn="ctr" defTabSz="914400" rtl="0" eaLnBrk="1" fontAlgn="base" latinLnBrk="0" hangingPunct="1">
              <a:lnSpc>
                <a:spcPct val="100000"/>
              </a:lnSpc>
              <a:spcBef>
                <a:spcPct val="0"/>
              </a:spcBef>
              <a:spcAft>
                <a:spcPct val="0"/>
              </a:spcAft>
              <a:buClrTx/>
              <a:buSzTx/>
              <a:buFontTx/>
              <a:buNone/>
              <a:tabLst/>
            </a:pPr>
            <a:r>
              <a:rPr kumimoji="0" lang="ru-RU" sz="2200" b="1" i="0" u="none" strike="noStrike" cap="none" normalizeH="0" baseline="0" dirty="0" smtClean="0">
                <a:ln>
                  <a:noFill/>
                </a:ln>
                <a:solidFill>
                  <a:srgbClr val="C00000"/>
                </a:solidFill>
                <a:effectLst>
                  <a:outerShdw blurRad="38100" dist="38100" dir="2700000" algn="tl">
                    <a:srgbClr val="000000">
                      <a:alpha val="43137"/>
                    </a:srgbClr>
                  </a:outerShdw>
                </a:effectLst>
                <a:latin typeface="Times New Roman" pitchFamily="18" charset="0"/>
                <a:ea typeface="Times New Roman" pitchFamily="18" charset="0"/>
                <a:cs typeface="Times New Roman" pitchFamily="18" charset="0"/>
              </a:rPr>
              <a:t> Многие картинки, достаточно узнаваемые и мы их помним с детства. </a:t>
            </a:r>
            <a:endParaRPr kumimoji="0" lang="ru-RU" sz="2200" b="1" i="0" u="none" strike="noStrike" cap="none" normalizeH="0" baseline="0" dirty="0" smtClean="0">
              <a:ln>
                <a:noFill/>
              </a:ln>
              <a:solidFill>
                <a:schemeClr val="tx1"/>
              </a:solidFill>
              <a:effectLst>
                <a:outerShdw blurRad="38100" dist="38100" dir="2700000" algn="tl">
                  <a:srgbClr val="000000">
                    <a:alpha val="43137"/>
                  </a:srgbClr>
                </a:outerShdw>
              </a:effectLst>
              <a:latin typeface="Times New Roman" pitchFamily="18" charset="0"/>
              <a:ea typeface="Times New Roman" pitchFamily="18"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ru-RU" sz="2200" b="1" i="0" u="none" strike="noStrike" cap="none" normalizeH="0" baseline="0" dirty="0" smtClean="0">
                <a:ln>
                  <a:noFill/>
                </a:ln>
                <a:solidFill>
                  <a:srgbClr val="C00000"/>
                </a:solidFill>
                <a:effectLst>
                  <a:outerShdw blurRad="38100" dist="38100" dir="2700000" algn="tl">
                    <a:srgbClr val="000000">
                      <a:alpha val="43137"/>
                    </a:srgbClr>
                  </a:outerShdw>
                </a:effectLst>
                <a:latin typeface="Times New Roman" pitchFamily="18" charset="0"/>
                <a:ea typeface="Times New Roman" pitchFamily="18" charset="0"/>
                <a:cs typeface="Times New Roman" pitchFamily="18" charset="0"/>
              </a:rPr>
              <a:t>А вот что мы знаем о художниках?</a:t>
            </a:r>
            <a:endParaRPr kumimoji="0" lang="ru-RU" sz="2200" b="1" i="0" u="none" strike="noStrike" cap="none" normalizeH="0" baseline="0" dirty="0" smtClean="0">
              <a:ln>
                <a:noFill/>
              </a:ln>
              <a:solidFill>
                <a:schemeClr val="tx1"/>
              </a:solidFill>
              <a:effectLst>
                <a:outerShdw blurRad="38100" dist="38100" dir="2700000" algn="tl">
                  <a:srgbClr val="000000">
                    <a:alpha val="43137"/>
                  </a:srgbClr>
                </a:outerShdw>
              </a:effectLst>
              <a:latin typeface="Times New Roman" pitchFamily="18" charset="0"/>
              <a:ea typeface="Times New Roman" pitchFamily="18"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ru-RU" sz="2200" b="1" i="0" u="none" strike="noStrike" cap="none" normalizeH="0" baseline="0" dirty="0" smtClean="0">
                <a:ln>
                  <a:noFill/>
                </a:ln>
                <a:solidFill>
                  <a:srgbClr val="C00000"/>
                </a:solidFill>
                <a:effectLst>
                  <a:outerShdw blurRad="38100" dist="38100" dir="2700000" algn="tl">
                    <a:srgbClr val="000000">
                      <a:alpha val="43137"/>
                    </a:srgbClr>
                  </a:outerShdw>
                </a:effectLst>
                <a:latin typeface="Times New Roman" pitchFamily="18" charset="0"/>
                <a:ea typeface="Times New Roman" pitchFamily="18" charset="0"/>
                <a:cs typeface="Times New Roman" pitchFamily="18" charset="0"/>
              </a:rPr>
              <a:t>Пожалуй, нет в отечественной детской книге имени столь любимого, как Юрий Васнецов. </a:t>
            </a:r>
          </a:p>
          <a:p>
            <a:pPr marL="0" marR="0" lvl="0" indent="0" algn="ctr" defTabSz="914400" rtl="0" eaLnBrk="0" fontAlgn="base" latinLnBrk="0" hangingPunct="0">
              <a:lnSpc>
                <a:spcPct val="100000"/>
              </a:lnSpc>
              <a:spcBef>
                <a:spcPct val="0"/>
              </a:spcBef>
              <a:spcAft>
                <a:spcPct val="0"/>
              </a:spcAft>
              <a:buClrTx/>
              <a:buSzTx/>
              <a:buFontTx/>
              <a:buNone/>
              <a:tabLst/>
            </a:pPr>
            <a:r>
              <a:rPr kumimoji="0" lang="ru-RU" sz="2200" b="1" i="0" u="none" strike="noStrike" cap="none" normalizeH="0" baseline="0" dirty="0" smtClean="0">
                <a:ln>
                  <a:noFill/>
                </a:ln>
                <a:solidFill>
                  <a:srgbClr val="C00000"/>
                </a:solidFill>
                <a:effectLst>
                  <a:outerShdw blurRad="38100" dist="38100" dir="2700000" algn="tl">
                    <a:srgbClr val="000000">
                      <a:alpha val="43137"/>
                    </a:srgbClr>
                  </a:outerShdw>
                </a:effectLst>
                <a:latin typeface="Times New Roman" pitchFamily="18" charset="0"/>
                <a:ea typeface="Times New Roman" pitchFamily="18" charset="0"/>
                <a:cs typeface="Times New Roman" pitchFamily="18" charset="0"/>
              </a:rPr>
              <a:t>Этому удивительному художнику удалось почти невозможное - заново открыть читателю русскую сказку, потешку, небылицу.</a:t>
            </a:r>
          </a:p>
          <a:p>
            <a:pPr marL="0" marR="0" lvl="0" indent="0" algn="ctr" defTabSz="914400" rtl="0" eaLnBrk="0" fontAlgn="base" latinLnBrk="0" hangingPunct="0">
              <a:lnSpc>
                <a:spcPct val="100000"/>
              </a:lnSpc>
              <a:spcBef>
                <a:spcPct val="0"/>
              </a:spcBef>
              <a:spcAft>
                <a:spcPct val="0"/>
              </a:spcAft>
              <a:buClrTx/>
              <a:buSzTx/>
              <a:buFontTx/>
              <a:buNone/>
              <a:tabLst/>
            </a:pPr>
            <a:r>
              <a:rPr kumimoji="0" lang="ru-RU" sz="2200" b="1" i="0" u="none" strike="noStrike" cap="none" normalizeH="0" baseline="0" dirty="0" smtClean="0">
                <a:ln>
                  <a:noFill/>
                </a:ln>
                <a:solidFill>
                  <a:srgbClr val="C00000"/>
                </a:solidFill>
                <a:effectLst>
                  <a:outerShdw blurRad="38100" dist="38100" dir="2700000" algn="tl">
                    <a:srgbClr val="000000">
                      <a:alpha val="43137"/>
                    </a:srgbClr>
                  </a:outerShdw>
                </a:effectLst>
                <a:latin typeface="Times New Roman" pitchFamily="18" charset="0"/>
                <a:ea typeface="Times New Roman" pitchFamily="18" charset="0"/>
                <a:cs typeface="Times New Roman" pitchFamily="18" charset="0"/>
              </a:rPr>
              <a:t> Знакомые, хорошо известные сюжеты художник представил так, что «старые-старые сказки» засияли-заиграли, удивляя яркостью и самобытностью образов. </a:t>
            </a:r>
          </a:p>
          <a:p>
            <a:pPr marL="0" marR="0" lvl="0" indent="0" algn="ctr" defTabSz="914400" rtl="0" eaLnBrk="0" fontAlgn="base" latinLnBrk="0" hangingPunct="0">
              <a:lnSpc>
                <a:spcPct val="100000"/>
              </a:lnSpc>
              <a:spcBef>
                <a:spcPct val="0"/>
              </a:spcBef>
              <a:spcAft>
                <a:spcPct val="0"/>
              </a:spcAft>
              <a:buClrTx/>
              <a:buSzTx/>
              <a:buFontTx/>
              <a:buNone/>
              <a:tabLst/>
            </a:pPr>
            <a:r>
              <a:rPr kumimoji="0" lang="ru-RU" sz="2200" b="1" i="0" u="none" strike="noStrike" cap="none" normalizeH="0" baseline="0" dirty="0" smtClean="0">
                <a:ln>
                  <a:noFill/>
                </a:ln>
                <a:solidFill>
                  <a:srgbClr val="C00000"/>
                </a:solidFill>
                <a:effectLst>
                  <a:outerShdw blurRad="38100" dist="38100" dir="2700000" algn="tl">
                    <a:srgbClr val="000000">
                      <a:alpha val="43137"/>
                    </a:srgbClr>
                  </a:outerShdw>
                </a:effectLst>
                <a:latin typeface="Times New Roman" pitchFamily="18" charset="0"/>
                <a:ea typeface="Times New Roman" pitchFamily="18" charset="0"/>
                <a:cs typeface="Times New Roman" pitchFamily="18" charset="0"/>
              </a:rPr>
              <a:t>Словно протёрли старинное затуманившееся зеркало, и мы увидели… самих себя, своё детство, мир своих сказок. </a:t>
            </a:r>
          </a:p>
          <a:p>
            <a:pPr marL="0" marR="0" lvl="0" indent="0" algn="ctr" defTabSz="914400" rtl="0" eaLnBrk="0" fontAlgn="base" latinLnBrk="0" hangingPunct="0">
              <a:lnSpc>
                <a:spcPct val="100000"/>
              </a:lnSpc>
              <a:spcBef>
                <a:spcPct val="0"/>
              </a:spcBef>
              <a:spcAft>
                <a:spcPct val="0"/>
              </a:spcAft>
              <a:buClrTx/>
              <a:buSzTx/>
              <a:buFontTx/>
              <a:buNone/>
              <a:tabLst/>
            </a:pPr>
            <a:r>
              <a:rPr kumimoji="0" lang="ru-RU" sz="2200" b="1" i="0" u="none" strike="noStrike" cap="none" normalizeH="0" baseline="0" dirty="0" smtClean="0">
                <a:ln>
                  <a:noFill/>
                </a:ln>
                <a:solidFill>
                  <a:srgbClr val="C00000"/>
                </a:solidFill>
                <a:effectLst>
                  <a:outerShdw blurRad="38100" dist="38100" dir="2700000" algn="tl">
                    <a:srgbClr val="000000">
                      <a:alpha val="43137"/>
                    </a:srgbClr>
                  </a:outerShdw>
                </a:effectLst>
                <a:latin typeface="Times New Roman" pitchFamily="18" charset="0"/>
                <a:ea typeface="Times New Roman" pitchFamily="18" charset="0"/>
                <a:cs typeface="Times New Roman" pitchFamily="18" charset="0"/>
              </a:rPr>
              <a:t>И это радостное удивление узнавания и открытия не проходит, передаётся из поколения в поколение. </a:t>
            </a:r>
          </a:p>
          <a:p>
            <a:pPr marL="0" marR="0" lvl="0" indent="0" algn="ctr" defTabSz="914400" rtl="0" eaLnBrk="0" fontAlgn="base" latinLnBrk="0" hangingPunct="0">
              <a:lnSpc>
                <a:spcPct val="100000"/>
              </a:lnSpc>
              <a:spcBef>
                <a:spcPct val="0"/>
              </a:spcBef>
              <a:spcAft>
                <a:spcPct val="0"/>
              </a:spcAft>
              <a:buClrTx/>
              <a:buSzTx/>
              <a:buFontTx/>
              <a:buNone/>
              <a:tabLst/>
            </a:pPr>
            <a:r>
              <a:rPr kumimoji="0" lang="ru-RU" sz="2200" b="1" i="0" u="none" strike="noStrike" cap="none" normalizeH="0" baseline="0" dirty="0" smtClean="0">
                <a:ln>
                  <a:noFill/>
                </a:ln>
                <a:solidFill>
                  <a:srgbClr val="C00000"/>
                </a:solidFill>
                <a:effectLst>
                  <a:outerShdw blurRad="38100" dist="38100" dir="2700000" algn="tl">
                    <a:srgbClr val="000000">
                      <a:alpha val="43137"/>
                    </a:srgbClr>
                  </a:outerShdw>
                </a:effectLst>
                <a:latin typeface="Times New Roman" pitchFamily="18" charset="0"/>
                <a:ea typeface="Times New Roman" pitchFamily="18" charset="0"/>
                <a:cs typeface="Times New Roman" pitchFamily="18" charset="0"/>
              </a:rPr>
              <a:t>Вот только книги с иллюстрациями замечательного художника найти ныне, увы, всё труднее и труднее…</a:t>
            </a:r>
            <a:endParaRPr kumimoji="0" lang="ru-RU" sz="2200" b="1" i="0" u="none" strike="noStrike" cap="none" normalizeH="0" baseline="0" dirty="0" smtClean="0">
              <a:ln>
                <a:noFill/>
              </a:ln>
              <a:solidFill>
                <a:schemeClr val="tx1"/>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4" name="Прямоугольник 3"/>
          <p:cNvSpPr/>
          <p:nvPr/>
        </p:nvSpPr>
        <p:spPr>
          <a:xfrm>
            <a:off x="428596" y="214290"/>
            <a:ext cx="7572428" cy="769441"/>
          </a:xfrm>
          <a:prstGeom prst="rect">
            <a:avLst/>
          </a:prstGeom>
        </p:spPr>
        <p:txBody>
          <a:bodyPr wrap="square">
            <a:spAutoFit/>
          </a:bodyPr>
          <a:lstStyle/>
          <a:p>
            <a:pPr>
              <a:buFont typeface="Arial" pitchFamily="34" charset="0"/>
              <a:buChar char="•"/>
            </a:pPr>
            <a:r>
              <a:rPr lang="ru-RU" sz="2200" b="1" u="sng" dirty="0" smtClean="0">
                <a:solidFill>
                  <a:srgbClr val="C00000"/>
                </a:solidFill>
                <a:latin typeface="Times New Roman" pitchFamily="18" charset="0"/>
                <a:cs typeface="Times New Roman" pitchFamily="18" charset="0"/>
              </a:rPr>
              <a:t>Условия возникновения и становления опыта.</a:t>
            </a:r>
          </a:p>
          <a:p>
            <a:endParaRPr lang="ru-RU" sz="22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D:\Лариса\ФОНЫ\92319133.jpg"/>
          <p:cNvPicPr>
            <a:picLocks noChangeAspect="1" noChangeArrowheads="1"/>
          </p:cNvPicPr>
          <p:nvPr/>
        </p:nvPicPr>
        <p:blipFill>
          <a:blip r:embed="rId2"/>
          <a:srcRect/>
          <a:stretch>
            <a:fillRect/>
          </a:stretch>
        </p:blipFill>
        <p:spPr bwMode="auto">
          <a:xfrm>
            <a:off x="0" y="0"/>
            <a:ext cx="9144000" cy="6858024"/>
          </a:xfrm>
          <a:prstGeom prst="rect">
            <a:avLst/>
          </a:prstGeom>
          <a:noFill/>
        </p:spPr>
      </p:pic>
      <p:pic>
        <p:nvPicPr>
          <p:cNvPr id="6" name="Picture 2" descr="Новый Федеральный закон &quot;Об образовании в Российской Федерации&quot; Принят 21 12 12 года Вступил в силу 1 сентября 2013 года скачать"/>
          <p:cNvPicPr>
            <a:picLocks noChangeAspect="1" noChangeArrowheads="1"/>
          </p:cNvPicPr>
          <p:nvPr/>
        </p:nvPicPr>
        <p:blipFill>
          <a:blip r:embed="rId3"/>
          <a:srcRect/>
          <a:stretch>
            <a:fillRect/>
          </a:stretch>
        </p:blipFill>
        <p:spPr bwMode="auto">
          <a:xfrm>
            <a:off x="428596" y="214290"/>
            <a:ext cx="1714512" cy="2521733"/>
          </a:xfrm>
          <a:prstGeom prst="rect">
            <a:avLst/>
          </a:prstGeom>
          <a:ln>
            <a:noFill/>
          </a:ln>
          <a:effectLst>
            <a:softEdge rad="112500"/>
          </a:effectLst>
        </p:spPr>
      </p:pic>
      <p:sp>
        <p:nvSpPr>
          <p:cNvPr id="7" name="TextBox 6"/>
          <p:cNvSpPr txBox="1"/>
          <p:nvPr/>
        </p:nvSpPr>
        <p:spPr>
          <a:xfrm>
            <a:off x="2357422" y="642918"/>
            <a:ext cx="6286544" cy="1938992"/>
          </a:xfrm>
          <a:prstGeom prst="rect">
            <a:avLst/>
          </a:prstGeom>
          <a:noFill/>
        </p:spPr>
        <p:txBody>
          <a:bodyPr wrap="square" rtlCol="0">
            <a:spAutoFit/>
          </a:bodyPr>
          <a:lstStyle/>
          <a:p>
            <a:pPr algn="ctr"/>
            <a:r>
              <a:rPr lang="ru-RU" sz="2400" b="1" dirty="0" smtClean="0">
                <a:ln w="9525">
                  <a:solidFill>
                    <a:srgbClr val="1A3486"/>
                  </a:solidFill>
                  <a:prstDash val="solid"/>
                  <a:miter lim="800000"/>
                </a:ln>
                <a:solidFill>
                  <a:srgbClr val="CC0000"/>
                </a:solidFill>
                <a:latin typeface="Times New Roman" pitchFamily="18" charset="0"/>
                <a:cs typeface="Times New Roman" pitchFamily="18" charset="0"/>
              </a:rPr>
              <a:t>Условиями формирования гармонически развитого человека являются :</a:t>
            </a:r>
          </a:p>
          <a:p>
            <a:pPr algn="ctr">
              <a:buFont typeface="Wingdings" pitchFamily="2" charset="2"/>
              <a:buChar char="§"/>
            </a:pPr>
            <a:r>
              <a:rPr lang="ru-RU" sz="2400" b="1" dirty="0" smtClean="0">
                <a:ln w="9525">
                  <a:solidFill>
                    <a:srgbClr val="1A3486"/>
                  </a:solidFill>
                  <a:prstDash val="solid"/>
                  <a:miter lim="800000"/>
                </a:ln>
                <a:solidFill>
                  <a:srgbClr val="CC0000"/>
                </a:solidFill>
                <a:latin typeface="Times New Roman" pitchFamily="18" charset="0"/>
                <a:cs typeface="Times New Roman" pitchFamily="18" charset="0"/>
              </a:rPr>
              <a:t> интеллектуальная свобода, </a:t>
            </a:r>
          </a:p>
          <a:p>
            <a:pPr algn="ctr">
              <a:buFont typeface="Wingdings" pitchFamily="2" charset="2"/>
              <a:buChar char="§"/>
            </a:pPr>
            <a:r>
              <a:rPr lang="ru-RU" sz="2400" b="1" dirty="0" smtClean="0">
                <a:ln w="9525">
                  <a:solidFill>
                    <a:srgbClr val="1A3486"/>
                  </a:solidFill>
                  <a:prstDash val="solid"/>
                  <a:miter lim="800000"/>
                </a:ln>
                <a:solidFill>
                  <a:srgbClr val="CC0000"/>
                </a:solidFill>
                <a:latin typeface="Times New Roman" pitchFamily="18" charset="0"/>
                <a:cs typeface="Times New Roman" pitchFamily="18" charset="0"/>
              </a:rPr>
              <a:t>хороший эстетический вкус,   </a:t>
            </a:r>
          </a:p>
          <a:p>
            <a:pPr algn="ctr">
              <a:buFont typeface="Wingdings" pitchFamily="2" charset="2"/>
              <a:buChar char="§"/>
            </a:pPr>
            <a:r>
              <a:rPr lang="ru-RU" sz="2400" b="1" dirty="0" smtClean="0">
                <a:ln w="9525">
                  <a:solidFill>
                    <a:srgbClr val="1A3486"/>
                  </a:solidFill>
                  <a:prstDash val="solid"/>
                  <a:miter lim="800000"/>
                </a:ln>
                <a:solidFill>
                  <a:srgbClr val="CC0000"/>
                </a:solidFill>
                <a:latin typeface="Times New Roman" pitchFamily="18" charset="0"/>
                <a:cs typeface="Times New Roman" pitchFamily="18" charset="0"/>
              </a:rPr>
              <a:t>толерантность в социальном общении. </a:t>
            </a:r>
            <a:endParaRPr lang="ru-RU" sz="2400" b="1" dirty="0">
              <a:ln w="9525">
                <a:solidFill>
                  <a:srgbClr val="1A3486"/>
                </a:solidFill>
                <a:prstDash val="solid"/>
                <a:miter lim="800000"/>
              </a:ln>
              <a:solidFill>
                <a:srgbClr val="CC0000"/>
              </a:solidFill>
              <a:latin typeface="Times New Roman" pitchFamily="18" charset="0"/>
              <a:cs typeface="Times New Roman" pitchFamily="18" charset="0"/>
            </a:endParaRPr>
          </a:p>
        </p:txBody>
      </p:sp>
      <p:sp>
        <p:nvSpPr>
          <p:cNvPr id="40961" name="Rectangle 1"/>
          <p:cNvSpPr>
            <a:spLocks noChangeArrowheads="1"/>
          </p:cNvSpPr>
          <p:nvPr/>
        </p:nvSpPr>
        <p:spPr bwMode="auto">
          <a:xfrm>
            <a:off x="214282" y="2928934"/>
            <a:ext cx="8715404" cy="34778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2000" b="1" i="0" u="none" strike="noStrike" cap="none" normalizeH="0" baseline="0" dirty="0" smtClean="0">
                <a:ln>
                  <a:noFill/>
                </a:ln>
                <a:solidFill>
                  <a:srgbClr val="C00000"/>
                </a:solidFill>
                <a:effectLst/>
                <a:latin typeface="Times New Roman" pitchFamily="18" charset="0"/>
                <a:ea typeface="Times New Roman" pitchFamily="18" charset="0"/>
                <a:cs typeface="Times New Roman" pitchFamily="18" charset="0"/>
              </a:rPr>
              <a:t>В  Законе Российской Федерации «Об образовании» поставлена социально значимая задача современного общества – творческое развитие личности, готовой к решению нестандартных задач в различных областях деятельности. В российском образовании необходимыми условиями формирования гармонически развитого человека являются интеллектуальная свобода, хороший эстетический вкус, толерантность в социальном общении. Реализация федерального государственного стандарта дошкольного образования предполагает организацию педагогической деятельности, исходя из понимания самобытности дошкольного детства, уникальности каждого ребенка, ценности его своеобразия. </a:t>
            </a:r>
            <a:endParaRPr kumimoji="0" lang="ru-RU" sz="2800" b="1" i="0" u="none" strike="noStrike" cap="none" normalizeH="0" baseline="0" dirty="0" smtClean="0">
              <a:ln>
                <a:noFill/>
              </a:ln>
              <a:solidFill>
                <a:srgbClr val="C00000"/>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D:\Лариса\ФОНЫ\92319133.jpg"/>
          <p:cNvPicPr>
            <a:picLocks noChangeAspect="1" noChangeArrowheads="1"/>
          </p:cNvPicPr>
          <p:nvPr/>
        </p:nvPicPr>
        <p:blipFill>
          <a:blip r:embed="rId2"/>
          <a:srcRect/>
          <a:stretch>
            <a:fillRect/>
          </a:stretch>
        </p:blipFill>
        <p:spPr bwMode="auto">
          <a:xfrm>
            <a:off x="0" y="0"/>
            <a:ext cx="9144000" cy="6858024"/>
          </a:xfrm>
          <a:prstGeom prst="rect">
            <a:avLst/>
          </a:prstGeom>
          <a:noFill/>
        </p:spPr>
      </p:pic>
      <p:sp>
        <p:nvSpPr>
          <p:cNvPr id="6145" name="Rectangle 1"/>
          <p:cNvSpPr>
            <a:spLocks noChangeArrowheads="1"/>
          </p:cNvSpPr>
          <p:nvPr/>
        </p:nvSpPr>
        <p:spPr bwMode="auto">
          <a:xfrm>
            <a:off x="357158" y="357166"/>
            <a:ext cx="4643470" cy="584775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Char char="•"/>
              <a:tabLst/>
            </a:pPr>
            <a:r>
              <a:rPr kumimoji="0" lang="ru-RU" sz="2200" b="1" i="0" u="sng"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Актуальность и перспективность опыта:</a:t>
            </a:r>
            <a:endParaRPr kumimoji="0" lang="ru-RU" sz="2200" b="0" i="0" u="sng" strike="noStrike" cap="none" normalizeH="0" baseline="0" dirty="0" smtClean="0">
              <a:ln>
                <a:noFill/>
              </a:ln>
              <a:solidFill>
                <a:srgbClr val="C0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22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          На мой взгляд, актуальность данной работы заключается:</a:t>
            </a:r>
            <a:endParaRPr kumimoji="0" lang="ru-RU" sz="2200" b="1" i="0" u="none" strike="noStrike" cap="none" normalizeH="0" baseline="0" dirty="0" smtClean="0">
              <a:ln>
                <a:noFill/>
              </a:ln>
              <a:solidFill>
                <a:srgbClr val="C0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22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 в систематизации материала по знакомству детей с книжной графикой, приобщение их к книге, развитие способности наблюдать, фиксируя форму, строение, величину;   </a:t>
            </a:r>
            <a:endParaRPr kumimoji="0" lang="ru-RU" sz="2200" b="1" i="0" u="none" strike="noStrike" cap="none" normalizeH="0" baseline="0" dirty="0" smtClean="0">
              <a:ln>
                <a:noFill/>
              </a:ln>
              <a:solidFill>
                <a:srgbClr val="C0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22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 в воспитании у дошкольников гармонично  развитой личности, которое происходит в процессе приобщения детей к богатству человеческой культуры, к опыту, накопленному предшествующими поколениями.     </a:t>
            </a:r>
            <a:endParaRPr kumimoji="0" lang="ru-RU" sz="2200" b="1" i="0" u="none" strike="noStrike" cap="none" normalizeH="0" baseline="0" dirty="0" smtClean="0">
              <a:ln>
                <a:noFill/>
              </a:ln>
              <a:solidFill>
                <a:srgbClr val="C00000"/>
              </a:solidFill>
              <a:effectLst/>
              <a:latin typeface="Times New Roman" pitchFamily="18" charset="0"/>
              <a:cs typeface="Times New Roman" pitchFamily="18" charset="0"/>
            </a:endParaRPr>
          </a:p>
        </p:txBody>
      </p:sp>
      <p:pic>
        <p:nvPicPr>
          <p:cNvPr id="6" name="Рисунок 5" descr="F:\Документы к аттестации 2016 год\Связь с социумом\20160331_100738.jpg"/>
          <p:cNvPicPr/>
          <p:nvPr/>
        </p:nvPicPr>
        <p:blipFill>
          <a:blip r:embed="rId3" cstate="print"/>
          <a:srcRect/>
          <a:stretch>
            <a:fillRect/>
          </a:stretch>
        </p:blipFill>
        <p:spPr bwMode="auto">
          <a:xfrm>
            <a:off x="5786446" y="500042"/>
            <a:ext cx="3000396" cy="1857388"/>
          </a:xfrm>
          <a:prstGeom prst="rect">
            <a:avLst/>
          </a:prstGeom>
          <a:noFill/>
          <a:ln w="9525">
            <a:noFill/>
            <a:miter lim="800000"/>
            <a:headEnd/>
            <a:tailEnd/>
          </a:ln>
        </p:spPr>
      </p:pic>
      <p:pic>
        <p:nvPicPr>
          <p:cNvPr id="7" name="Рисунок 6" descr="C:\Users\SAMSUNG\Desktop\НУЖНО!!!\20160331_073503.jpg"/>
          <p:cNvPicPr/>
          <p:nvPr/>
        </p:nvPicPr>
        <p:blipFill>
          <a:blip r:embed="rId4" cstate="print"/>
          <a:srcRect/>
          <a:stretch>
            <a:fillRect/>
          </a:stretch>
        </p:blipFill>
        <p:spPr bwMode="auto">
          <a:xfrm>
            <a:off x="5214942" y="2500306"/>
            <a:ext cx="3214710" cy="2071702"/>
          </a:xfrm>
          <a:prstGeom prst="rect">
            <a:avLst/>
          </a:prstGeom>
          <a:noFill/>
          <a:ln w="9525">
            <a:noFill/>
            <a:miter lim="800000"/>
            <a:headEnd/>
            <a:tailEnd/>
          </a:ln>
        </p:spPr>
      </p:pic>
      <p:pic>
        <p:nvPicPr>
          <p:cNvPr id="8" name="Рисунок 7" descr="C:\Users\SAMSUNG\Desktop\НУЖНО!!!\ФОТО Васнецов\20160518_094408.jpg"/>
          <p:cNvPicPr/>
          <p:nvPr/>
        </p:nvPicPr>
        <p:blipFill>
          <a:blip r:embed="rId5" cstate="print"/>
          <a:srcRect/>
          <a:stretch>
            <a:fillRect/>
          </a:stretch>
        </p:blipFill>
        <p:spPr bwMode="auto">
          <a:xfrm>
            <a:off x="6143636" y="4714884"/>
            <a:ext cx="2661924" cy="1938341"/>
          </a:xfrm>
          <a:prstGeom prst="rect">
            <a:avLst/>
          </a:prstGeom>
          <a:noFill/>
          <a:ln w="9525">
            <a:noFill/>
            <a:miter lim="800000"/>
            <a:headEnd/>
            <a:tailEnd/>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D:\Лариса\ФОНЫ\92319133.jpg"/>
          <p:cNvPicPr>
            <a:picLocks noChangeAspect="1" noChangeArrowheads="1"/>
          </p:cNvPicPr>
          <p:nvPr/>
        </p:nvPicPr>
        <p:blipFill>
          <a:blip r:embed="rId2"/>
          <a:srcRect/>
          <a:stretch>
            <a:fillRect/>
          </a:stretch>
        </p:blipFill>
        <p:spPr bwMode="auto">
          <a:xfrm>
            <a:off x="0" y="0"/>
            <a:ext cx="9144000" cy="6858024"/>
          </a:xfrm>
          <a:prstGeom prst="rect">
            <a:avLst/>
          </a:prstGeom>
          <a:noFill/>
        </p:spPr>
      </p:pic>
      <p:sp>
        <p:nvSpPr>
          <p:cNvPr id="5121" name="Rectangle 1"/>
          <p:cNvSpPr>
            <a:spLocks noChangeArrowheads="1"/>
          </p:cNvSpPr>
          <p:nvPr/>
        </p:nvSpPr>
        <p:spPr bwMode="auto">
          <a:xfrm>
            <a:off x="428596" y="357166"/>
            <a:ext cx="1785918" cy="43088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Char char="•"/>
              <a:tabLst/>
            </a:pPr>
            <a:r>
              <a:rPr kumimoji="0" lang="ru-RU" sz="2200" b="1" i="0" u="sng"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Новизна.</a:t>
            </a:r>
            <a:endParaRPr kumimoji="0" lang="ru-RU" sz="2200" b="0" i="0" u="sng" strike="noStrike" cap="none" normalizeH="0" baseline="0" dirty="0" smtClean="0">
              <a:ln>
                <a:noFill/>
              </a:ln>
              <a:solidFill>
                <a:srgbClr val="C00000"/>
              </a:solidFill>
              <a:effectLst/>
              <a:latin typeface="Arial" pitchFamily="34" charset="0"/>
              <a:cs typeface="Arial" pitchFamily="34" charset="0"/>
            </a:endParaRPr>
          </a:p>
        </p:txBody>
      </p:sp>
      <p:sp>
        <p:nvSpPr>
          <p:cNvPr id="6" name="TextBox 5"/>
          <p:cNvSpPr txBox="1"/>
          <p:nvPr/>
        </p:nvSpPr>
        <p:spPr>
          <a:xfrm>
            <a:off x="214282" y="714356"/>
            <a:ext cx="8643998" cy="5729774"/>
          </a:xfrm>
          <a:prstGeom prst="rect">
            <a:avLst/>
          </a:prstGeom>
          <a:noFill/>
        </p:spPr>
        <p:txBody>
          <a:bodyPr wrap="square" rtlCol="0">
            <a:spAutoFit/>
          </a:bodyPr>
          <a:lstStyle/>
          <a:p>
            <a:r>
              <a:rPr lang="ru-RU" sz="2200" b="1" dirty="0" smtClean="0">
                <a:solidFill>
                  <a:srgbClr val="C00000"/>
                </a:solidFill>
                <a:latin typeface="Times New Roman" pitchFamily="18" charset="0"/>
                <a:cs typeface="Times New Roman" pitchFamily="18" charset="0"/>
              </a:rPr>
              <a:t>В своей работе я широко  использую проектную технологию. </a:t>
            </a:r>
          </a:p>
          <a:p>
            <a:pPr>
              <a:spcAft>
                <a:spcPts val="1000"/>
              </a:spcAft>
            </a:pPr>
            <a:r>
              <a:rPr lang="ru-RU" sz="2200" b="1" dirty="0" smtClean="0">
                <a:solidFill>
                  <a:srgbClr val="C00000"/>
                </a:solidFill>
                <a:latin typeface="Times New Roman" pitchFamily="18" charset="0"/>
                <a:cs typeface="Times New Roman" pitchFamily="18" charset="0"/>
              </a:rPr>
              <a:t>Мною разработаны такие проекты, как: «Книга мудрости полна», проектная кружковая деятельность для средней и старшей группы, презентация «Васнецов Юрий Алексеевич. Перед собой я ставила следующие задачи:</a:t>
            </a:r>
            <a:endParaRPr lang="ru-RU" sz="2200" b="1" dirty="0" smtClean="0">
              <a:solidFill>
                <a:srgbClr val="C00000"/>
              </a:solidFill>
              <a:latin typeface="Times New Roman" pitchFamily="18" charset="0"/>
              <a:ea typeface="Gungsuh" pitchFamily="18" charset="-127"/>
              <a:cs typeface="Times New Roman" pitchFamily="18" charset="0"/>
            </a:endParaRPr>
          </a:p>
          <a:p>
            <a:pPr>
              <a:spcAft>
                <a:spcPts val="1000"/>
              </a:spcAft>
              <a:buFont typeface="Wingdings" pitchFamily="2" charset="2"/>
              <a:buChar char="ü"/>
            </a:pPr>
            <a:r>
              <a:rPr lang="ru-RU" sz="2200" b="1" dirty="0" smtClean="0">
                <a:solidFill>
                  <a:srgbClr val="C00000"/>
                </a:solidFill>
                <a:latin typeface="Times New Roman" pitchFamily="18" charset="0"/>
                <a:ea typeface="Calibri"/>
                <a:cs typeface="Times New Roman" pitchFamily="18" charset="0"/>
              </a:rPr>
              <a:t>Сформировать представления  детей о происхождении книг, о разнообразии видов и форм книг.</a:t>
            </a:r>
          </a:p>
          <a:p>
            <a:pPr>
              <a:spcAft>
                <a:spcPts val="1000"/>
              </a:spcAft>
              <a:buFont typeface="Wingdings" pitchFamily="2" charset="2"/>
              <a:buChar char="ü"/>
            </a:pPr>
            <a:r>
              <a:rPr lang="ru-RU" sz="2200" b="1" dirty="0" smtClean="0">
                <a:solidFill>
                  <a:srgbClr val="C00000"/>
                </a:solidFill>
                <a:latin typeface="Times New Roman" pitchFamily="18" charset="0"/>
                <a:ea typeface="Calibri"/>
                <a:cs typeface="Times New Roman" pitchFamily="18" charset="0"/>
              </a:rPr>
              <a:t>Повысить познавательный интерес детей.</a:t>
            </a:r>
          </a:p>
          <a:p>
            <a:pPr>
              <a:spcAft>
                <a:spcPts val="1000"/>
              </a:spcAft>
              <a:buFont typeface="Wingdings" pitchFamily="2" charset="2"/>
              <a:buChar char="ü"/>
            </a:pPr>
            <a:r>
              <a:rPr lang="ru-RU" sz="2200" b="1" dirty="0" smtClean="0">
                <a:solidFill>
                  <a:srgbClr val="C00000"/>
                </a:solidFill>
                <a:latin typeface="Times New Roman" pitchFamily="18" charset="0"/>
                <a:ea typeface="Calibri"/>
                <a:cs typeface="Times New Roman" pitchFamily="18" charset="0"/>
              </a:rPr>
              <a:t>Дать детям понимание того, что книга -источник знаний.</a:t>
            </a:r>
          </a:p>
          <a:p>
            <a:pPr>
              <a:spcAft>
                <a:spcPts val="1000"/>
              </a:spcAft>
              <a:buFont typeface="Wingdings" pitchFamily="2" charset="2"/>
              <a:buChar char="ü"/>
            </a:pPr>
            <a:r>
              <a:rPr lang="ru-RU" sz="2200" b="1" dirty="0" smtClean="0">
                <a:solidFill>
                  <a:srgbClr val="C00000"/>
                </a:solidFill>
                <a:latin typeface="Times New Roman" pitchFamily="18" charset="0"/>
                <a:ea typeface="Calibri"/>
                <a:cs typeface="Times New Roman" pitchFamily="18" charset="0"/>
              </a:rPr>
              <a:t>Привить любовь к книгам, бережное к ним отношение.</a:t>
            </a:r>
          </a:p>
          <a:p>
            <a:pPr>
              <a:spcAft>
                <a:spcPts val="1000"/>
              </a:spcAft>
              <a:buFont typeface="Wingdings" pitchFamily="2" charset="2"/>
              <a:buChar char="ü"/>
            </a:pPr>
            <a:r>
              <a:rPr lang="ru-RU" sz="2200" b="1" dirty="0" smtClean="0">
                <a:solidFill>
                  <a:srgbClr val="C00000"/>
                </a:solidFill>
                <a:latin typeface="Times New Roman" pitchFamily="18" charset="0"/>
                <a:ea typeface="Calibri"/>
                <a:cs typeface="Times New Roman" pitchFamily="18" charset="0"/>
              </a:rPr>
              <a:t>Развить все виды восприятия, творческие способности детей.</a:t>
            </a:r>
          </a:p>
          <a:p>
            <a:pPr>
              <a:spcAft>
                <a:spcPts val="1000"/>
              </a:spcAft>
              <a:buFont typeface="Wingdings" pitchFamily="2" charset="2"/>
              <a:buChar char="ü"/>
            </a:pPr>
            <a:r>
              <a:rPr lang="ru-RU" sz="2200" b="1" dirty="0" smtClean="0">
                <a:solidFill>
                  <a:srgbClr val="C00000"/>
                </a:solidFill>
                <a:latin typeface="Times New Roman" pitchFamily="18" charset="0"/>
                <a:ea typeface="Calibri"/>
                <a:cs typeface="Times New Roman" pitchFamily="18" charset="0"/>
              </a:rPr>
              <a:t>Поднять эмоциональный настрой и интерес при чтении книг.</a:t>
            </a:r>
          </a:p>
          <a:p>
            <a:pPr>
              <a:spcAft>
                <a:spcPts val="1000"/>
              </a:spcAft>
              <a:buFont typeface="Wingdings" pitchFamily="2" charset="2"/>
              <a:buChar char="ü"/>
            </a:pPr>
            <a:r>
              <a:rPr lang="ru-RU" sz="2200" b="1" dirty="0" smtClean="0">
                <a:solidFill>
                  <a:srgbClr val="C00000"/>
                </a:solidFill>
                <a:latin typeface="Times New Roman" pitchFamily="18" charset="0"/>
                <a:ea typeface="Calibri"/>
                <a:cs typeface="Times New Roman" pitchFamily="18" charset="0"/>
              </a:rPr>
              <a:t>Воспитать доброжелательность и коммуникативность в общении детей друг с другом.</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Блок-схема: перфолента 8"/>
          <p:cNvSpPr/>
          <p:nvPr/>
        </p:nvSpPr>
        <p:spPr>
          <a:xfrm>
            <a:off x="5214942" y="714356"/>
            <a:ext cx="3214710" cy="1643074"/>
          </a:xfrm>
          <a:prstGeom prst="flowChartPunchedTap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ru-RU"/>
          </a:p>
        </p:txBody>
      </p:sp>
      <p:pic>
        <p:nvPicPr>
          <p:cNvPr id="6" name="Picture 2" descr="D:\Лариса\ФОНЫ\92319133.jpg"/>
          <p:cNvPicPr>
            <a:picLocks noChangeAspect="1" noChangeArrowheads="1"/>
          </p:cNvPicPr>
          <p:nvPr/>
        </p:nvPicPr>
        <p:blipFill>
          <a:blip r:embed="rId2"/>
          <a:srcRect/>
          <a:stretch>
            <a:fillRect/>
          </a:stretch>
        </p:blipFill>
        <p:spPr bwMode="auto">
          <a:xfrm>
            <a:off x="0" y="0"/>
            <a:ext cx="9144000" cy="6858024"/>
          </a:xfrm>
          <a:prstGeom prst="rect">
            <a:avLst/>
          </a:prstGeom>
          <a:noFill/>
        </p:spPr>
      </p:pic>
      <p:pic>
        <p:nvPicPr>
          <p:cNvPr id="3" name="Picture 1" descr="D:\Лариса\Фото детей\Изображение 024.jpg"/>
          <p:cNvPicPr>
            <a:picLocks noChangeAspect="1" noChangeArrowheads="1"/>
          </p:cNvPicPr>
          <p:nvPr/>
        </p:nvPicPr>
        <p:blipFill>
          <a:blip r:embed="rId3" cstate="print"/>
          <a:srcRect/>
          <a:stretch>
            <a:fillRect/>
          </a:stretch>
        </p:blipFill>
        <p:spPr bwMode="auto">
          <a:xfrm>
            <a:off x="285720" y="285728"/>
            <a:ext cx="3476634" cy="2607685"/>
          </a:xfrm>
          <a:prstGeom prst="rect">
            <a:avLst/>
          </a:prstGeom>
          <a:ln>
            <a:noFill/>
          </a:ln>
          <a:effectLst>
            <a:outerShdw blurRad="292100" dist="139700" dir="2700000" algn="tl" rotWithShape="0">
              <a:srgbClr val="333333">
                <a:alpha val="65000"/>
              </a:srgbClr>
            </a:outerShdw>
          </a:effectLst>
        </p:spPr>
      </p:pic>
      <p:sp>
        <p:nvSpPr>
          <p:cNvPr id="5" name="TextBox 4"/>
          <p:cNvSpPr txBox="1"/>
          <p:nvPr/>
        </p:nvSpPr>
        <p:spPr>
          <a:xfrm>
            <a:off x="5214942" y="214290"/>
            <a:ext cx="3071834" cy="1815882"/>
          </a:xfrm>
          <a:prstGeom prst="rect">
            <a:avLst/>
          </a:prstGeom>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ru-RU" sz="2800" dirty="0" smtClean="0">
                <a:latin typeface="Times New Roman" pitchFamily="18" charset="0"/>
                <a:cs typeface="Times New Roman" pitchFamily="18" charset="0"/>
              </a:rPr>
              <a:t>Знакомлю детей с творчеством художников-иллюстраторов</a:t>
            </a:r>
            <a:endParaRPr lang="ru-RU" sz="2800" dirty="0">
              <a:latin typeface="Times New Roman" pitchFamily="18" charset="0"/>
              <a:cs typeface="Times New Roman" pitchFamily="18" charset="0"/>
            </a:endParaRPr>
          </a:p>
        </p:txBody>
      </p:sp>
      <p:pic>
        <p:nvPicPr>
          <p:cNvPr id="11" name="Picture 1" descr="D:\Лариса\ФОТО ДОУ 2016 год\САДИК\20160331_073534.jpg"/>
          <p:cNvPicPr>
            <a:picLocks noChangeAspect="1" noChangeArrowheads="1"/>
          </p:cNvPicPr>
          <p:nvPr/>
        </p:nvPicPr>
        <p:blipFill>
          <a:blip r:embed="rId4" cstate="print"/>
          <a:srcRect/>
          <a:stretch>
            <a:fillRect/>
          </a:stretch>
        </p:blipFill>
        <p:spPr bwMode="auto">
          <a:xfrm>
            <a:off x="285720" y="4214818"/>
            <a:ext cx="3800130" cy="2286016"/>
          </a:xfrm>
          <a:prstGeom prst="rect">
            <a:avLst/>
          </a:prstGeom>
          <a:ln>
            <a:noFill/>
          </a:ln>
          <a:effectLst>
            <a:outerShdw blurRad="292100" dist="139700" dir="2700000" algn="tl" rotWithShape="0">
              <a:srgbClr val="333333">
                <a:alpha val="65000"/>
              </a:srgbClr>
            </a:outerShdw>
          </a:effectLst>
        </p:spPr>
      </p:pic>
      <p:pic>
        <p:nvPicPr>
          <p:cNvPr id="10" name="Picture 2" descr="D:\Лариса\ФОТО ДОУ 2016 год\САДИК\20160404_091015.jpg"/>
          <p:cNvPicPr>
            <a:picLocks noChangeAspect="1" noChangeArrowheads="1"/>
          </p:cNvPicPr>
          <p:nvPr/>
        </p:nvPicPr>
        <p:blipFill>
          <a:blip r:embed="rId5" cstate="print"/>
          <a:srcRect/>
          <a:stretch>
            <a:fillRect/>
          </a:stretch>
        </p:blipFill>
        <p:spPr bwMode="auto">
          <a:xfrm>
            <a:off x="3286116" y="2214554"/>
            <a:ext cx="3681375" cy="2214578"/>
          </a:xfrm>
          <a:prstGeom prst="rect">
            <a:avLst/>
          </a:prstGeom>
          <a:ln>
            <a:noFill/>
          </a:ln>
          <a:effectLst>
            <a:outerShdw blurRad="292100" dist="139700" dir="2700000" algn="tl" rotWithShape="0">
              <a:srgbClr val="333333">
                <a:alpha val="65000"/>
              </a:srgbClr>
            </a:outerShdw>
          </a:effectLst>
        </p:spPr>
      </p:pic>
      <p:pic>
        <p:nvPicPr>
          <p:cNvPr id="4" name="Picture 5" descr="C:\Users\евросеть\Desktop\фото апрель\SDC11130 - копия.JPG"/>
          <p:cNvPicPr>
            <a:picLocks noChangeAspect="1" noChangeArrowheads="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a:off x="5572132" y="4000504"/>
            <a:ext cx="3357586" cy="251819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xmlns="">
                <a:solidFill>
                  <a:srgbClr val="FFFFFF"/>
                </a:solidFill>
              </a14:hiddenFill>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D:\Лариса\ФОНЫ\92319133.jpg"/>
          <p:cNvPicPr>
            <a:picLocks noChangeAspect="1" noChangeArrowheads="1"/>
          </p:cNvPicPr>
          <p:nvPr/>
        </p:nvPicPr>
        <p:blipFill>
          <a:blip r:embed="rId2"/>
          <a:srcRect/>
          <a:stretch>
            <a:fillRect/>
          </a:stretch>
        </p:blipFill>
        <p:spPr bwMode="auto">
          <a:xfrm>
            <a:off x="0" y="-24"/>
            <a:ext cx="9144000" cy="6858024"/>
          </a:xfrm>
          <a:prstGeom prst="rect">
            <a:avLst/>
          </a:prstGeom>
          <a:noFill/>
        </p:spPr>
      </p:pic>
      <p:sp>
        <p:nvSpPr>
          <p:cNvPr id="3074" name="Rectangle 2"/>
          <p:cNvSpPr>
            <a:spLocks noChangeArrowheads="1"/>
          </p:cNvSpPr>
          <p:nvPr/>
        </p:nvSpPr>
        <p:spPr bwMode="auto">
          <a:xfrm>
            <a:off x="428596" y="0"/>
            <a:ext cx="8429684" cy="73866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ru-RU" sz="1400" dirty="0" smtClean="0">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p:txBody>
      </p:sp>
      <p:pic>
        <p:nvPicPr>
          <p:cNvPr id="3075" name="Picture 3" descr="C:\Users\SAMSUNG\Desktop\НУЖНО!!!\ФОТО Васнецов\Фото0301.jpg"/>
          <p:cNvPicPr>
            <a:picLocks noChangeAspect="1" noChangeArrowheads="1"/>
          </p:cNvPicPr>
          <p:nvPr/>
        </p:nvPicPr>
        <p:blipFill>
          <a:blip r:embed="rId3" cstate="print"/>
          <a:srcRect/>
          <a:stretch>
            <a:fillRect/>
          </a:stretch>
        </p:blipFill>
        <p:spPr bwMode="auto">
          <a:xfrm>
            <a:off x="214282" y="214290"/>
            <a:ext cx="3309961" cy="2482470"/>
          </a:xfrm>
          <a:prstGeom prst="rect">
            <a:avLst/>
          </a:prstGeom>
          <a:ln>
            <a:noFill/>
          </a:ln>
          <a:effectLst>
            <a:outerShdw blurRad="292100" dist="139700" dir="2700000" algn="tl" rotWithShape="0">
              <a:srgbClr val="333333">
                <a:alpha val="65000"/>
              </a:srgbClr>
            </a:outerShdw>
          </a:effectLst>
        </p:spPr>
      </p:pic>
      <p:pic>
        <p:nvPicPr>
          <p:cNvPr id="3076" name="Picture 4" descr="C:\Users\SAMSUNG\Desktop\НУЖНО!!!\ФОТО Васнецов\Фото0291.jpg"/>
          <p:cNvPicPr>
            <a:picLocks noChangeAspect="1" noChangeArrowheads="1"/>
          </p:cNvPicPr>
          <p:nvPr/>
        </p:nvPicPr>
        <p:blipFill>
          <a:blip r:embed="rId4" cstate="print"/>
          <a:srcRect/>
          <a:stretch>
            <a:fillRect/>
          </a:stretch>
        </p:blipFill>
        <p:spPr bwMode="auto">
          <a:xfrm>
            <a:off x="5214942" y="3929066"/>
            <a:ext cx="3572408" cy="2679306"/>
          </a:xfrm>
          <a:prstGeom prst="rect">
            <a:avLst/>
          </a:prstGeom>
          <a:ln>
            <a:noFill/>
          </a:ln>
          <a:effectLst>
            <a:outerShdw blurRad="292100" dist="139700" dir="2700000" algn="tl" rotWithShape="0">
              <a:srgbClr val="333333">
                <a:alpha val="65000"/>
              </a:srgbClr>
            </a:outerShdw>
          </a:effectLst>
        </p:spPr>
      </p:pic>
      <p:pic>
        <p:nvPicPr>
          <p:cNvPr id="9" name="Рисунок 8" descr="C:\Users\SAMSUNG\Desktop\НУЖНО!!!\ФОТО Васнецов\20160518_094132.jpg"/>
          <p:cNvPicPr/>
          <p:nvPr/>
        </p:nvPicPr>
        <p:blipFill>
          <a:blip r:embed="rId5" cstate="print"/>
          <a:srcRect/>
          <a:stretch>
            <a:fillRect/>
          </a:stretch>
        </p:blipFill>
        <p:spPr bwMode="auto">
          <a:xfrm>
            <a:off x="5357818" y="214290"/>
            <a:ext cx="3357586" cy="2214578"/>
          </a:xfrm>
          <a:prstGeom prst="rect">
            <a:avLst/>
          </a:prstGeom>
          <a:ln>
            <a:noFill/>
          </a:ln>
          <a:effectLst>
            <a:outerShdw blurRad="292100" dist="139700" dir="2700000" algn="tl" rotWithShape="0">
              <a:srgbClr val="333333">
                <a:alpha val="65000"/>
              </a:srgbClr>
            </a:outerShdw>
          </a:effectLst>
        </p:spPr>
      </p:pic>
      <p:pic>
        <p:nvPicPr>
          <p:cNvPr id="12" name="Рисунок 11" descr="C:\Users\SAMSUNG\Desktop\НУЖНО!!!\ФОТО Васнецов\20160518_094408.jpg"/>
          <p:cNvPicPr/>
          <p:nvPr/>
        </p:nvPicPr>
        <p:blipFill>
          <a:blip r:embed="rId6" cstate="print"/>
          <a:srcRect/>
          <a:stretch>
            <a:fillRect/>
          </a:stretch>
        </p:blipFill>
        <p:spPr bwMode="auto">
          <a:xfrm>
            <a:off x="285720" y="4071942"/>
            <a:ext cx="3428992" cy="2433649"/>
          </a:xfrm>
          <a:prstGeom prst="rect">
            <a:avLst/>
          </a:prstGeom>
          <a:ln>
            <a:noFill/>
          </a:ln>
          <a:effectLst>
            <a:outerShdw blurRad="292100" dist="139700" dir="2700000" algn="tl" rotWithShape="0">
              <a:srgbClr val="333333">
                <a:alpha val="65000"/>
              </a:srgbClr>
            </a:outerShdw>
          </a:effectLst>
        </p:spPr>
      </p:pic>
      <p:pic>
        <p:nvPicPr>
          <p:cNvPr id="11" name="Рисунок 10" descr="C:\Users\SAMSUNG\Desktop\НУЖНО!!!\ФОТО Васнецов\20160518_094317.jpg"/>
          <p:cNvPicPr/>
          <p:nvPr/>
        </p:nvPicPr>
        <p:blipFill>
          <a:blip r:embed="rId7" cstate="print"/>
          <a:srcRect/>
          <a:stretch>
            <a:fillRect/>
          </a:stretch>
        </p:blipFill>
        <p:spPr bwMode="auto">
          <a:xfrm>
            <a:off x="2643174" y="2000240"/>
            <a:ext cx="3286148" cy="2500330"/>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D:\Лариса\ФОНЫ\92319133.jpg"/>
          <p:cNvPicPr>
            <a:picLocks noChangeAspect="1" noChangeArrowheads="1"/>
          </p:cNvPicPr>
          <p:nvPr/>
        </p:nvPicPr>
        <p:blipFill>
          <a:blip r:embed="rId2"/>
          <a:srcRect/>
          <a:stretch>
            <a:fillRect/>
          </a:stretch>
        </p:blipFill>
        <p:spPr bwMode="auto">
          <a:xfrm>
            <a:off x="0" y="0"/>
            <a:ext cx="9144000" cy="6858024"/>
          </a:xfrm>
          <a:prstGeom prst="rect">
            <a:avLst/>
          </a:prstGeom>
          <a:noFill/>
        </p:spPr>
      </p:pic>
      <p:pic>
        <p:nvPicPr>
          <p:cNvPr id="3" name="Picture 1" descr="D:\Лариса\А.Барто\img007.jpg"/>
          <p:cNvPicPr>
            <a:picLocks noChangeAspect="1" noChangeArrowheads="1"/>
          </p:cNvPicPr>
          <p:nvPr/>
        </p:nvPicPr>
        <p:blipFill>
          <a:blip r:embed="rId3" cstate="print"/>
          <a:srcRect/>
          <a:stretch>
            <a:fillRect/>
          </a:stretch>
        </p:blipFill>
        <p:spPr bwMode="auto">
          <a:xfrm>
            <a:off x="214282" y="285728"/>
            <a:ext cx="2799886" cy="2034769"/>
          </a:xfrm>
          <a:prstGeom prst="rect">
            <a:avLst/>
          </a:prstGeom>
          <a:noFill/>
          <a:ln w="57150">
            <a:solidFill>
              <a:srgbClr val="C00000"/>
            </a:solidFill>
          </a:ln>
        </p:spPr>
      </p:pic>
      <p:pic>
        <p:nvPicPr>
          <p:cNvPr id="5" name="Picture 2" descr="D:\Лариса\А.Барто\img009.jpg"/>
          <p:cNvPicPr>
            <a:picLocks noChangeAspect="1" noChangeArrowheads="1"/>
          </p:cNvPicPr>
          <p:nvPr/>
        </p:nvPicPr>
        <p:blipFill>
          <a:blip r:embed="rId4" cstate="print"/>
          <a:srcRect/>
          <a:stretch>
            <a:fillRect/>
          </a:stretch>
        </p:blipFill>
        <p:spPr bwMode="auto">
          <a:xfrm>
            <a:off x="785786" y="2357430"/>
            <a:ext cx="3286148" cy="2388152"/>
          </a:xfrm>
          <a:prstGeom prst="rect">
            <a:avLst/>
          </a:prstGeom>
          <a:noFill/>
          <a:ln w="57150">
            <a:solidFill>
              <a:srgbClr val="C00000"/>
            </a:solidFill>
          </a:ln>
        </p:spPr>
      </p:pic>
      <p:pic>
        <p:nvPicPr>
          <p:cNvPr id="6" name="Picture 4" descr="D:\Лариса\А.Барто\img012.jpg"/>
          <p:cNvPicPr>
            <a:picLocks noChangeAspect="1" noChangeArrowheads="1"/>
          </p:cNvPicPr>
          <p:nvPr/>
        </p:nvPicPr>
        <p:blipFill>
          <a:blip r:embed="rId5" cstate="print"/>
          <a:srcRect/>
          <a:stretch>
            <a:fillRect/>
          </a:stretch>
        </p:blipFill>
        <p:spPr bwMode="auto">
          <a:xfrm>
            <a:off x="3500430" y="1357298"/>
            <a:ext cx="2643206" cy="1915977"/>
          </a:xfrm>
          <a:prstGeom prst="rect">
            <a:avLst/>
          </a:prstGeom>
          <a:noFill/>
          <a:ln w="57150">
            <a:solidFill>
              <a:srgbClr val="C00000"/>
            </a:solidFill>
          </a:ln>
        </p:spPr>
      </p:pic>
      <p:pic>
        <p:nvPicPr>
          <p:cNvPr id="7" name="Picture 5" descr="D:\Лариса\А.Барто\img014.jpg"/>
          <p:cNvPicPr>
            <a:picLocks noChangeAspect="1" noChangeArrowheads="1"/>
          </p:cNvPicPr>
          <p:nvPr/>
        </p:nvPicPr>
        <p:blipFill>
          <a:blip r:embed="rId6" cstate="print"/>
          <a:srcRect/>
          <a:stretch>
            <a:fillRect/>
          </a:stretch>
        </p:blipFill>
        <p:spPr bwMode="auto">
          <a:xfrm>
            <a:off x="6643702" y="2285992"/>
            <a:ext cx="2070090" cy="3004167"/>
          </a:xfrm>
          <a:prstGeom prst="rect">
            <a:avLst/>
          </a:prstGeom>
          <a:noFill/>
          <a:ln w="57150">
            <a:solidFill>
              <a:srgbClr val="C00000"/>
            </a:solidFill>
          </a:ln>
        </p:spPr>
      </p:pic>
      <p:pic>
        <p:nvPicPr>
          <p:cNvPr id="8" name="Picture 7" descr="D:\Лариса\А.Барто\img016.jpg"/>
          <p:cNvPicPr>
            <a:picLocks noChangeAspect="1" noChangeArrowheads="1"/>
          </p:cNvPicPr>
          <p:nvPr/>
        </p:nvPicPr>
        <p:blipFill>
          <a:blip r:embed="rId7" cstate="print"/>
          <a:srcRect/>
          <a:stretch>
            <a:fillRect/>
          </a:stretch>
        </p:blipFill>
        <p:spPr bwMode="auto">
          <a:xfrm>
            <a:off x="1857356" y="4429132"/>
            <a:ext cx="2808272" cy="1976337"/>
          </a:xfrm>
          <a:prstGeom prst="rect">
            <a:avLst/>
          </a:prstGeom>
          <a:noFill/>
          <a:ln w="57150">
            <a:solidFill>
              <a:srgbClr val="C00000"/>
            </a:solidFill>
          </a:ln>
        </p:spPr>
      </p:pic>
      <p:pic>
        <p:nvPicPr>
          <p:cNvPr id="9" name="Picture 6" descr="D:\Лариса\А.Барто\img015.jpg"/>
          <p:cNvPicPr>
            <a:picLocks noChangeAspect="1" noChangeArrowheads="1"/>
          </p:cNvPicPr>
          <p:nvPr/>
        </p:nvPicPr>
        <p:blipFill>
          <a:blip r:embed="rId8" cstate="print"/>
          <a:srcRect/>
          <a:stretch>
            <a:fillRect/>
          </a:stretch>
        </p:blipFill>
        <p:spPr bwMode="auto">
          <a:xfrm>
            <a:off x="4857752" y="3643314"/>
            <a:ext cx="2143140" cy="2949007"/>
          </a:xfrm>
          <a:prstGeom prst="rect">
            <a:avLst/>
          </a:prstGeom>
          <a:noFill/>
          <a:ln w="57150">
            <a:solidFill>
              <a:srgbClr val="C00000"/>
            </a:solidFill>
          </a:ln>
        </p:spPr>
      </p:pic>
      <p:sp>
        <p:nvSpPr>
          <p:cNvPr id="10" name="TextBox 9"/>
          <p:cNvSpPr txBox="1"/>
          <p:nvPr/>
        </p:nvSpPr>
        <p:spPr>
          <a:xfrm>
            <a:off x="6215074" y="357166"/>
            <a:ext cx="2714644" cy="769441"/>
          </a:xfrm>
          <a:prstGeom prst="rect">
            <a:avLst/>
          </a:prstGeom>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ru-RU" sz="2200" dirty="0" smtClean="0">
                <a:latin typeface="Times New Roman" pitchFamily="18" charset="0"/>
                <a:cs typeface="Times New Roman" pitchFamily="18" charset="0"/>
              </a:rPr>
              <a:t>Совместная работа детей и родителей</a:t>
            </a:r>
            <a:endParaRPr lang="ru-RU" sz="2200" dirty="0">
              <a:latin typeface="Times New Roman" pitchFamily="18" charset="0"/>
              <a:cs typeface="Times New Roman"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D:\Лариса\ФОНЫ\92319133.jpg"/>
          <p:cNvPicPr>
            <a:picLocks noChangeAspect="1" noChangeArrowheads="1"/>
          </p:cNvPicPr>
          <p:nvPr/>
        </p:nvPicPr>
        <p:blipFill>
          <a:blip r:embed="rId2"/>
          <a:srcRect/>
          <a:stretch>
            <a:fillRect/>
          </a:stretch>
        </p:blipFill>
        <p:spPr bwMode="auto">
          <a:xfrm>
            <a:off x="0" y="0"/>
            <a:ext cx="9144000" cy="6858024"/>
          </a:xfrm>
          <a:prstGeom prst="rect">
            <a:avLst/>
          </a:prstGeom>
          <a:noFill/>
        </p:spPr>
      </p:pic>
      <p:sp>
        <p:nvSpPr>
          <p:cNvPr id="4" name="Прямоугольник 3"/>
          <p:cNvSpPr/>
          <p:nvPr/>
        </p:nvSpPr>
        <p:spPr>
          <a:xfrm>
            <a:off x="142844" y="714356"/>
            <a:ext cx="8858312" cy="5847755"/>
          </a:xfrm>
          <a:prstGeom prst="rect">
            <a:avLst/>
          </a:prstGeom>
        </p:spPr>
        <p:txBody>
          <a:bodyPr wrap="square">
            <a:spAutoFit/>
          </a:bodyPr>
          <a:lstStyle/>
          <a:p>
            <a:pPr lvl="0" fontAlgn="base">
              <a:spcBef>
                <a:spcPct val="0"/>
              </a:spcBef>
              <a:spcAft>
                <a:spcPct val="0"/>
              </a:spcAft>
            </a:pPr>
            <a:r>
              <a:rPr lang="ru-RU" sz="2200" b="1" dirty="0" smtClean="0">
                <a:solidFill>
                  <a:srgbClr val="C00000"/>
                </a:solidFill>
                <a:latin typeface="Times New Roman" pitchFamily="18" charset="0"/>
                <a:ea typeface="Calibri" pitchFamily="34" charset="0"/>
                <a:cs typeface="Times New Roman" pitchFamily="18" charset="0"/>
              </a:rPr>
              <a:t>Работая  по данной теме, я поставила перед собой цель:</a:t>
            </a:r>
            <a:endParaRPr lang="ru-RU" sz="2200" b="1" dirty="0" smtClean="0">
              <a:solidFill>
                <a:srgbClr val="C00000"/>
              </a:solidFill>
              <a:latin typeface="Times New Roman" pitchFamily="18" charset="0"/>
              <a:cs typeface="Times New Roman" pitchFamily="18" charset="0"/>
            </a:endParaRPr>
          </a:p>
          <a:p>
            <a:pPr lvl="0" eaLnBrk="0" fontAlgn="base" hangingPunct="0">
              <a:spcBef>
                <a:spcPct val="0"/>
              </a:spcBef>
              <a:spcAft>
                <a:spcPct val="0"/>
              </a:spcAft>
              <a:buFontTx/>
              <a:buChar char="•"/>
            </a:pPr>
            <a:r>
              <a:rPr lang="ru-RU" sz="2200" b="1" dirty="0" smtClean="0">
                <a:solidFill>
                  <a:srgbClr val="C00000"/>
                </a:solidFill>
                <a:latin typeface="Times New Roman" pitchFamily="18" charset="0"/>
                <a:ea typeface="Calibri" pitchFamily="34" charset="0"/>
                <a:cs typeface="Times New Roman" pitchFamily="18" charset="0"/>
              </a:rPr>
              <a:t>воспитывать у дошкольников гармоничную, творческую личность, которое происходит в процессе приобщения детей к творчеству художников - иллюстраторов.</a:t>
            </a:r>
            <a:endParaRPr lang="ru-RU" sz="2200" b="1" dirty="0" smtClean="0">
              <a:solidFill>
                <a:srgbClr val="C00000"/>
              </a:solidFill>
              <a:latin typeface="Times New Roman" pitchFamily="18" charset="0"/>
              <a:cs typeface="Times New Roman" pitchFamily="18" charset="0"/>
            </a:endParaRPr>
          </a:p>
          <a:p>
            <a:pPr lvl="0" eaLnBrk="0" fontAlgn="base" hangingPunct="0">
              <a:spcBef>
                <a:spcPct val="0"/>
              </a:spcBef>
              <a:spcAft>
                <a:spcPct val="0"/>
              </a:spcAft>
            </a:pPr>
            <a:r>
              <a:rPr lang="ru-RU" sz="2200" b="1" dirty="0" smtClean="0">
                <a:solidFill>
                  <a:srgbClr val="C00000"/>
                </a:solidFill>
                <a:latin typeface="Times New Roman" pitchFamily="18" charset="0"/>
                <a:ea typeface="Calibri" pitchFamily="34" charset="0"/>
                <a:cs typeface="Times New Roman" pitchFamily="18" charset="0"/>
              </a:rPr>
              <a:t>Поставила перед собой следующие задачи:</a:t>
            </a:r>
            <a:endParaRPr lang="ru-RU" sz="2200" b="1" dirty="0" smtClean="0">
              <a:solidFill>
                <a:srgbClr val="C00000"/>
              </a:solidFill>
              <a:latin typeface="Times New Roman" pitchFamily="18" charset="0"/>
              <a:cs typeface="Times New Roman" pitchFamily="18" charset="0"/>
            </a:endParaRPr>
          </a:p>
          <a:p>
            <a:pPr lvl="0" eaLnBrk="0" fontAlgn="base" hangingPunct="0">
              <a:spcBef>
                <a:spcPct val="0"/>
              </a:spcBef>
              <a:spcAft>
                <a:spcPct val="0"/>
              </a:spcAft>
              <a:buFontTx/>
              <a:buChar char="•"/>
            </a:pPr>
            <a:r>
              <a:rPr lang="ru-RU" sz="2200" b="1" dirty="0" smtClean="0">
                <a:solidFill>
                  <a:srgbClr val="C00000"/>
                </a:solidFill>
                <a:latin typeface="Times New Roman" pitchFamily="18" charset="0"/>
                <a:ea typeface="Calibri" pitchFamily="34" charset="0"/>
                <a:cs typeface="Times New Roman" pitchFamily="18" charset="0"/>
              </a:rPr>
              <a:t>вызвать у детей интерес к искусству, к содержанию рисунков художника – иллюстратора детской книги Васнецова Ю.А.;</a:t>
            </a:r>
            <a:endParaRPr lang="ru-RU" sz="2200" b="1" dirty="0" smtClean="0">
              <a:solidFill>
                <a:srgbClr val="C00000"/>
              </a:solidFill>
              <a:latin typeface="Times New Roman" pitchFamily="18" charset="0"/>
              <a:cs typeface="Times New Roman" pitchFamily="18" charset="0"/>
            </a:endParaRPr>
          </a:p>
          <a:p>
            <a:pPr lvl="0" eaLnBrk="0" fontAlgn="base" hangingPunct="0">
              <a:spcBef>
                <a:spcPct val="0"/>
              </a:spcBef>
              <a:spcAft>
                <a:spcPct val="0"/>
              </a:spcAft>
              <a:buFontTx/>
              <a:buChar char="•"/>
            </a:pPr>
            <a:r>
              <a:rPr lang="ru-RU" sz="2200" b="1" dirty="0" smtClean="0">
                <a:solidFill>
                  <a:srgbClr val="C00000"/>
                </a:solidFill>
                <a:latin typeface="Times New Roman" pitchFamily="18" charset="0"/>
                <a:ea typeface="Calibri" pitchFamily="34" charset="0"/>
                <a:cs typeface="Times New Roman" pitchFamily="18" charset="0"/>
              </a:rPr>
              <a:t>познакомить детей с рисунком, как основным средством выразительности в книжной графике;</a:t>
            </a:r>
            <a:endParaRPr lang="ru-RU" sz="2200" b="1" dirty="0" smtClean="0">
              <a:solidFill>
                <a:srgbClr val="C00000"/>
              </a:solidFill>
              <a:latin typeface="Times New Roman" pitchFamily="18" charset="0"/>
              <a:cs typeface="Times New Roman" pitchFamily="18" charset="0"/>
            </a:endParaRPr>
          </a:p>
          <a:p>
            <a:pPr lvl="0" eaLnBrk="0" fontAlgn="base" hangingPunct="0">
              <a:spcBef>
                <a:spcPct val="0"/>
              </a:spcBef>
              <a:spcAft>
                <a:spcPct val="0"/>
              </a:spcAft>
              <a:buFontTx/>
              <a:buChar char="•"/>
            </a:pPr>
            <a:r>
              <a:rPr lang="ru-RU" sz="2200" b="1" dirty="0" smtClean="0">
                <a:solidFill>
                  <a:srgbClr val="C00000"/>
                </a:solidFill>
                <a:latin typeface="Times New Roman" pitchFamily="18" charset="0"/>
                <a:ea typeface="Calibri" pitchFamily="34" charset="0"/>
                <a:cs typeface="Times New Roman" pitchFamily="18" charset="0"/>
              </a:rPr>
              <a:t>учить узнавать знакомые образы, эмоционально откликаться на них, испытывая радость и удовольствие от встречи; </a:t>
            </a:r>
            <a:endParaRPr lang="ru-RU" sz="2200" b="1" dirty="0" smtClean="0">
              <a:solidFill>
                <a:srgbClr val="C00000"/>
              </a:solidFill>
              <a:latin typeface="Times New Roman" pitchFamily="18" charset="0"/>
              <a:cs typeface="Times New Roman" pitchFamily="18" charset="0"/>
            </a:endParaRPr>
          </a:p>
          <a:p>
            <a:pPr lvl="0" eaLnBrk="0" fontAlgn="base" hangingPunct="0">
              <a:spcBef>
                <a:spcPct val="0"/>
              </a:spcBef>
              <a:spcAft>
                <a:spcPct val="0"/>
              </a:spcAft>
              <a:buFontTx/>
              <a:buChar char="•"/>
            </a:pPr>
            <a:r>
              <a:rPr lang="ru-RU" sz="2200" b="1" dirty="0" smtClean="0">
                <a:solidFill>
                  <a:srgbClr val="C00000"/>
                </a:solidFill>
                <a:latin typeface="Times New Roman" pitchFamily="18" charset="0"/>
                <a:ea typeface="Calibri" pitchFamily="34" charset="0"/>
                <a:cs typeface="Times New Roman" pitchFamily="18" charset="0"/>
              </a:rPr>
              <a:t>при рассматривании рисунка побуждать детей слушать текст и соотносить его с определенной картинкой; </a:t>
            </a:r>
            <a:endParaRPr lang="ru-RU" sz="2200" b="1" dirty="0" smtClean="0">
              <a:solidFill>
                <a:srgbClr val="C00000"/>
              </a:solidFill>
              <a:latin typeface="Times New Roman" pitchFamily="18" charset="0"/>
              <a:cs typeface="Times New Roman" pitchFamily="18" charset="0"/>
            </a:endParaRPr>
          </a:p>
          <a:p>
            <a:pPr lvl="0" eaLnBrk="0" fontAlgn="base" hangingPunct="0">
              <a:spcBef>
                <a:spcPct val="0"/>
              </a:spcBef>
              <a:spcAft>
                <a:spcPct val="0"/>
              </a:spcAft>
              <a:buFontTx/>
              <a:buChar char="•"/>
            </a:pPr>
            <a:r>
              <a:rPr lang="ru-RU" sz="2200" b="1" dirty="0" smtClean="0">
                <a:solidFill>
                  <a:srgbClr val="C00000"/>
                </a:solidFill>
                <a:latin typeface="Times New Roman" pitchFamily="18" charset="0"/>
                <a:ea typeface="Calibri" pitchFamily="34" charset="0"/>
                <a:cs typeface="Times New Roman" pitchFamily="18" charset="0"/>
              </a:rPr>
              <a:t>воспитывать эмоциональную отзывчивость и сопереживание художественным образам;</a:t>
            </a:r>
            <a:endParaRPr lang="ru-RU" sz="2200" b="1" dirty="0" smtClean="0">
              <a:solidFill>
                <a:srgbClr val="C00000"/>
              </a:solidFill>
              <a:latin typeface="Times New Roman" pitchFamily="18" charset="0"/>
              <a:cs typeface="Times New Roman" pitchFamily="18" charset="0"/>
            </a:endParaRPr>
          </a:p>
          <a:p>
            <a:pPr lvl="0" eaLnBrk="0" fontAlgn="base" hangingPunct="0">
              <a:spcBef>
                <a:spcPct val="0"/>
              </a:spcBef>
              <a:spcAft>
                <a:spcPct val="0"/>
              </a:spcAft>
              <a:buFontTx/>
              <a:buChar char="•"/>
            </a:pPr>
            <a:r>
              <a:rPr lang="ru-RU" sz="2200" b="1" dirty="0" smtClean="0">
                <a:solidFill>
                  <a:srgbClr val="C00000"/>
                </a:solidFill>
                <a:latin typeface="Times New Roman" pitchFamily="18" charset="0"/>
                <a:ea typeface="Calibri" pitchFamily="34" charset="0"/>
                <a:cs typeface="Times New Roman" pitchFamily="18" charset="0"/>
              </a:rPr>
              <a:t>познакомить детей с творчеством других художников-иллюстраторов</a:t>
            </a:r>
            <a:endParaRPr lang="ru-RU" sz="2200" b="1" dirty="0" smtClean="0">
              <a:solidFill>
                <a:srgbClr val="C00000"/>
              </a:solidFill>
              <a:latin typeface="Times New Roman" pitchFamily="18" charset="0"/>
              <a:cs typeface="Times New Roman" pitchFamily="18" charset="0"/>
            </a:endParaRPr>
          </a:p>
        </p:txBody>
      </p:sp>
      <p:sp>
        <p:nvSpPr>
          <p:cNvPr id="5" name="Прямоугольник 4"/>
          <p:cNvSpPr/>
          <p:nvPr/>
        </p:nvSpPr>
        <p:spPr>
          <a:xfrm>
            <a:off x="428596" y="285728"/>
            <a:ext cx="3057440" cy="430887"/>
          </a:xfrm>
          <a:prstGeom prst="rect">
            <a:avLst/>
          </a:prstGeom>
        </p:spPr>
        <p:txBody>
          <a:bodyPr wrap="none">
            <a:spAutoFit/>
          </a:bodyPr>
          <a:lstStyle/>
          <a:p>
            <a:pPr lvl="0" algn="just" fontAlgn="base">
              <a:spcBef>
                <a:spcPct val="0"/>
              </a:spcBef>
              <a:spcAft>
                <a:spcPct val="0"/>
              </a:spcAft>
              <a:buFontTx/>
              <a:buChar char="•"/>
            </a:pPr>
            <a:r>
              <a:rPr lang="ru-RU" sz="2200" b="1" u="sng" dirty="0" smtClean="0">
                <a:solidFill>
                  <a:srgbClr val="C00000"/>
                </a:solidFill>
                <a:latin typeface="Times New Roman" pitchFamily="18" charset="0"/>
                <a:ea typeface="Times New Roman" pitchFamily="18" charset="0"/>
                <a:cs typeface="Times New Roman" pitchFamily="18" charset="0"/>
              </a:rPr>
              <a:t>Цель и задачи опыта:</a:t>
            </a:r>
            <a:endParaRPr lang="ru-RU" sz="2200" u="sng" dirty="0" smtClean="0">
              <a:solidFill>
                <a:srgbClr val="C00000"/>
              </a:solidFill>
              <a:latin typeface="Arial" pitchFamily="34" charset="0"/>
              <a:cs typeface="Arial"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D:\Лариса\ФОНЫ\92319133.jpg"/>
          <p:cNvPicPr>
            <a:picLocks noChangeAspect="1" noChangeArrowheads="1"/>
          </p:cNvPicPr>
          <p:nvPr/>
        </p:nvPicPr>
        <p:blipFill>
          <a:blip r:embed="rId2"/>
          <a:srcRect/>
          <a:stretch>
            <a:fillRect/>
          </a:stretch>
        </p:blipFill>
        <p:spPr bwMode="auto">
          <a:xfrm>
            <a:off x="0" y="0"/>
            <a:ext cx="9144000" cy="7286628"/>
          </a:xfrm>
          <a:prstGeom prst="rect">
            <a:avLst/>
          </a:prstGeom>
          <a:noFill/>
        </p:spPr>
      </p:pic>
      <p:pic>
        <p:nvPicPr>
          <p:cNvPr id="3" name="Рисунок 2" descr="F:\Фото работа\Изображение 014.jpg"/>
          <p:cNvPicPr/>
          <p:nvPr/>
        </p:nvPicPr>
        <p:blipFill>
          <a:blip r:embed="rId3" cstate="print"/>
          <a:srcRect/>
          <a:stretch>
            <a:fillRect/>
          </a:stretch>
        </p:blipFill>
        <p:spPr bwMode="auto">
          <a:xfrm>
            <a:off x="1214414" y="285728"/>
            <a:ext cx="2500330" cy="2071702"/>
          </a:xfrm>
          <a:prstGeom prst="rect">
            <a:avLst/>
          </a:prstGeom>
          <a:ln>
            <a:noFill/>
          </a:ln>
          <a:effectLst>
            <a:outerShdw blurRad="292100" dist="139700" dir="2700000" algn="tl" rotWithShape="0">
              <a:srgbClr val="333333">
                <a:alpha val="65000"/>
              </a:srgbClr>
            </a:outerShdw>
          </a:effectLst>
        </p:spPr>
      </p:pic>
      <p:pic>
        <p:nvPicPr>
          <p:cNvPr id="4" name="Рисунок 3" descr="F:\Фото работа\Изображение 016.jpg"/>
          <p:cNvPicPr/>
          <p:nvPr/>
        </p:nvPicPr>
        <p:blipFill>
          <a:blip r:embed="rId4" cstate="print"/>
          <a:srcRect/>
          <a:stretch>
            <a:fillRect/>
          </a:stretch>
        </p:blipFill>
        <p:spPr bwMode="auto">
          <a:xfrm>
            <a:off x="5000628" y="214290"/>
            <a:ext cx="2428892" cy="2000240"/>
          </a:xfrm>
          <a:prstGeom prst="rect">
            <a:avLst/>
          </a:prstGeom>
          <a:ln>
            <a:noFill/>
          </a:ln>
          <a:effectLst>
            <a:outerShdw blurRad="292100" dist="139700" dir="2700000" algn="tl" rotWithShape="0">
              <a:srgbClr val="333333">
                <a:alpha val="65000"/>
              </a:srgbClr>
            </a:outerShdw>
          </a:effectLst>
        </p:spPr>
      </p:pic>
      <p:pic>
        <p:nvPicPr>
          <p:cNvPr id="6" name="Рисунок 5" descr="C:\Users\SAMSUNG\Desktop\Изображение 019.jpg"/>
          <p:cNvPicPr/>
          <p:nvPr/>
        </p:nvPicPr>
        <p:blipFill>
          <a:blip r:embed="rId5" cstate="print"/>
          <a:srcRect/>
          <a:stretch>
            <a:fillRect/>
          </a:stretch>
        </p:blipFill>
        <p:spPr bwMode="auto">
          <a:xfrm>
            <a:off x="857224" y="5143512"/>
            <a:ext cx="2714644" cy="1928802"/>
          </a:xfrm>
          <a:prstGeom prst="rect">
            <a:avLst/>
          </a:prstGeom>
          <a:ln>
            <a:noFill/>
          </a:ln>
          <a:effectLst>
            <a:outerShdw blurRad="292100" dist="139700" dir="2700000" algn="tl" rotWithShape="0">
              <a:srgbClr val="333333">
                <a:alpha val="65000"/>
              </a:srgbClr>
            </a:outerShdw>
          </a:effectLst>
        </p:spPr>
      </p:pic>
      <p:pic>
        <p:nvPicPr>
          <p:cNvPr id="7" name="Рисунок 6" descr="F:\Фото работа\Изображение 021.jpg"/>
          <p:cNvPicPr/>
          <p:nvPr/>
        </p:nvPicPr>
        <p:blipFill>
          <a:blip r:embed="rId6" cstate="print"/>
          <a:srcRect/>
          <a:stretch>
            <a:fillRect/>
          </a:stretch>
        </p:blipFill>
        <p:spPr bwMode="auto">
          <a:xfrm>
            <a:off x="285720" y="2714620"/>
            <a:ext cx="2500330" cy="2214554"/>
          </a:xfrm>
          <a:prstGeom prst="rect">
            <a:avLst/>
          </a:prstGeom>
          <a:ln>
            <a:noFill/>
          </a:ln>
          <a:effectLst>
            <a:outerShdw blurRad="292100" dist="139700" dir="2700000" algn="tl" rotWithShape="0">
              <a:srgbClr val="333333">
                <a:alpha val="65000"/>
              </a:srgbClr>
            </a:outerShdw>
          </a:effectLst>
        </p:spPr>
      </p:pic>
      <p:sp>
        <p:nvSpPr>
          <p:cNvPr id="8" name="TextBox 7"/>
          <p:cNvSpPr txBox="1"/>
          <p:nvPr/>
        </p:nvSpPr>
        <p:spPr>
          <a:xfrm>
            <a:off x="6143636" y="5903893"/>
            <a:ext cx="2500330" cy="954107"/>
          </a:xfrm>
          <a:prstGeom prst="rect">
            <a:avLst/>
          </a:prstGeom>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ru-RU" sz="2800" dirty="0" smtClean="0">
                <a:solidFill>
                  <a:srgbClr val="C00000"/>
                </a:solidFill>
                <a:latin typeface="Times New Roman" pitchFamily="18" charset="0"/>
                <a:cs typeface="Times New Roman" pitchFamily="18" charset="0"/>
              </a:rPr>
              <a:t>Рисуем сказочный лес</a:t>
            </a:r>
            <a:endParaRPr lang="ru-RU" sz="2800" dirty="0">
              <a:solidFill>
                <a:srgbClr val="C00000"/>
              </a:solidFill>
              <a:latin typeface="Times New Roman" pitchFamily="18" charset="0"/>
              <a:cs typeface="Times New Roman" pitchFamily="18" charset="0"/>
            </a:endParaRPr>
          </a:p>
        </p:txBody>
      </p:sp>
      <p:sp>
        <p:nvSpPr>
          <p:cNvPr id="9" name="TextBox 8"/>
          <p:cNvSpPr txBox="1"/>
          <p:nvPr/>
        </p:nvSpPr>
        <p:spPr>
          <a:xfrm>
            <a:off x="3643306" y="2428868"/>
            <a:ext cx="5000660" cy="3139321"/>
          </a:xfrm>
          <a:prstGeom prst="rect">
            <a:avLst/>
          </a:prstGeom>
          <a:noFill/>
        </p:spPr>
        <p:txBody>
          <a:bodyPr wrap="square" rtlCol="0">
            <a:spAutoFit/>
          </a:bodyPr>
          <a:lstStyle/>
          <a:p>
            <a:r>
              <a:rPr lang="ru-RU" sz="2200" b="1" dirty="0" smtClean="0">
                <a:solidFill>
                  <a:srgbClr val="C00000"/>
                </a:solidFill>
                <a:latin typeface="Times New Roman" pitchFamily="18" charset="0"/>
                <a:cs typeface="Times New Roman" pitchFamily="18" charset="0"/>
              </a:rPr>
              <a:t>Образ сказочного дремучего леса часто появляется в иллюстрациях. Лес для художника — место  действия самых страшных волшебных сказок. Когда Юрий Алексеевич говорил: «Я боюсь леса...» — это было не причудой, а свойством непосредственной натуры, обладающей яркой памятью детства. </a:t>
            </a:r>
            <a:endParaRPr lang="ru-RU" sz="2200" b="1" dirty="0">
              <a:solidFill>
                <a:srgbClr val="C00000"/>
              </a:solidFill>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D:\Лариса\ФОНЫ\92319133.jpg"/>
          <p:cNvPicPr>
            <a:picLocks noChangeAspect="1" noChangeArrowheads="1"/>
          </p:cNvPicPr>
          <p:nvPr/>
        </p:nvPicPr>
        <p:blipFill>
          <a:blip r:embed="rId2"/>
          <a:srcRect/>
          <a:stretch>
            <a:fillRect/>
          </a:stretch>
        </p:blipFill>
        <p:spPr bwMode="auto">
          <a:xfrm>
            <a:off x="0" y="0"/>
            <a:ext cx="9144000" cy="6858024"/>
          </a:xfrm>
          <a:prstGeom prst="rect">
            <a:avLst/>
          </a:prstGeom>
          <a:noFill/>
        </p:spPr>
      </p:pic>
      <p:sp>
        <p:nvSpPr>
          <p:cNvPr id="3" name="Прямоугольник 2"/>
          <p:cNvSpPr/>
          <p:nvPr/>
        </p:nvSpPr>
        <p:spPr>
          <a:xfrm>
            <a:off x="357158" y="214290"/>
            <a:ext cx="8215370" cy="430887"/>
          </a:xfrm>
          <a:prstGeom prst="rect">
            <a:avLst/>
          </a:prstGeom>
        </p:spPr>
        <p:txBody>
          <a:bodyPr wrap="square">
            <a:spAutoFit/>
          </a:bodyPr>
          <a:lstStyle/>
          <a:p>
            <a:pPr algn="ctr">
              <a:buFont typeface="Arial" pitchFamily="34" charset="0"/>
              <a:buChar char="•"/>
            </a:pPr>
            <a:r>
              <a:rPr lang="ru-RU" sz="2200" b="1" u="sng" dirty="0" smtClean="0">
                <a:solidFill>
                  <a:srgbClr val="C00000"/>
                </a:solidFill>
                <a:latin typeface="Times New Roman" pitchFamily="18" charset="0"/>
                <a:cs typeface="Times New Roman" pitchFamily="18" charset="0"/>
              </a:rPr>
              <a:t>Теоретические основы педагогического опыта</a:t>
            </a:r>
            <a:endParaRPr lang="ru-RU" sz="2200" u="sng" dirty="0">
              <a:solidFill>
                <a:srgbClr val="C00000"/>
              </a:solidFill>
              <a:latin typeface="Times New Roman" pitchFamily="18" charset="0"/>
              <a:cs typeface="Times New Roman" pitchFamily="18" charset="0"/>
            </a:endParaRPr>
          </a:p>
        </p:txBody>
      </p:sp>
      <p:pic>
        <p:nvPicPr>
          <p:cNvPr id="11" name="Рисунок 10" descr="C:\Users\SAMSUNG\Desktop\АТТЕСТАЦИЯЯЯЯЯЯ\Картинки Ю ВАСНЕЦОВ\1sm.jpg"/>
          <p:cNvPicPr/>
          <p:nvPr/>
        </p:nvPicPr>
        <p:blipFill>
          <a:blip r:embed="rId3"/>
          <a:srcRect/>
          <a:stretch>
            <a:fillRect/>
          </a:stretch>
        </p:blipFill>
        <p:spPr bwMode="auto">
          <a:xfrm>
            <a:off x="6286512" y="714356"/>
            <a:ext cx="2419350" cy="3019425"/>
          </a:xfrm>
          <a:prstGeom prst="rect">
            <a:avLst/>
          </a:prstGeom>
          <a:ln>
            <a:noFill/>
          </a:ln>
          <a:effectLst>
            <a:outerShdw blurRad="292100" dist="139700" dir="2700000" algn="tl" rotWithShape="0">
              <a:srgbClr val="333333">
                <a:alpha val="65000"/>
              </a:srgbClr>
            </a:outerShdw>
          </a:effectLst>
        </p:spPr>
      </p:pic>
      <p:sp>
        <p:nvSpPr>
          <p:cNvPr id="9221" name="Rectangle 5"/>
          <p:cNvSpPr>
            <a:spLocks noChangeArrowheads="1"/>
          </p:cNvSpPr>
          <p:nvPr/>
        </p:nvSpPr>
        <p:spPr bwMode="auto">
          <a:xfrm>
            <a:off x="0" y="785794"/>
            <a:ext cx="9144000" cy="535531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4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r>
            <a:br>
              <a:rPr kumimoji="0" lang="ru-RU" sz="14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br>
            <a:r>
              <a:rPr kumimoji="0" lang="ru-RU" sz="2200" b="1" i="0" u="none" strike="noStrike" cap="none" normalizeH="0" baseline="0" dirty="0" smtClean="0">
                <a:ln>
                  <a:noFill/>
                </a:ln>
                <a:solidFill>
                  <a:srgbClr val="C00000"/>
                </a:solidFill>
                <a:effectLst/>
                <a:latin typeface="Times New Roman" pitchFamily="18" charset="0"/>
                <a:ea typeface="Times New Roman" pitchFamily="18" charset="0"/>
                <a:cs typeface="Times New Roman" pitchFamily="18" charset="0"/>
              </a:rPr>
              <a:t>Творчество народного художника РСФСР Ю.</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sz="2200" b="1" i="0" u="none" strike="noStrike" cap="none" normalizeH="0" baseline="0" dirty="0" smtClean="0">
                <a:ln>
                  <a:noFill/>
                </a:ln>
                <a:solidFill>
                  <a:srgbClr val="C00000"/>
                </a:solidFill>
                <a:effectLst/>
                <a:latin typeface="Times New Roman" pitchFamily="18" charset="0"/>
                <a:ea typeface="Times New Roman" pitchFamily="18" charset="0"/>
                <a:cs typeface="Times New Roman" pitchFamily="18" charset="0"/>
              </a:rPr>
              <a:t> А. Васнецова широко известно</a:t>
            </a:r>
            <a:r>
              <a:rPr kumimoji="0" lang="ru-RU" sz="2400" b="1" i="0" u="none" strike="noStrike" cap="none" normalizeH="0" baseline="0" dirty="0" smtClean="0">
                <a:ln>
                  <a:noFill/>
                </a:ln>
                <a:solidFill>
                  <a:srgbClr val="C00000"/>
                </a:solidFill>
                <a:effectLst/>
                <a:latin typeface="Times New Roman" pitchFamily="18" charset="0"/>
                <a:ea typeface="Times New Roman" pitchFamily="18" charset="0"/>
                <a:cs typeface="Times New Roman" pitchFamily="18" charset="0"/>
              </a:rPr>
              <a:t>. </a:t>
            </a:r>
            <a:r>
              <a:rPr kumimoji="0" lang="ru-RU" sz="2200" b="1" i="0" u="none" strike="noStrike" cap="none" normalizeH="0" baseline="0" dirty="0" smtClean="0">
                <a:ln>
                  <a:noFill/>
                </a:ln>
                <a:solidFill>
                  <a:srgbClr val="C00000"/>
                </a:solidFill>
                <a:effectLst/>
                <a:latin typeface="Times New Roman" pitchFamily="18" charset="0"/>
                <a:ea typeface="Times New Roman" pitchFamily="18" charset="0"/>
                <a:cs typeface="Times New Roman" pitchFamily="18" charset="0"/>
              </a:rPr>
              <a:t>Уже не одно</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sz="2200" b="1" i="0" u="none" strike="noStrike" cap="none" normalizeH="0" baseline="0" dirty="0" smtClean="0">
                <a:ln>
                  <a:noFill/>
                </a:ln>
                <a:solidFill>
                  <a:srgbClr val="C00000"/>
                </a:solidFill>
                <a:effectLst/>
                <a:latin typeface="Times New Roman" pitchFamily="18" charset="0"/>
                <a:ea typeface="Times New Roman" pitchFamily="18" charset="0"/>
                <a:cs typeface="Times New Roman" pitchFamily="18" charset="0"/>
              </a:rPr>
              <a:t> поколение ребят смотрит книги с его </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sz="2200" b="1" i="0" u="none" strike="noStrike" cap="none" normalizeH="0" baseline="0" dirty="0" smtClean="0">
                <a:ln>
                  <a:noFill/>
                </a:ln>
                <a:solidFill>
                  <a:srgbClr val="C00000"/>
                </a:solidFill>
                <a:effectLst/>
                <a:latin typeface="Times New Roman" pitchFamily="18" charset="0"/>
                <a:ea typeface="Times New Roman" pitchFamily="18" charset="0"/>
                <a:cs typeface="Times New Roman" pitchFamily="18" charset="0"/>
              </a:rPr>
              <a:t>иллюстрациями. Он, как добрый волшебник,</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sz="2200" b="1" i="0" u="none" strike="noStrike" cap="none" normalizeH="0" baseline="0" dirty="0" smtClean="0">
                <a:ln>
                  <a:noFill/>
                </a:ln>
                <a:solidFill>
                  <a:srgbClr val="C00000"/>
                </a:solidFill>
                <a:effectLst/>
                <a:latin typeface="Times New Roman" pitchFamily="18" charset="0"/>
                <a:ea typeface="Times New Roman" pitchFamily="18" charset="0"/>
                <a:cs typeface="Times New Roman" pitchFamily="18" charset="0"/>
              </a:rPr>
              <a:t> чарует нас. Его работы наполнены сказочной, </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sz="2200" b="1" i="0" u="none" strike="noStrike" cap="none" normalizeH="0" baseline="0" dirty="0" smtClean="0">
                <a:ln>
                  <a:noFill/>
                </a:ln>
                <a:solidFill>
                  <a:srgbClr val="C00000"/>
                </a:solidFill>
                <a:effectLst/>
                <a:latin typeface="Times New Roman" pitchFamily="18" charset="0"/>
                <a:ea typeface="Times New Roman" pitchFamily="18" charset="0"/>
                <a:cs typeface="Times New Roman" pitchFamily="18" charset="0"/>
              </a:rPr>
              <a:t>животворящей силой. Они притягивают к себе, </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sz="2200" b="1" i="0" u="none" strike="noStrike" cap="none" normalizeH="0" baseline="0" dirty="0" smtClean="0">
                <a:ln>
                  <a:noFill/>
                </a:ln>
                <a:solidFill>
                  <a:srgbClr val="C00000"/>
                </a:solidFill>
                <a:effectLst/>
                <a:latin typeface="Times New Roman" pitchFamily="18" charset="0"/>
                <a:ea typeface="Times New Roman" pitchFamily="18" charset="0"/>
                <a:cs typeface="Times New Roman" pitchFamily="18" charset="0"/>
              </a:rPr>
              <a:t>излучая доброту и радость. </a:t>
            </a:r>
            <a:br>
              <a:rPr kumimoji="0" lang="ru-RU" sz="2200" b="1" i="0" u="none" strike="noStrike" cap="none" normalizeH="0" baseline="0" dirty="0" smtClean="0">
                <a:ln>
                  <a:noFill/>
                </a:ln>
                <a:solidFill>
                  <a:srgbClr val="C00000"/>
                </a:solidFill>
                <a:effectLst/>
                <a:latin typeface="Times New Roman" pitchFamily="18" charset="0"/>
                <a:ea typeface="Times New Roman" pitchFamily="18" charset="0"/>
                <a:cs typeface="Times New Roman" pitchFamily="18" charset="0"/>
              </a:rPr>
            </a:br>
            <a:r>
              <a:rPr kumimoji="0" lang="ru-RU" sz="2200" b="1" i="0" u="none" strike="noStrike" cap="none" normalizeH="0" baseline="0" dirty="0" smtClean="0">
                <a:ln>
                  <a:noFill/>
                </a:ln>
                <a:solidFill>
                  <a:srgbClr val="C00000"/>
                </a:solidFill>
                <a:effectLst/>
                <a:latin typeface="Times New Roman" pitchFamily="18" charset="0"/>
                <a:ea typeface="Times New Roman" pitchFamily="18" charset="0"/>
                <a:cs typeface="Times New Roman" pitchFamily="18" charset="0"/>
              </a:rPr>
              <a:t>Десятки разных людей, говоря о Васнецове,</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sz="2200" b="1" i="0" u="none" strike="noStrike" cap="none" normalizeH="0" baseline="0" dirty="0" smtClean="0">
                <a:ln>
                  <a:noFill/>
                </a:ln>
                <a:solidFill>
                  <a:srgbClr val="C00000"/>
                </a:solidFill>
                <a:effectLst/>
                <a:latin typeface="Times New Roman" pitchFamily="18" charset="0"/>
                <a:ea typeface="Times New Roman" pitchFamily="18" charset="0"/>
                <a:cs typeface="Times New Roman" pitchFamily="18" charset="0"/>
              </a:rPr>
              <a:t> полны единодушия: добрый, удивительный мастер, прекрасный, волшебный, простой...</a:t>
            </a:r>
            <a:br>
              <a:rPr kumimoji="0" lang="ru-RU" sz="2200" b="1" i="0" u="none" strike="noStrike" cap="none" normalizeH="0" baseline="0" dirty="0" smtClean="0">
                <a:ln>
                  <a:noFill/>
                </a:ln>
                <a:solidFill>
                  <a:srgbClr val="C00000"/>
                </a:solidFill>
                <a:effectLst/>
                <a:latin typeface="Times New Roman" pitchFamily="18" charset="0"/>
                <a:ea typeface="Times New Roman" pitchFamily="18" charset="0"/>
                <a:cs typeface="Times New Roman" pitchFamily="18" charset="0"/>
              </a:rPr>
            </a:br>
            <a:r>
              <a:rPr kumimoji="0" lang="ru-RU" sz="2200" b="1" i="0" u="none" strike="noStrike" cap="none" normalizeH="0" baseline="0" dirty="0" smtClean="0">
                <a:ln>
                  <a:noFill/>
                </a:ln>
                <a:solidFill>
                  <a:srgbClr val="C00000"/>
                </a:solidFill>
                <a:effectLst/>
                <a:latin typeface="Times New Roman" pitchFamily="18" charset="0"/>
                <a:ea typeface="Times New Roman" pitchFamily="18" charset="0"/>
                <a:cs typeface="Times New Roman" pitchFamily="18" charset="0"/>
              </a:rPr>
              <a:t>Редко кому удается пронести детские впечатления через всю жизнь так, как это удалось Васнецову. Художник не утерял с годами непосредственности восприятия природы; ярко вспоминал народные праздники.</a:t>
            </a:r>
            <a:endParaRPr kumimoji="0" lang="ru-RU" sz="2200" b="1" i="0" u="none" strike="noStrike" cap="none" normalizeH="0" baseline="0" dirty="0" smtClean="0">
              <a:ln>
                <a:noFill/>
              </a:ln>
              <a:solidFill>
                <a:srgbClr val="C0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D:\Лариса\ФОНЫ\92319133.jpg"/>
          <p:cNvPicPr>
            <a:picLocks noChangeAspect="1" noChangeArrowheads="1"/>
          </p:cNvPicPr>
          <p:nvPr/>
        </p:nvPicPr>
        <p:blipFill>
          <a:blip r:embed="rId2"/>
          <a:srcRect/>
          <a:stretch>
            <a:fillRect/>
          </a:stretch>
        </p:blipFill>
        <p:spPr bwMode="auto">
          <a:xfrm>
            <a:off x="0" y="0"/>
            <a:ext cx="9144000" cy="7500942"/>
          </a:xfrm>
          <a:prstGeom prst="rect">
            <a:avLst/>
          </a:prstGeom>
          <a:noFill/>
        </p:spPr>
      </p:pic>
      <p:sp>
        <p:nvSpPr>
          <p:cNvPr id="8195" name="Rectangle 3"/>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8196" name="Rectangle 4"/>
          <p:cNvSpPr>
            <a:spLocks noChangeArrowheads="1"/>
          </p:cNvSpPr>
          <p:nvPr/>
        </p:nvSpPr>
        <p:spPr bwMode="auto">
          <a:xfrm>
            <a:off x="0" y="642918"/>
            <a:ext cx="9144000" cy="44627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fontAlgn="base"/>
            <a:r>
              <a:rPr kumimoji="0" lang="ru-RU" sz="2200" b="1" i="0" u="none" strike="noStrike" cap="none" normalizeH="0" baseline="0" dirty="0" smtClean="0">
                <a:ln>
                  <a:noFill/>
                </a:ln>
                <a:solidFill>
                  <a:srgbClr val="C00000"/>
                </a:solidFill>
                <a:effectLst/>
                <a:latin typeface="Times New Roman" pitchFamily="18" charset="0"/>
                <a:ea typeface="Times New Roman" pitchFamily="18" charset="0"/>
                <a:cs typeface="Times New Roman" pitchFamily="18" charset="0"/>
              </a:rPr>
              <a:t>Юрий Алексеевич Васнецов иллюстрировал и оформлял книги В. Бианки, С. Маршака, К. Чуковского, русские народные сказки и др. </a:t>
            </a:r>
            <a:br>
              <a:rPr kumimoji="0" lang="ru-RU" sz="2200" b="1" i="0" u="none" strike="noStrike" cap="none" normalizeH="0" baseline="0" dirty="0" smtClean="0">
                <a:ln>
                  <a:noFill/>
                </a:ln>
                <a:solidFill>
                  <a:srgbClr val="C00000"/>
                </a:solidFill>
                <a:effectLst/>
                <a:latin typeface="Times New Roman" pitchFamily="18" charset="0"/>
                <a:ea typeface="Times New Roman" pitchFamily="18" charset="0"/>
                <a:cs typeface="Times New Roman" pitchFamily="18" charset="0"/>
              </a:rPr>
            </a:br>
            <a:r>
              <a:rPr kumimoji="0" lang="ru-RU" sz="2200" b="1" i="0" u="none" strike="noStrike" cap="none" normalizeH="0" baseline="0" dirty="0" smtClean="0">
                <a:ln>
                  <a:noFill/>
                </a:ln>
                <a:solidFill>
                  <a:srgbClr val="C00000"/>
                </a:solidFill>
                <a:effectLst/>
                <a:latin typeface="Times New Roman" pitchFamily="18" charset="0"/>
                <a:ea typeface="Times New Roman" pitchFamily="18" charset="0"/>
                <a:cs typeface="Times New Roman" pitchFamily="18" charset="0"/>
              </a:rPr>
              <a:t>Книги, оформленные Ю. А. Васнецовым, легко узнаются.</a:t>
            </a:r>
            <a:r>
              <a:rPr lang="ru-RU" sz="2400" b="1" dirty="0" smtClean="0">
                <a:solidFill>
                  <a:srgbClr val="C00000"/>
                </a:solidFill>
              </a:rPr>
              <a:t> </a:t>
            </a:r>
            <a:r>
              <a:rPr lang="ru-RU" sz="2200" b="1" dirty="0" smtClean="0">
                <a:solidFill>
                  <a:srgbClr val="C00000"/>
                </a:solidFill>
                <a:latin typeface="Times New Roman" pitchFamily="18" charset="0"/>
                <a:cs typeface="Times New Roman" pitchFamily="18" charset="0"/>
              </a:rPr>
              <a:t>Юрий Алексеевич Васнецов иллюстрировал и оформлял книги В. Бианки, С. Маршака, К. Чуковского, русские народные сказки и др. </a:t>
            </a:r>
            <a:br>
              <a:rPr lang="ru-RU" sz="2200" b="1" dirty="0" smtClean="0">
                <a:solidFill>
                  <a:srgbClr val="C00000"/>
                </a:solidFill>
                <a:latin typeface="Times New Roman" pitchFamily="18" charset="0"/>
                <a:cs typeface="Times New Roman" pitchFamily="18" charset="0"/>
              </a:rPr>
            </a:br>
            <a:r>
              <a:rPr lang="ru-RU" sz="2200" b="1" dirty="0" smtClean="0">
                <a:solidFill>
                  <a:srgbClr val="C00000"/>
                </a:solidFill>
                <a:latin typeface="Times New Roman" pitchFamily="18" charset="0"/>
                <a:cs typeface="Times New Roman" pitchFamily="18" charset="0"/>
              </a:rPr>
              <a:t>Книги, оформленные Ю. А. Васнецовым, легко узнаются.</a:t>
            </a:r>
          </a:p>
          <a:p>
            <a:pPr algn="ctr" fontAlgn="base"/>
            <a:r>
              <a:rPr lang="ru-RU" sz="2200" b="1" dirty="0" smtClean="0">
                <a:solidFill>
                  <a:srgbClr val="C00000"/>
                </a:solidFill>
                <a:latin typeface="Times New Roman" pitchFamily="18" charset="0"/>
                <a:cs typeface="Times New Roman" pitchFamily="18" charset="0"/>
              </a:rPr>
              <a:t> Иллюстрации в них имеют первостепенное значение, текст подчиняется им.</a:t>
            </a:r>
          </a:p>
          <a:p>
            <a:pPr algn="ctr"/>
            <a:r>
              <a:rPr lang="ru-RU" sz="2200" b="1" dirty="0" smtClean="0">
                <a:solidFill>
                  <a:srgbClr val="C00000"/>
                </a:solidFill>
                <a:latin typeface="Times New Roman" pitchFamily="18" charset="0"/>
                <a:cs typeface="Times New Roman" pitchFamily="18" charset="0"/>
              </a:rPr>
              <a:t> Ю. А. Васнецов оформляет книгу в целом, при этом строгая конструктивность и логическая завершенность всех ее элементов не сковывают творчество и неистощимую фантазию мастера.</a:t>
            </a:r>
            <a:r>
              <a:rPr lang="ru-RU" sz="2400" dirty="0" smtClean="0"/>
              <a:t/>
            </a:r>
            <a:br>
              <a:rPr lang="ru-RU" sz="2400" dirty="0" smtClean="0"/>
            </a:br>
            <a:endParaRPr kumimoji="0" lang="ru-RU" sz="22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8" name="Рисунок 7" descr="D:\Лариса\картинки Васнецова\МЕДВЕДИ С ТВОРЧЕСТВЕ ВАСНЕЦОВА\Новая папка\imgt649.jpg"/>
          <p:cNvPicPr/>
          <p:nvPr/>
        </p:nvPicPr>
        <p:blipFill>
          <a:blip r:embed="rId3" cstate="print"/>
          <a:srcRect/>
          <a:stretch>
            <a:fillRect/>
          </a:stretch>
        </p:blipFill>
        <p:spPr bwMode="auto">
          <a:xfrm>
            <a:off x="928662" y="4572008"/>
            <a:ext cx="1714512" cy="2500306"/>
          </a:xfrm>
          <a:prstGeom prst="rect">
            <a:avLst/>
          </a:prstGeom>
          <a:ln>
            <a:noFill/>
          </a:ln>
          <a:effectLst>
            <a:outerShdw blurRad="292100" dist="139700" dir="2700000" algn="tl" rotWithShape="0">
              <a:srgbClr val="333333">
                <a:alpha val="65000"/>
              </a:srgbClr>
            </a:outerShdw>
          </a:effectLst>
        </p:spPr>
      </p:pic>
      <p:pic>
        <p:nvPicPr>
          <p:cNvPr id="9" name="Рисунок 8" descr="D:\Лариса\картинки Васнецова\МЕДВЕДИ С ТВОРЧЕСТВЕ ВАСНЕЦОВА\Новая папка\imge545.jpg"/>
          <p:cNvPicPr/>
          <p:nvPr/>
        </p:nvPicPr>
        <p:blipFill>
          <a:blip r:embed="rId4" cstate="print"/>
          <a:srcRect/>
          <a:stretch>
            <a:fillRect/>
          </a:stretch>
        </p:blipFill>
        <p:spPr bwMode="auto">
          <a:xfrm>
            <a:off x="3571868" y="4572008"/>
            <a:ext cx="1643074" cy="2500330"/>
          </a:xfrm>
          <a:prstGeom prst="rect">
            <a:avLst/>
          </a:prstGeom>
          <a:ln>
            <a:noFill/>
          </a:ln>
          <a:effectLst>
            <a:outerShdw blurRad="292100" dist="139700" dir="2700000" algn="tl" rotWithShape="0">
              <a:srgbClr val="333333">
                <a:alpha val="65000"/>
              </a:srgbClr>
            </a:outerShdw>
          </a:effectLst>
        </p:spPr>
      </p:pic>
      <p:pic>
        <p:nvPicPr>
          <p:cNvPr id="10" name="Рисунок 9" descr="http://pushkin.ellink.ru/museum/exh/exh11/images/vas11s.jpg">
            <a:hlinkClick r:id="rId5" tooltip="&quot;К. Чуковский. Краденое солнце/ Ил. Ю. Васнецова. - М.: Издательство «Мелик-Пашаев», 2011–2016 &quot;"/>
          </p:cNvPr>
          <p:cNvPicPr/>
          <p:nvPr/>
        </p:nvPicPr>
        <p:blipFill>
          <a:blip r:embed="rId6"/>
          <a:srcRect/>
          <a:stretch>
            <a:fillRect/>
          </a:stretch>
        </p:blipFill>
        <p:spPr bwMode="auto">
          <a:xfrm>
            <a:off x="6143636" y="4572008"/>
            <a:ext cx="1785950" cy="2500330"/>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D:\Лариса\ФОНЫ\92319133.jpg"/>
          <p:cNvPicPr>
            <a:picLocks noChangeAspect="1" noChangeArrowheads="1"/>
          </p:cNvPicPr>
          <p:nvPr/>
        </p:nvPicPr>
        <p:blipFill>
          <a:blip r:embed="rId2"/>
          <a:srcRect/>
          <a:stretch>
            <a:fillRect/>
          </a:stretch>
        </p:blipFill>
        <p:spPr bwMode="auto">
          <a:xfrm>
            <a:off x="0" y="-24"/>
            <a:ext cx="9144000" cy="6858024"/>
          </a:xfrm>
          <a:prstGeom prst="rect">
            <a:avLst/>
          </a:prstGeom>
          <a:noFill/>
        </p:spPr>
      </p:pic>
      <p:pic>
        <p:nvPicPr>
          <p:cNvPr id="3" name="Рисунок 2" descr="C:\Users\SAMSUNG\Desktop\75551_html_m6545dbf3.jpg"/>
          <p:cNvPicPr>
            <a:picLocks noChangeAspect="1"/>
          </p:cNvPicPr>
          <p:nvPr/>
        </p:nvPicPr>
        <p:blipFill>
          <a:blip r:embed="rId3"/>
          <a:srcRect/>
          <a:stretch>
            <a:fillRect/>
          </a:stretch>
        </p:blipFill>
        <p:spPr bwMode="auto">
          <a:xfrm>
            <a:off x="2143108" y="4643446"/>
            <a:ext cx="1514475" cy="1924050"/>
          </a:xfrm>
          <a:prstGeom prst="rect">
            <a:avLst/>
          </a:prstGeom>
          <a:ln>
            <a:noFill/>
          </a:ln>
          <a:effectLst>
            <a:outerShdw blurRad="292100" dist="139700" dir="2700000" algn="tl" rotWithShape="0">
              <a:srgbClr val="333333">
                <a:alpha val="65000"/>
              </a:srgbClr>
            </a:outerShdw>
          </a:effectLst>
        </p:spPr>
      </p:pic>
      <p:pic>
        <p:nvPicPr>
          <p:cNvPr id="5" name="Рисунок 4" descr="C:\Users\SAMSUNG\Desktop\641930_120906110300.jpg"/>
          <p:cNvPicPr>
            <a:picLocks noChangeAspect="1"/>
          </p:cNvPicPr>
          <p:nvPr/>
        </p:nvPicPr>
        <p:blipFill>
          <a:blip r:embed="rId4" cstate="print"/>
          <a:srcRect/>
          <a:stretch>
            <a:fillRect/>
          </a:stretch>
        </p:blipFill>
        <p:spPr bwMode="auto">
          <a:xfrm>
            <a:off x="571472" y="5000636"/>
            <a:ext cx="1158875" cy="1638300"/>
          </a:xfrm>
          <a:prstGeom prst="rect">
            <a:avLst/>
          </a:prstGeom>
          <a:ln>
            <a:noFill/>
          </a:ln>
          <a:effectLst>
            <a:outerShdw blurRad="292100" dist="139700" dir="2700000" algn="tl" rotWithShape="0">
              <a:srgbClr val="333333">
                <a:alpha val="65000"/>
              </a:srgbClr>
            </a:outerShdw>
          </a:effectLst>
        </p:spPr>
      </p:pic>
      <p:pic>
        <p:nvPicPr>
          <p:cNvPr id="6" name="Рисунок 5" descr="C:\Users\SAMSUNG\Desktop\0009-009-Illjustratsii-Vasnetsova-JUrija-Alekseevicha-k-skazkam.jpg"/>
          <p:cNvPicPr>
            <a:picLocks noChangeAspect="1"/>
          </p:cNvPicPr>
          <p:nvPr/>
        </p:nvPicPr>
        <p:blipFill>
          <a:blip r:embed="rId5"/>
          <a:srcRect/>
          <a:stretch>
            <a:fillRect/>
          </a:stretch>
        </p:blipFill>
        <p:spPr bwMode="auto">
          <a:xfrm>
            <a:off x="3786182" y="4786322"/>
            <a:ext cx="2453005" cy="1838325"/>
          </a:xfrm>
          <a:prstGeom prst="rect">
            <a:avLst/>
          </a:prstGeom>
          <a:ln>
            <a:noFill/>
          </a:ln>
          <a:effectLst>
            <a:outerShdw blurRad="292100" dist="139700" dir="2700000" algn="tl" rotWithShape="0">
              <a:srgbClr val="333333">
                <a:alpha val="65000"/>
              </a:srgbClr>
            </a:outerShdw>
          </a:effectLst>
        </p:spPr>
      </p:pic>
      <p:pic>
        <p:nvPicPr>
          <p:cNvPr id="7" name="Рисунок 6" descr="C:\Users\SAMSUNG\Desktop\Sg0wOaOAbF.jpg"/>
          <p:cNvPicPr>
            <a:picLocks noChangeAspect="1"/>
          </p:cNvPicPr>
          <p:nvPr/>
        </p:nvPicPr>
        <p:blipFill>
          <a:blip r:embed="rId6"/>
          <a:srcRect/>
          <a:stretch>
            <a:fillRect/>
          </a:stretch>
        </p:blipFill>
        <p:spPr bwMode="auto">
          <a:xfrm>
            <a:off x="6643702" y="4643446"/>
            <a:ext cx="1828800" cy="1981200"/>
          </a:xfrm>
          <a:prstGeom prst="rect">
            <a:avLst/>
          </a:prstGeom>
          <a:ln>
            <a:noFill/>
          </a:ln>
          <a:effectLst>
            <a:outerShdw blurRad="292100" dist="139700" dir="2700000" algn="tl" rotWithShape="0">
              <a:srgbClr val="333333">
                <a:alpha val="65000"/>
              </a:srgbClr>
            </a:outerShdw>
          </a:effectLst>
        </p:spPr>
      </p:pic>
      <p:sp>
        <p:nvSpPr>
          <p:cNvPr id="7173" name="Rectangle 5"/>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7174" name="Rectangle 6"/>
          <p:cNvSpPr>
            <a:spLocks noChangeArrowheads="1"/>
          </p:cNvSpPr>
          <p:nvPr/>
        </p:nvSpPr>
        <p:spPr bwMode="auto">
          <a:xfrm>
            <a:off x="285720" y="2214554"/>
            <a:ext cx="8643998" cy="280076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2200" b="1" i="0" u="none" strike="noStrike" cap="none" normalizeH="0" baseline="0" dirty="0" smtClean="0">
                <a:ln>
                  <a:noFill/>
                </a:ln>
                <a:solidFill>
                  <a:srgbClr val="C00000"/>
                </a:solidFill>
                <a:effectLst/>
                <a:latin typeface="Times New Roman" pitchFamily="18" charset="0"/>
                <a:ea typeface="Times New Roman" pitchFamily="18" charset="0"/>
                <a:cs typeface="Times New Roman" pitchFamily="18" charset="0"/>
              </a:rPr>
              <a:t>Ю. Васнецова по праву называют художником русской сказки.</a:t>
            </a:r>
            <a:br>
              <a:rPr kumimoji="0" lang="ru-RU" sz="2200" b="1" i="0" u="none" strike="noStrike" cap="none" normalizeH="0" baseline="0" dirty="0" smtClean="0">
                <a:ln>
                  <a:noFill/>
                </a:ln>
                <a:solidFill>
                  <a:srgbClr val="C00000"/>
                </a:solidFill>
                <a:effectLst/>
                <a:latin typeface="Times New Roman" pitchFamily="18" charset="0"/>
                <a:ea typeface="Times New Roman" pitchFamily="18" charset="0"/>
                <a:cs typeface="Times New Roman" pitchFamily="18" charset="0"/>
              </a:rPr>
            </a:br>
            <a:r>
              <a:rPr kumimoji="0" lang="ru-RU" sz="2200" b="1" i="0" u="none" strike="noStrike" cap="none" normalizeH="0" baseline="0" dirty="0" smtClean="0">
                <a:ln>
                  <a:noFill/>
                </a:ln>
                <a:solidFill>
                  <a:srgbClr val="C00000"/>
                </a:solidFill>
                <a:effectLst/>
                <a:latin typeface="Times New Roman" pitchFamily="18" charset="0"/>
                <a:ea typeface="Times New Roman" pitchFamily="18" charset="0"/>
                <a:cs typeface="Times New Roman" pitchFamily="18" charset="0"/>
              </a:rPr>
              <a:t>Одной из основных особенностей его художественного метода является неразрывная органическая связь с народным искусством. Причем Ю. Васнецов перерабатывает принципы народного творчества, сближая их с современным ему искусством. Образы, созданные им, отмечены оптимизмом, жизнеутверждающей силой, которая характерна для народного искусства.</a:t>
            </a:r>
            <a:endParaRPr kumimoji="0" lang="ru-RU" sz="2200" b="1" i="0" u="none" strike="noStrike" cap="none" normalizeH="0" baseline="0" dirty="0" smtClean="0">
              <a:ln>
                <a:noFill/>
              </a:ln>
              <a:solidFill>
                <a:srgbClr val="C00000"/>
              </a:solidFill>
              <a:effectLst/>
              <a:latin typeface="Times New Roman" pitchFamily="18" charset="0"/>
              <a:cs typeface="Times New Roman" pitchFamily="18" charset="0"/>
            </a:endParaRPr>
          </a:p>
        </p:txBody>
      </p:sp>
      <p:sp>
        <p:nvSpPr>
          <p:cNvPr id="7175" name="Rectangle 7"/>
          <p:cNvSpPr>
            <a:spLocks noChangeArrowheads="1"/>
          </p:cNvSpPr>
          <p:nvPr/>
        </p:nvSpPr>
        <p:spPr bwMode="auto">
          <a:xfrm>
            <a:off x="0" y="45720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7176" name="Rectangle 8"/>
          <p:cNvSpPr>
            <a:spLocks noChangeArrowheads="1"/>
          </p:cNvSpPr>
          <p:nvPr/>
        </p:nvSpPr>
        <p:spPr bwMode="auto">
          <a:xfrm>
            <a:off x="285720" y="0"/>
            <a:ext cx="8286840" cy="233910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2200" b="1" i="0" u="none" strike="noStrike" cap="none" normalizeH="0" baseline="0" dirty="0" smtClean="0">
                <a:ln>
                  <a:noFill/>
                </a:ln>
                <a:solidFill>
                  <a:srgbClr val="C00000"/>
                </a:solidFill>
                <a:effectLst/>
                <a:latin typeface="Times New Roman" pitchFamily="18" charset="0"/>
                <a:ea typeface="Times New Roman" pitchFamily="18" charset="0"/>
                <a:cs typeface="Times New Roman" pitchFamily="18" charset="0"/>
              </a:rPr>
              <a:t>Фантастические, сказочные пейзажи основаны на живых впечатлениях реальной русской природы. Птицы и звери, действующие в сказках, приобретают у Ю. Васнецова особенную выразительность именно потому, что художник придает им движения и повадки, зорко подмеченные в реальной действительности</a:t>
            </a:r>
            <a:r>
              <a:rPr kumimoji="0" lang="ru-RU" sz="2200" b="1" i="0" u="none" strike="noStrike" cap="none" normalizeH="0" baseline="0" dirty="0" smtClean="0">
                <a:ln>
                  <a:noFill/>
                </a:ln>
                <a:solidFill>
                  <a:srgbClr val="C00000"/>
                </a:solidFill>
                <a:effectLst/>
                <a:latin typeface="Times New Roman" pitchFamily="18" charset="0"/>
                <a:cs typeface="Times New Roman" pitchFamily="18" charset="0"/>
              </a:rPr>
              <a:t> </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D:\Лариса\ФОНЫ\92319133.jpg"/>
          <p:cNvPicPr>
            <a:picLocks noChangeAspect="1" noChangeArrowheads="1"/>
          </p:cNvPicPr>
          <p:nvPr/>
        </p:nvPicPr>
        <p:blipFill>
          <a:blip r:embed="rId2"/>
          <a:srcRect/>
          <a:stretch>
            <a:fillRect/>
          </a:stretch>
        </p:blipFill>
        <p:spPr bwMode="auto">
          <a:xfrm>
            <a:off x="0" y="-24"/>
            <a:ext cx="9144000" cy="6858024"/>
          </a:xfrm>
          <a:prstGeom prst="rect">
            <a:avLst/>
          </a:prstGeom>
          <a:noFill/>
        </p:spPr>
      </p:pic>
      <p:sp>
        <p:nvSpPr>
          <p:cNvPr id="5121" name="Rectangle 1"/>
          <p:cNvSpPr>
            <a:spLocks noChangeArrowheads="1"/>
          </p:cNvSpPr>
          <p:nvPr/>
        </p:nvSpPr>
        <p:spPr bwMode="auto">
          <a:xfrm>
            <a:off x="500034" y="285728"/>
            <a:ext cx="8429684" cy="246221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22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В каждой возрастной группе я веду работу по развитию у детей интереса к книжной иллюстрации. Сформированы радость от общения с книгой, ожидание встречи с ней, эмоциональный отклик на её содержание, настроение героев, сопереживание им, бережное отношение к книге.</a:t>
            </a:r>
          </a:p>
          <a:p>
            <a:pPr marL="0" marR="0" lvl="0" indent="0" algn="ctr" defTabSz="914400" rtl="0" eaLnBrk="1" fontAlgn="base" latinLnBrk="0" hangingPunct="1">
              <a:lnSpc>
                <a:spcPct val="100000"/>
              </a:lnSpc>
              <a:spcBef>
                <a:spcPct val="0"/>
              </a:spcBef>
              <a:spcAft>
                <a:spcPct val="0"/>
              </a:spcAft>
              <a:buClrTx/>
              <a:buSzTx/>
              <a:buFontTx/>
              <a:buNone/>
              <a:tabLst/>
            </a:pPr>
            <a:r>
              <a:rPr lang="ru-RU" sz="2200" b="1" dirty="0" smtClean="0">
                <a:solidFill>
                  <a:srgbClr val="C00000"/>
                </a:solidFill>
                <a:latin typeface="Times New Roman" pitchFamily="18" charset="0"/>
                <a:cs typeface="Times New Roman" pitchFamily="18" charset="0"/>
              </a:rPr>
              <a:t>Вместе с ребятами мы приняли участие в фотоконкурсе </a:t>
            </a:r>
          </a:p>
          <a:p>
            <a:pPr marL="0" marR="0" lvl="0" indent="0" algn="ctr" defTabSz="914400" rtl="0" eaLnBrk="1" fontAlgn="base" latinLnBrk="0" hangingPunct="1">
              <a:lnSpc>
                <a:spcPct val="100000"/>
              </a:lnSpc>
              <a:spcBef>
                <a:spcPct val="0"/>
              </a:spcBef>
              <a:spcAft>
                <a:spcPct val="0"/>
              </a:spcAft>
              <a:buClrTx/>
              <a:buSzTx/>
              <a:buFontTx/>
              <a:buNone/>
              <a:tabLst/>
            </a:pPr>
            <a:r>
              <a:rPr lang="ru-RU" sz="2200" b="1" dirty="0" smtClean="0">
                <a:solidFill>
                  <a:srgbClr val="C00000"/>
                </a:solidFill>
                <a:latin typeface="Times New Roman" pitchFamily="18" charset="0"/>
                <a:cs typeface="Times New Roman" pitchFamily="18" charset="0"/>
              </a:rPr>
              <a:t>«Дети и книги»</a:t>
            </a:r>
            <a:endParaRPr kumimoji="0" lang="ru-RU" sz="2200" b="1" i="0" u="none" strike="noStrike" cap="none" normalizeH="0" baseline="0" dirty="0" smtClean="0">
              <a:ln>
                <a:noFill/>
              </a:ln>
              <a:solidFill>
                <a:srgbClr val="C00000"/>
              </a:solidFill>
              <a:effectLst/>
              <a:latin typeface="Arial" pitchFamily="34" charset="0"/>
              <a:cs typeface="Arial" pitchFamily="34" charset="0"/>
            </a:endParaRPr>
          </a:p>
        </p:txBody>
      </p:sp>
      <p:pic>
        <p:nvPicPr>
          <p:cNvPr id="5" name="Рисунок 4" descr="C:\Users\SAMSUNG\Desktop\img012.jpg"/>
          <p:cNvPicPr/>
          <p:nvPr/>
        </p:nvPicPr>
        <p:blipFill>
          <a:blip r:embed="rId3" cstate="print"/>
          <a:srcRect/>
          <a:stretch>
            <a:fillRect/>
          </a:stretch>
        </p:blipFill>
        <p:spPr bwMode="auto">
          <a:xfrm>
            <a:off x="1857356" y="2786058"/>
            <a:ext cx="5572164" cy="3786214"/>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D:\Лариса\ФОНЫ\92319133.jpg"/>
          <p:cNvPicPr>
            <a:picLocks noChangeAspect="1" noChangeArrowheads="1"/>
          </p:cNvPicPr>
          <p:nvPr/>
        </p:nvPicPr>
        <p:blipFill>
          <a:blip r:embed="rId2"/>
          <a:srcRect/>
          <a:stretch>
            <a:fillRect/>
          </a:stretch>
        </p:blipFill>
        <p:spPr bwMode="auto">
          <a:xfrm>
            <a:off x="0" y="0"/>
            <a:ext cx="9144000" cy="6858024"/>
          </a:xfrm>
          <a:prstGeom prst="rect">
            <a:avLst/>
          </a:prstGeom>
          <a:noFill/>
        </p:spPr>
      </p:pic>
      <p:sp>
        <p:nvSpPr>
          <p:cNvPr id="3" name="TextBox 2"/>
          <p:cNvSpPr txBox="1"/>
          <p:nvPr/>
        </p:nvSpPr>
        <p:spPr>
          <a:xfrm>
            <a:off x="285720" y="333137"/>
            <a:ext cx="8643966" cy="6524863"/>
          </a:xfrm>
          <a:prstGeom prst="rect">
            <a:avLst/>
          </a:prstGeom>
          <a:noFill/>
        </p:spPr>
        <p:txBody>
          <a:bodyPr wrap="square" rtlCol="0">
            <a:spAutoFit/>
          </a:bodyPr>
          <a:lstStyle/>
          <a:p>
            <a:pPr algn="ctr"/>
            <a:r>
              <a:rPr lang="ru-RU" sz="2200" b="1" dirty="0" smtClean="0">
                <a:solidFill>
                  <a:srgbClr val="C00000"/>
                </a:solidFill>
                <a:latin typeface="Times New Roman" pitchFamily="18" charset="0"/>
                <a:cs typeface="Times New Roman" pitchFamily="18" charset="0"/>
              </a:rPr>
              <a:t>Проводя беседы с ребятами, привлекаю их внимание и к построению изображения на странице книге: где и как художник рисует главного героя, как рисунок сопровождает текст, поясняя его. Знакомлю детей с ролью иллюстраций к книге, с тем, кто создает их; узнают о труде художника - иллюстратора. Детям предлагается высказывать свои суждения и оценки, используя эмоционально- нравственные и эстетические определения. Ознакомление детей 2-5 лет с творчеством художников- иллюстраторов проходят по определенной системе.  Эту систему я  разработала в перспективном плане проектной кружковой работы по всем возрастам.</a:t>
            </a:r>
          </a:p>
          <a:p>
            <a:pPr algn="ctr"/>
            <a:r>
              <a:rPr lang="ru-RU" sz="2200" b="1" dirty="0" smtClean="0">
                <a:solidFill>
                  <a:srgbClr val="C00000"/>
                </a:solidFill>
                <a:latin typeface="Times New Roman" pitchFamily="18" charset="0"/>
                <a:cs typeface="Times New Roman" pitchFamily="18" charset="0"/>
              </a:rPr>
              <a:t>На занятиях я предлагаю  детям  побыть в роли художника - иллюстратора. После выполнения работы устраивается выставка детских работ с обсуждением: у кого получилось, как у художника - иллюстратора. Подобную работу предлагаю провести дома с родителями. В течение учебного года дети знакомятся с творчеством 2-3 художников- иллюстраторов.</a:t>
            </a:r>
          </a:p>
          <a:p>
            <a:pPr algn="ctr"/>
            <a:endParaRPr lang="ru-RU" sz="2200" b="1" dirty="0" smtClean="0">
              <a:solidFill>
                <a:srgbClr val="C00000"/>
              </a:solidFill>
              <a:latin typeface="Times New Roman" pitchFamily="18" charset="0"/>
              <a:cs typeface="Times New Roman" pitchFamily="18" charset="0"/>
            </a:endParaRPr>
          </a:p>
          <a:p>
            <a:pPr algn="ctr"/>
            <a:r>
              <a:rPr lang="ru-RU" sz="2200" b="1" dirty="0" smtClean="0">
                <a:solidFill>
                  <a:srgbClr val="C00000"/>
                </a:solidFill>
                <a:latin typeface="Times New Roman" pitchFamily="18" charset="0"/>
                <a:cs typeface="Times New Roman" pitchFamily="18" charset="0"/>
              </a:rPr>
              <a:t> </a:t>
            </a:r>
            <a:endParaRPr lang="ru-RU" sz="2200" b="1" dirty="0">
              <a:solidFill>
                <a:srgbClr val="C00000"/>
              </a:solidFill>
              <a:latin typeface="Times New Roman" pitchFamily="18" charset="0"/>
              <a:cs typeface="Times New Roman"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D:\Лариса\ФОНЫ\92319133.jpg"/>
          <p:cNvPicPr>
            <a:picLocks noChangeAspect="1" noChangeArrowheads="1"/>
          </p:cNvPicPr>
          <p:nvPr/>
        </p:nvPicPr>
        <p:blipFill>
          <a:blip r:embed="rId2"/>
          <a:srcRect/>
          <a:stretch>
            <a:fillRect/>
          </a:stretch>
        </p:blipFill>
        <p:spPr bwMode="auto">
          <a:xfrm>
            <a:off x="0" y="0"/>
            <a:ext cx="9144000" cy="6858024"/>
          </a:xfrm>
          <a:prstGeom prst="rect">
            <a:avLst/>
          </a:prstGeom>
          <a:noFill/>
        </p:spPr>
      </p:pic>
      <p:pic>
        <p:nvPicPr>
          <p:cNvPr id="3" name="Рисунок 2" descr="C:\Users\SAMSUNG\Desktop\НУЖНО!!!\Фото0294.jpg"/>
          <p:cNvPicPr/>
          <p:nvPr/>
        </p:nvPicPr>
        <p:blipFill>
          <a:blip r:embed="rId3" cstate="print"/>
          <a:srcRect/>
          <a:stretch>
            <a:fillRect/>
          </a:stretch>
        </p:blipFill>
        <p:spPr bwMode="auto">
          <a:xfrm>
            <a:off x="214282" y="214290"/>
            <a:ext cx="3429024" cy="2500330"/>
          </a:xfrm>
          <a:prstGeom prst="rect">
            <a:avLst/>
          </a:prstGeom>
          <a:noFill/>
          <a:ln w="9525">
            <a:noFill/>
            <a:miter lim="800000"/>
            <a:headEnd/>
            <a:tailEnd/>
          </a:ln>
        </p:spPr>
      </p:pic>
      <p:pic>
        <p:nvPicPr>
          <p:cNvPr id="5" name="Рисунок 4" descr="C:\Users\SAMSUNG\Desktop\НУЖНО!!!\Изображение 030.jpg"/>
          <p:cNvPicPr/>
          <p:nvPr/>
        </p:nvPicPr>
        <p:blipFill>
          <a:blip r:embed="rId4" cstate="print"/>
          <a:srcRect/>
          <a:stretch>
            <a:fillRect/>
          </a:stretch>
        </p:blipFill>
        <p:spPr bwMode="auto">
          <a:xfrm>
            <a:off x="5429256" y="285728"/>
            <a:ext cx="3357586" cy="2476512"/>
          </a:xfrm>
          <a:prstGeom prst="rect">
            <a:avLst/>
          </a:prstGeom>
          <a:noFill/>
          <a:ln w="9525">
            <a:noFill/>
            <a:miter lim="800000"/>
            <a:headEnd/>
            <a:tailEnd/>
          </a:ln>
        </p:spPr>
      </p:pic>
      <p:pic>
        <p:nvPicPr>
          <p:cNvPr id="7" name="Рисунок 6" descr="C:\Users\SAMSUNG\Desktop\НУЖНО!!!\Изображение 026.jpg"/>
          <p:cNvPicPr/>
          <p:nvPr/>
        </p:nvPicPr>
        <p:blipFill>
          <a:blip r:embed="rId5" cstate="print"/>
          <a:srcRect/>
          <a:stretch>
            <a:fillRect/>
          </a:stretch>
        </p:blipFill>
        <p:spPr bwMode="auto">
          <a:xfrm>
            <a:off x="3000364" y="4071942"/>
            <a:ext cx="3071834" cy="2428892"/>
          </a:xfrm>
          <a:prstGeom prst="rect">
            <a:avLst/>
          </a:prstGeom>
          <a:noFill/>
          <a:ln w="9525">
            <a:noFill/>
            <a:miter lim="800000"/>
            <a:headEnd/>
            <a:tailEnd/>
          </a:ln>
        </p:spPr>
      </p:pic>
      <p:pic>
        <p:nvPicPr>
          <p:cNvPr id="8" name="Рисунок 7" descr="http://img01.chitalnya.ru/upload/305/67446013446897.jpg"/>
          <p:cNvPicPr/>
          <p:nvPr/>
        </p:nvPicPr>
        <p:blipFill>
          <a:blip r:embed="rId6" r:link="rId7"/>
          <a:srcRect/>
          <a:stretch>
            <a:fillRect/>
          </a:stretch>
        </p:blipFill>
        <p:spPr bwMode="auto">
          <a:xfrm>
            <a:off x="6215074" y="3071810"/>
            <a:ext cx="2571768" cy="2000264"/>
          </a:xfrm>
          <a:prstGeom prst="rect">
            <a:avLst/>
          </a:prstGeom>
          <a:noFill/>
          <a:ln w="38100">
            <a:solidFill>
              <a:srgbClr val="E36C0A"/>
            </a:solidFill>
            <a:miter lim="800000"/>
            <a:headEnd/>
            <a:tailEnd/>
          </a:ln>
        </p:spPr>
      </p:pic>
      <p:pic>
        <p:nvPicPr>
          <p:cNvPr id="9" name="Рисунок 8" descr="http://img-fotki.yandex.ru/get/4520/47556908.3b/0_5d884_a2c641f6_XL"/>
          <p:cNvPicPr/>
          <p:nvPr/>
        </p:nvPicPr>
        <p:blipFill>
          <a:blip r:embed="rId8" r:link="rId9" cstate="print"/>
          <a:srcRect/>
          <a:stretch>
            <a:fillRect/>
          </a:stretch>
        </p:blipFill>
        <p:spPr bwMode="auto">
          <a:xfrm>
            <a:off x="142844" y="2928934"/>
            <a:ext cx="2714644" cy="2143140"/>
          </a:xfrm>
          <a:prstGeom prst="rect">
            <a:avLst/>
          </a:prstGeom>
          <a:noFill/>
          <a:ln w="38100">
            <a:solidFill>
              <a:srgbClr val="E36C0A"/>
            </a:solidFill>
            <a:miter lim="800000"/>
            <a:headEnd/>
            <a:tailEnd/>
          </a:ln>
        </p:spPr>
      </p:pic>
      <p:pic>
        <p:nvPicPr>
          <p:cNvPr id="10" name="Рисунок 9" descr="http://www.stihi.ru/pics/2012/07/29/5978.jpg"/>
          <p:cNvPicPr/>
          <p:nvPr/>
        </p:nvPicPr>
        <p:blipFill>
          <a:blip r:embed="rId10" r:link="rId11" cstate="print"/>
          <a:srcRect/>
          <a:stretch>
            <a:fillRect/>
          </a:stretch>
        </p:blipFill>
        <p:spPr bwMode="auto">
          <a:xfrm>
            <a:off x="3143240" y="2000240"/>
            <a:ext cx="2857520" cy="1857388"/>
          </a:xfrm>
          <a:prstGeom prst="rect">
            <a:avLst/>
          </a:prstGeom>
          <a:noFill/>
          <a:ln w="38100">
            <a:solidFill>
              <a:srgbClr val="009900"/>
            </a:solidFill>
            <a:miter lim="800000"/>
            <a:headEnd/>
            <a:tailEnd/>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D:\Лариса\ФОНЫ\92319133.jpg"/>
          <p:cNvPicPr>
            <a:picLocks noChangeAspect="1" noChangeArrowheads="1"/>
          </p:cNvPicPr>
          <p:nvPr/>
        </p:nvPicPr>
        <p:blipFill>
          <a:blip r:embed="rId2"/>
          <a:srcRect/>
          <a:stretch>
            <a:fillRect/>
          </a:stretch>
        </p:blipFill>
        <p:spPr bwMode="auto">
          <a:xfrm>
            <a:off x="0" y="0"/>
            <a:ext cx="9144000" cy="6858024"/>
          </a:xfrm>
          <a:prstGeom prst="rect">
            <a:avLst/>
          </a:prstGeom>
          <a:noFill/>
        </p:spPr>
      </p:pic>
      <p:sp>
        <p:nvSpPr>
          <p:cNvPr id="2050" name="Rectangle 2"/>
          <p:cNvSpPr>
            <a:spLocks noChangeArrowheads="1"/>
          </p:cNvSpPr>
          <p:nvPr/>
        </p:nvSpPr>
        <p:spPr bwMode="auto">
          <a:xfrm>
            <a:off x="0" y="928670"/>
            <a:ext cx="9144000" cy="313932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2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Я считаю, выбор иллюстраций - важный момент в подготовке к занятию. О неразрывности текста и иллюстрации в детской книге единодушно заявляют и писатели, и художники. К.Чуковский сформулировал это так: «...наши стихотворения должны быть графичны, то есть в каждой строфе, а порою и в каждом двустишии должен быть материал для художника, ибо мышлению младших детей свойственна абсолютная образность... Стихи, сказки, потешки печатаемые без рисунков, теряют чуть не половину своей эффективности».</a:t>
            </a:r>
            <a:endParaRPr kumimoji="0" lang="ru-RU" sz="2200" b="1" i="0" u="none" strike="noStrike" cap="none" normalizeH="0" baseline="0" dirty="0" smtClean="0">
              <a:ln>
                <a:noFill/>
              </a:ln>
              <a:solidFill>
                <a:srgbClr val="C00000"/>
              </a:solidFill>
              <a:effectLst/>
              <a:latin typeface="Arial" pitchFamily="34" charset="0"/>
              <a:cs typeface="Arial" pitchFamily="34" charset="0"/>
            </a:endParaRPr>
          </a:p>
        </p:txBody>
      </p:sp>
      <p:pic>
        <p:nvPicPr>
          <p:cNvPr id="7" name="Рисунок 6" descr="http://www.nasledie-rus.ru/img/920000/921235.jpg"/>
          <p:cNvPicPr/>
          <p:nvPr/>
        </p:nvPicPr>
        <p:blipFill>
          <a:blip r:embed="rId3" r:link="rId4"/>
          <a:srcRect/>
          <a:stretch>
            <a:fillRect/>
          </a:stretch>
        </p:blipFill>
        <p:spPr bwMode="auto">
          <a:xfrm>
            <a:off x="357158" y="4000504"/>
            <a:ext cx="1785950" cy="2357454"/>
          </a:xfrm>
          <a:prstGeom prst="rect">
            <a:avLst/>
          </a:prstGeom>
          <a:noFill/>
          <a:ln w="38100">
            <a:solidFill>
              <a:srgbClr val="365F91"/>
            </a:solidFill>
            <a:miter lim="800000"/>
            <a:headEnd/>
            <a:tailEnd/>
          </a:ln>
        </p:spPr>
      </p:pic>
      <p:pic>
        <p:nvPicPr>
          <p:cNvPr id="8" name="Рисунок 7" descr="http://s005.radikal.ru/i209/1109/e9/e234ea4069da.jpg"/>
          <p:cNvPicPr/>
          <p:nvPr/>
        </p:nvPicPr>
        <p:blipFill>
          <a:blip r:embed="rId5" r:link="rId6"/>
          <a:srcRect/>
          <a:stretch>
            <a:fillRect/>
          </a:stretch>
        </p:blipFill>
        <p:spPr bwMode="auto">
          <a:xfrm>
            <a:off x="6929454" y="4000504"/>
            <a:ext cx="1714512" cy="2278697"/>
          </a:xfrm>
          <a:prstGeom prst="rect">
            <a:avLst/>
          </a:prstGeom>
          <a:noFill/>
          <a:ln w="38100">
            <a:solidFill>
              <a:srgbClr val="365F91"/>
            </a:solidFill>
            <a:miter lim="800000"/>
            <a:headEnd/>
            <a:tailEnd/>
          </a:ln>
        </p:spPr>
      </p:pic>
      <p:pic>
        <p:nvPicPr>
          <p:cNvPr id="9" name="Рисунок 8" descr="Чарушин медведица с медвежатами"/>
          <p:cNvPicPr/>
          <p:nvPr/>
        </p:nvPicPr>
        <p:blipFill>
          <a:blip r:embed="rId7"/>
          <a:srcRect/>
          <a:stretch>
            <a:fillRect/>
          </a:stretch>
        </p:blipFill>
        <p:spPr bwMode="auto">
          <a:xfrm>
            <a:off x="3500430" y="4286256"/>
            <a:ext cx="1772285" cy="1990725"/>
          </a:xfrm>
          <a:prstGeom prst="rect">
            <a:avLst/>
          </a:prstGeom>
          <a:noFill/>
          <a:ln w="38100">
            <a:solidFill>
              <a:srgbClr val="943634"/>
            </a:solidFill>
            <a:miter lim="800000"/>
            <a:headEnd/>
            <a:tailEnd/>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D:\Лариса\ФОНЫ\92319133.jpg"/>
          <p:cNvPicPr>
            <a:picLocks noChangeAspect="1" noChangeArrowheads="1"/>
          </p:cNvPicPr>
          <p:nvPr/>
        </p:nvPicPr>
        <p:blipFill>
          <a:blip r:embed="rId2"/>
          <a:srcRect/>
          <a:stretch>
            <a:fillRect/>
          </a:stretch>
        </p:blipFill>
        <p:spPr bwMode="auto">
          <a:xfrm>
            <a:off x="0" y="0"/>
            <a:ext cx="9144000" cy="6858024"/>
          </a:xfrm>
          <a:prstGeom prst="rect">
            <a:avLst/>
          </a:prstGeom>
          <a:noFill/>
        </p:spPr>
      </p:pic>
      <p:sp>
        <p:nvSpPr>
          <p:cNvPr id="1025" name="Rectangle 1"/>
          <p:cNvSpPr>
            <a:spLocks noChangeArrowheads="1"/>
          </p:cNvSpPr>
          <p:nvPr/>
        </p:nvSpPr>
        <p:spPr bwMode="auto">
          <a:xfrm>
            <a:off x="0" y="571480"/>
            <a:ext cx="5429256" cy="110799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 typeface="Arial" pitchFamily="34" charset="0"/>
              <a:buChar char="•"/>
              <a:tabLst/>
            </a:pPr>
            <a:r>
              <a:rPr kumimoji="0" lang="ru-RU" sz="2200" b="1" i="0" u="none" strike="noStrike" cap="none" normalizeH="0" baseline="0" dirty="0" smtClean="0">
                <a:ln>
                  <a:noFill/>
                </a:ln>
                <a:effectLst/>
                <a:latin typeface="Times New Roman" pitchFamily="18" charset="0"/>
                <a:ea typeface="Calibri" pitchFamily="34" charset="0"/>
                <a:cs typeface="Times New Roman" pitchFamily="18" charset="0"/>
              </a:rPr>
              <a:t>Технология педагогического опыта:</a:t>
            </a:r>
          </a:p>
          <a:p>
            <a:pPr marL="0" marR="0" lvl="0" indent="0" algn="ctr" defTabSz="914400" rtl="0" eaLnBrk="1" fontAlgn="base" latinLnBrk="0" hangingPunct="1">
              <a:lnSpc>
                <a:spcPct val="100000"/>
              </a:lnSpc>
              <a:spcBef>
                <a:spcPct val="0"/>
              </a:spcBef>
              <a:spcAft>
                <a:spcPct val="0"/>
              </a:spcAft>
              <a:buClrTx/>
              <a:buSzTx/>
              <a:tabLst/>
            </a:pPr>
            <a:endParaRPr kumimoji="0" lang="ru-RU" sz="2200" b="1" i="0" u="none" strike="noStrike" cap="none" normalizeH="0" baseline="0" dirty="0" smtClean="0">
              <a:ln>
                <a:noFill/>
              </a:ln>
              <a:effectLst/>
              <a:latin typeface="Times New Roman" pitchFamily="18" charset="0"/>
              <a:ea typeface="Calibri"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tabLst/>
            </a:pPr>
            <a:endParaRPr kumimoji="0" lang="ru-RU" sz="2200" b="0" i="0" u="none" strike="noStrike" cap="none" normalizeH="0" baseline="0" dirty="0" smtClean="0">
              <a:ln>
                <a:noFill/>
              </a:ln>
              <a:effectLst/>
              <a:latin typeface="Arial" pitchFamily="34" charset="0"/>
              <a:cs typeface="Arial" pitchFamily="34" charset="0"/>
            </a:endParaRPr>
          </a:p>
        </p:txBody>
      </p:sp>
      <p:sp>
        <p:nvSpPr>
          <p:cNvPr id="1027" name="Rectangle 3"/>
          <p:cNvSpPr>
            <a:spLocks noChangeArrowheads="1"/>
          </p:cNvSpPr>
          <p:nvPr/>
        </p:nvSpPr>
        <p:spPr bwMode="auto">
          <a:xfrm>
            <a:off x="214282" y="1214422"/>
            <a:ext cx="8929718" cy="560153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2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Моя задача - ввести ребенка в созданный художником мир красок, научить видеть их красоту, понимать язык.</a:t>
            </a:r>
            <a:endParaRPr kumimoji="0" lang="ru-RU" sz="2200" b="1" i="0" u="none" strike="noStrike" cap="none" normalizeH="0" baseline="0" dirty="0" smtClean="0">
              <a:ln>
                <a:noFill/>
              </a:ln>
              <a:solidFill>
                <a:srgbClr val="C00000"/>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22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Работая по данной теме, я поставила перед собой следующую цель: знакомить детей с художниками – иллюстраторами вызывать у них эмоциональную отзывчивость к художественному произведению, к эстетической стороне окружающей действительности</a:t>
            </a:r>
            <a:r>
              <a:rPr kumimoji="0" lang="ru-RU" sz="2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p>
          <a:p>
            <a:r>
              <a:rPr lang="ru-RU" sz="2200" b="1" dirty="0" smtClean="0">
                <a:solidFill>
                  <a:srgbClr val="C00000"/>
                </a:solidFill>
                <a:latin typeface="Times New Roman" pitchFamily="18" charset="0"/>
                <a:cs typeface="Times New Roman" pitchFamily="18" charset="0"/>
              </a:rPr>
              <a:t>Мною проведена диагностика художественного восприятия иллюстраций детей 2 младшей группы и по следующим критериям: </a:t>
            </a:r>
          </a:p>
          <a:p>
            <a:pPr lvl="0">
              <a:buFont typeface="Arial" pitchFamily="34" charset="0"/>
              <a:buChar char="•"/>
            </a:pPr>
            <a:r>
              <a:rPr lang="ru-RU" sz="2200" b="1" dirty="0" smtClean="0">
                <a:solidFill>
                  <a:srgbClr val="C00000"/>
                </a:solidFill>
                <a:latin typeface="Times New Roman" pitchFamily="18" charset="0"/>
                <a:cs typeface="Times New Roman" pitchFamily="18" charset="0"/>
              </a:rPr>
              <a:t>Устойчивый интерес, желание внимательно рассматривать иллюстрации.</a:t>
            </a:r>
          </a:p>
          <a:p>
            <a:pPr lvl="0">
              <a:buFont typeface="Arial" pitchFamily="34" charset="0"/>
              <a:buChar char="•"/>
            </a:pPr>
            <a:r>
              <a:rPr lang="ru-RU" sz="2200" b="1" dirty="0" smtClean="0">
                <a:solidFill>
                  <a:srgbClr val="C00000"/>
                </a:solidFill>
                <a:latin typeface="Times New Roman" pitchFamily="18" charset="0"/>
                <a:cs typeface="Times New Roman" pitchFamily="18" charset="0"/>
              </a:rPr>
              <a:t> Сопереживание герою.</a:t>
            </a:r>
          </a:p>
          <a:p>
            <a:pPr lvl="0">
              <a:buFont typeface="Arial" pitchFamily="34" charset="0"/>
              <a:buChar char="•"/>
            </a:pPr>
            <a:r>
              <a:rPr lang="ru-RU" sz="2200" b="1" dirty="0" smtClean="0">
                <a:solidFill>
                  <a:srgbClr val="C00000"/>
                </a:solidFill>
                <a:latin typeface="Times New Roman" pitchFamily="18" charset="0"/>
                <a:cs typeface="Times New Roman" pitchFamily="18" charset="0"/>
              </a:rPr>
              <a:t>Правильное соотнесение иллюстрации с текстом.</a:t>
            </a:r>
          </a:p>
          <a:p>
            <a:pPr lvl="0">
              <a:buFont typeface="Arial" pitchFamily="34" charset="0"/>
              <a:buChar char="•"/>
            </a:pPr>
            <a:r>
              <a:rPr lang="ru-RU" sz="2200" b="1" dirty="0" smtClean="0">
                <a:solidFill>
                  <a:srgbClr val="C00000"/>
                </a:solidFill>
                <a:latin typeface="Times New Roman" pitchFamily="18" charset="0"/>
                <a:cs typeface="Times New Roman" pitchFamily="18" charset="0"/>
              </a:rPr>
              <a:t> Понимание особенностей, использованных художником, средств выразительности, передающих характер героя.</a:t>
            </a:r>
          </a:p>
          <a:p>
            <a:pPr lvl="0">
              <a:buFont typeface="Arial" pitchFamily="34" charset="0"/>
              <a:buChar char="•"/>
            </a:pPr>
            <a:r>
              <a:rPr lang="ru-RU" sz="2200" b="1" dirty="0" smtClean="0">
                <a:solidFill>
                  <a:srgbClr val="C00000"/>
                </a:solidFill>
                <a:latin typeface="Times New Roman" pitchFamily="18" charset="0"/>
                <a:cs typeface="Times New Roman" pitchFamily="18" charset="0"/>
              </a:rPr>
              <a:t>Знание имен художников – иллюстраторов.</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D:\Лариса\ФОНЫ\92319133.jpg"/>
          <p:cNvPicPr>
            <a:picLocks noChangeAspect="1" noChangeArrowheads="1"/>
          </p:cNvPicPr>
          <p:nvPr/>
        </p:nvPicPr>
        <p:blipFill>
          <a:blip r:embed="rId2"/>
          <a:srcRect/>
          <a:stretch>
            <a:fillRect/>
          </a:stretch>
        </p:blipFill>
        <p:spPr bwMode="auto">
          <a:xfrm>
            <a:off x="0" y="-24"/>
            <a:ext cx="9144000" cy="6858024"/>
          </a:xfrm>
          <a:prstGeom prst="rect">
            <a:avLst/>
          </a:prstGeom>
          <a:noFill/>
        </p:spPr>
      </p:pic>
      <p:sp>
        <p:nvSpPr>
          <p:cNvPr id="43009" name="Rectangle 1"/>
          <p:cNvSpPr>
            <a:spLocks noChangeArrowheads="1"/>
          </p:cNvSpPr>
          <p:nvPr/>
        </p:nvSpPr>
        <p:spPr bwMode="auto">
          <a:xfrm>
            <a:off x="214282" y="357166"/>
            <a:ext cx="8929718" cy="618630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495300" algn="l"/>
              </a:tabLst>
            </a:pPr>
            <a:r>
              <a:rPr kumimoji="0" lang="ru-RU"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2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Выявила, что уровень эстетического восприятия детьми произведений художников – иллюстраторов не достаточно высокий. Однако его можно повысить, посредством специально  организованной педагогической работы. Педагогическая работа будет эффективна, в том случае, если она будет направлена на детей дошкольного возраста по следующим критериям:</a:t>
            </a:r>
            <a:endParaRPr kumimoji="0" lang="ru-RU" sz="2200" b="1" i="0" u="none" strike="noStrike" cap="none" normalizeH="0" baseline="0" dirty="0" smtClean="0">
              <a:ln>
                <a:noFill/>
              </a:ln>
              <a:solidFill>
                <a:srgbClr val="C0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tab pos="495300" algn="l"/>
              </a:tabLst>
            </a:pPr>
            <a:r>
              <a:rPr kumimoji="0" lang="ru-RU" sz="22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Обогащать знания детей о книжной графике, о ее выразительных средствах.</a:t>
            </a:r>
            <a:endParaRPr kumimoji="0" lang="ru-RU" sz="2200" b="1" i="0" u="none" strike="noStrike" cap="none" normalizeH="0" baseline="0" dirty="0" smtClean="0">
              <a:ln>
                <a:noFill/>
              </a:ln>
              <a:solidFill>
                <a:srgbClr val="C0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tab pos="495300" algn="l"/>
              </a:tabLst>
            </a:pPr>
            <a:r>
              <a:rPr kumimoji="0" lang="ru-RU" sz="22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Формировать эмоционально – положительного отношения к книжным иллюстрациям.</a:t>
            </a:r>
            <a:endParaRPr kumimoji="0" lang="ru-RU" sz="2200" b="1" i="0" u="none" strike="noStrike" cap="none" normalizeH="0" baseline="0" dirty="0" smtClean="0">
              <a:ln>
                <a:noFill/>
              </a:ln>
              <a:solidFill>
                <a:srgbClr val="C0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tab pos="495300" algn="l"/>
              </a:tabLst>
            </a:pPr>
            <a:r>
              <a:rPr kumimoji="0" lang="ru-RU" sz="22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Развивать практические умения и навыки в воспитании эстетического вкуса у детей.</a:t>
            </a:r>
            <a:endParaRPr kumimoji="0" lang="ru-RU" sz="2200" b="1" i="0" u="none" strike="noStrike" cap="none" normalizeH="0" baseline="0" dirty="0" smtClean="0">
              <a:ln>
                <a:noFill/>
              </a:ln>
              <a:solidFill>
                <a:srgbClr val="C0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tab pos="495300" algn="l"/>
              </a:tabLst>
            </a:pPr>
            <a:r>
              <a:rPr kumimoji="0" lang="ru-RU" sz="22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Носить системный характер.</a:t>
            </a:r>
            <a:endParaRPr kumimoji="0" lang="ru-RU" sz="2200" b="1" i="0" u="none" strike="noStrike" cap="none" normalizeH="0" baseline="0" dirty="0" smtClean="0">
              <a:ln>
                <a:noFill/>
              </a:ln>
              <a:solidFill>
                <a:srgbClr val="C0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495300" algn="l"/>
              </a:tabLst>
            </a:pPr>
            <a:r>
              <a:rPr kumimoji="0" lang="ru-RU" sz="22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 В решении данной проблемы большую роль играет мотив моей личной заинтересованности, а также изучение теоретических источников, освещающих с одной стороны, организацию методической работы по знакомству детей с графикой, а с другой стороны психологический аспект развития восприятия.</a:t>
            </a:r>
            <a:endParaRPr kumimoji="0" lang="ru-RU" sz="2200" b="1" i="0" u="none" strike="noStrike" cap="none" normalizeH="0" baseline="0" dirty="0" smtClean="0">
              <a:ln>
                <a:noFill/>
              </a:ln>
              <a:solidFill>
                <a:srgbClr val="C00000"/>
              </a:solidFill>
              <a:effectLst/>
              <a:latin typeface="Times New Roman" pitchFamily="18" charset="0"/>
              <a:cs typeface="Times New Roman" pitchFamily="18"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D:\Лариса\ФОНЫ\92319133.jpg"/>
          <p:cNvPicPr>
            <a:picLocks noChangeAspect="1" noChangeArrowheads="1"/>
          </p:cNvPicPr>
          <p:nvPr/>
        </p:nvPicPr>
        <p:blipFill>
          <a:blip r:embed="rId2"/>
          <a:srcRect/>
          <a:stretch>
            <a:fillRect/>
          </a:stretch>
        </p:blipFill>
        <p:spPr bwMode="auto">
          <a:xfrm>
            <a:off x="0" y="0"/>
            <a:ext cx="9144000" cy="6858024"/>
          </a:xfrm>
          <a:prstGeom prst="rect">
            <a:avLst/>
          </a:prstGeom>
          <a:noFill/>
        </p:spPr>
      </p:pic>
      <p:sp>
        <p:nvSpPr>
          <p:cNvPr id="1027" name="Rectangle 3"/>
          <p:cNvSpPr>
            <a:spLocks noChangeArrowheads="1"/>
          </p:cNvSpPr>
          <p:nvPr/>
        </p:nvSpPr>
        <p:spPr bwMode="auto">
          <a:xfrm>
            <a:off x="0" y="500042"/>
            <a:ext cx="9144000"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5" name="Picture 2" descr="D:\Лариса\ФОНЫ\92319133.jpg"/>
          <p:cNvPicPr>
            <a:picLocks noChangeAspect="1" noChangeArrowheads="1"/>
          </p:cNvPicPr>
          <p:nvPr/>
        </p:nvPicPr>
        <p:blipFill>
          <a:blip r:embed="rId2"/>
          <a:srcRect/>
          <a:stretch>
            <a:fillRect/>
          </a:stretch>
        </p:blipFill>
        <p:spPr bwMode="auto">
          <a:xfrm>
            <a:off x="0" y="-24"/>
            <a:ext cx="9144000" cy="6858024"/>
          </a:xfrm>
          <a:prstGeom prst="rect">
            <a:avLst/>
          </a:prstGeom>
          <a:noFill/>
        </p:spPr>
      </p:pic>
      <p:sp>
        <p:nvSpPr>
          <p:cNvPr id="41985" name="Rectangle 1"/>
          <p:cNvSpPr>
            <a:spLocks noChangeArrowheads="1"/>
          </p:cNvSpPr>
          <p:nvPr/>
        </p:nvSpPr>
        <p:spPr bwMode="auto">
          <a:xfrm>
            <a:off x="214282" y="357166"/>
            <a:ext cx="8786874" cy="55092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804863" algn="l"/>
              </a:tabLst>
            </a:pPr>
            <a:r>
              <a:rPr kumimoji="0" lang="ru-RU" sz="22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Анализируя теоретические источники, я могу сделать вывод: представления об окружающем мире следует формировать целенаправленно, используя следующие методы:</a:t>
            </a:r>
            <a:endParaRPr kumimoji="0" lang="ru-RU" sz="2200" b="1" i="0" u="none" strike="noStrike" cap="none" normalizeH="0" baseline="0" dirty="0" smtClean="0">
              <a:ln>
                <a:noFill/>
              </a:ln>
              <a:solidFill>
                <a:srgbClr val="C0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tab pos="804863" algn="l"/>
              </a:tabLst>
            </a:pPr>
            <a:r>
              <a:rPr kumimoji="0" lang="ru-RU" sz="2200" b="1" i="0" u="sng"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Словесные: </a:t>
            </a:r>
            <a:r>
              <a:rPr kumimoji="0" lang="ru-RU" sz="22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чтение художественных произведений, беседы, рассказ воспитателя;</a:t>
            </a:r>
            <a:endParaRPr kumimoji="0" lang="ru-RU" sz="2200" b="1" i="0" u="none" strike="noStrike" cap="none" normalizeH="0" baseline="0" dirty="0" smtClean="0">
              <a:ln>
                <a:noFill/>
              </a:ln>
              <a:solidFill>
                <a:srgbClr val="C0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tab pos="804863" algn="l"/>
              </a:tabLst>
            </a:pPr>
            <a:r>
              <a:rPr kumimoji="0" lang="ru-RU" sz="2200" b="1" i="0" u="sng"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Наглядные: </a:t>
            </a:r>
            <a:r>
              <a:rPr kumimoji="0" lang="ru-RU" sz="22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рассматривание иллюстраций к потешкам, сказкам; альбомов по творчеству художников-иллюстраторов; организация выставок детских работ;</a:t>
            </a:r>
            <a:endParaRPr kumimoji="0" lang="ru-RU" sz="2200" b="1" i="0" u="none" strike="noStrike" cap="none" normalizeH="0" baseline="0" dirty="0" smtClean="0">
              <a:ln>
                <a:noFill/>
              </a:ln>
              <a:solidFill>
                <a:srgbClr val="C0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tab pos="804863" algn="l"/>
              </a:tabLst>
            </a:pPr>
            <a:r>
              <a:rPr kumimoji="0" lang="ru-RU" sz="2200" b="1" i="0" u="sng"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Практические: </a:t>
            </a:r>
            <a:r>
              <a:rPr kumimoji="0" lang="ru-RU" sz="22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участие в драматизациях, развлечениях, занятиях по творчеству художников-иллюстраторов, выполнение своих творческих работ.</a:t>
            </a:r>
            <a:endParaRPr kumimoji="0" lang="ru-RU" sz="2200" b="1" i="0" u="none" strike="noStrike" cap="none" normalizeH="0" baseline="0" dirty="0" smtClean="0">
              <a:ln>
                <a:noFill/>
              </a:ln>
              <a:solidFill>
                <a:srgbClr val="C0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804863" algn="l"/>
              </a:tabLst>
            </a:pPr>
            <a:r>
              <a:rPr kumimoji="0" lang="ru-RU" sz="22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         Флерина Е.А. писала: ”Детское изобразительное творчество – это сознательное отражение окружающей действительности, которое построено на работе воображения, на отображении своих наблюдений, полученных через слово, картину и другие виды искусства ”.</a:t>
            </a:r>
            <a:endParaRPr kumimoji="0" lang="ru-RU" sz="2200" b="1" i="0" u="none" strike="noStrike" cap="none" normalizeH="0" baseline="0" dirty="0" smtClean="0">
              <a:ln>
                <a:noFill/>
              </a:ln>
              <a:solidFill>
                <a:srgbClr val="C00000"/>
              </a:solidFill>
              <a:effectLst/>
              <a:latin typeface="Times New Roman" pitchFamily="18" charset="0"/>
              <a:cs typeface="Times New Roman" pitchFamily="18"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D:\Лариса\ФОНЫ\92319133.jpg"/>
          <p:cNvPicPr>
            <a:picLocks noChangeAspect="1" noChangeArrowheads="1"/>
          </p:cNvPicPr>
          <p:nvPr/>
        </p:nvPicPr>
        <p:blipFill>
          <a:blip r:embed="rId2"/>
          <a:srcRect/>
          <a:stretch>
            <a:fillRect/>
          </a:stretch>
        </p:blipFill>
        <p:spPr bwMode="auto">
          <a:xfrm>
            <a:off x="0" y="0"/>
            <a:ext cx="9144000" cy="6858024"/>
          </a:xfrm>
          <a:prstGeom prst="rect">
            <a:avLst/>
          </a:prstGeom>
          <a:noFill/>
        </p:spPr>
      </p:pic>
      <p:sp>
        <p:nvSpPr>
          <p:cNvPr id="40961" name="Rectangle 1"/>
          <p:cNvSpPr>
            <a:spLocks noChangeArrowheads="1"/>
          </p:cNvSpPr>
          <p:nvPr/>
        </p:nvSpPr>
        <p:spPr bwMode="auto">
          <a:xfrm>
            <a:off x="0" y="0"/>
            <a:ext cx="9144000" cy="304698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2200" b="1" i="0" u="sng"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      Рассматривание иллюстраций </a:t>
            </a:r>
            <a:r>
              <a:rPr kumimoji="0" lang="ru-RU" sz="22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 это косвенный метод обучения детей изобразительной деятельности . Я считаю, что иллюстрации нужно рассматривать после наблюдений, как дополнительный прием, помогающий перевести наглядные образы при непосредственном восприятии в графические, а также преодолеть стереотипность рисования. </a:t>
            </a:r>
            <a:endParaRPr kumimoji="0" lang="ru-RU" sz="2200" b="1" i="0" u="none" strike="noStrike" cap="none" normalizeH="0" baseline="0" dirty="0" smtClean="0">
              <a:ln>
                <a:noFill/>
              </a:ln>
              <a:solidFill>
                <a:srgbClr val="C0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22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Для выполнения поставленной цели необходимы следующие условия</a:t>
            </a:r>
          </a:p>
          <a:p>
            <a:pPr eaLnBrk="0" fontAlgn="base" hangingPunct="0">
              <a:spcBef>
                <a:spcPct val="0"/>
              </a:spcBef>
              <a:spcAft>
                <a:spcPct val="0"/>
              </a:spcAft>
              <a:buFont typeface="Arial" pitchFamily="34" charset="0"/>
              <a:buChar char="•"/>
            </a:pPr>
            <a:r>
              <a:rPr kumimoji="0" lang="ru-RU" sz="16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a:t>
            </a:r>
            <a:r>
              <a:rPr lang="ru-RU" sz="2000" b="1" u="sng" dirty="0" smtClean="0">
                <a:solidFill>
                  <a:srgbClr val="C00000"/>
                </a:solidFill>
              </a:rPr>
              <a:t> Развивающая среда</a:t>
            </a:r>
            <a:r>
              <a:rPr lang="ru-RU" sz="2000" b="1" u="sng" dirty="0" smtClean="0"/>
              <a:t>.</a:t>
            </a:r>
            <a:endParaRPr lang="ru-RU" sz="2000" b="1" dirty="0" smtClean="0"/>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6" name="Рисунок 5" descr="F:\Фото работа\Фото0106.jpg"/>
          <p:cNvPicPr/>
          <p:nvPr/>
        </p:nvPicPr>
        <p:blipFill>
          <a:blip r:embed="rId3" cstate="print"/>
          <a:srcRect/>
          <a:stretch>
            <a:fillRect/>
          </a:stretch>
        </p:blipFill>
        <p:spPr bwMode="auto">
          <a:xfrm>
            <a:off x="6357950" y="4357694"/>
            <a:ext cx="2571768" cy="2286016"/>
          </a:xfrm>
          <a:prstGeom prst="rect">
            <a:avLst/>
          </a:prstGeom>
          <a:ln>
            <a:noFill/>
          </a:ln>
          <a:effectLst>
            <a:outerShdw blurRad="292100" dist="139700" dir="2700000" algn="tl" rotWithShape="0">
              <a:srgbClr val="333333">
                <a:alpha val="65000"/>
              </a:srgbClr>
            </a:outerShdw>
          </a:effectLst>
        </p:spPr>
      </p:pic>
      <p:pic>
        <p:nvPicPr>
          <p:cNvPr id="7" name="Рисунок 6" descr="D:\Лариса\ФОТО ДОУ 2016 год\День книги БИБЛИОТЕКА\20160331_100738.jpg"/>
          <p:cNvPicPr/>
          <p:nvPr/>
        </p:nvPicPr>
        <p:blipFill>
          <a:blip r:embed="rId4" cstate="print"/>
          <a:srcRect/>
          <a:stretch>
            <a:fillRect/>
          </a:stretch>
        </p:blipFill>
        <p:spPr bwMode="auto">
          <a:xfrm>
            <a:off x="3214678" y="3571876"/>
            <a:ext cx="3000396" cy="2143140"/>
          </a:xfrm>
          <a:prstGeom prst="rect">
            <a:avLst/>
          </a:prstGeom>
          <a:ln>
            <a:noFill/>
          </a:ln>
          <a:effectLst>
            <a:outerShdw blurRad="292100" dist="139700" dir="2700000" algn="tl" rotWithShape="0">
              <a:srgbClr val="333333">
                <a:alpha val="65000"/>
              </a:srgbClr>
            </a:outerShdw>
          </a:effectLst>
        </p:spPr>
      </p:pic>
      <p:pic>
        <p:nvPicPr>
          <p:cNvPr id="8" name="Рисунок 7" descr="F:\Фото работа\Фото0093.jpg"/>
          <p:cNvPicPr/>
          <p:nvPr/>
        </p:nvPicPr>
        <p:blipFill>
          <a:blip r:embed="rId5" cstate="print"/>
          <a:srcRect/>
          <a:stretch>
            <a:fillRect/>
          </a:stretch>
        </p:blipFill>
        <p:spPr bwMode="auto">
          <a:xfrm>
            <a:off x="285720" y="2786058"/>
            <a:ext cx="2786082" cy="2428892"/>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D:\Лариса\ФОНЫ\92319133.jpg"/>
          <p:cNvPicPr>
            <a:picLocks noChangeAspect="1" noChangeArrowheads="1"/>
          </p:cNvPicPr>
          <p:nvPr/>
        </p:nvPicPr>
        <p:blipFill>
          <a:blip r:embed="rId2"/>
          <a:srcRect/>
          <a:stretch>
            <a:fillRect/>
          </a:stretch>
        </p:blipFill>
        <p:spPr bwMode="auto">
          <a:xfrm>
            <a:off x="0" y="0"/>
            <a:ext cx="9144000" cy="6858024"/>
          </a:xfrm>
          <a:prstGeom prst="rect">
            <a:avLst/>
          </a:prstGeom>
          <a:noFill/>
        </p:spPr>
      </p:pic>
      <p:sp>
        <p:nvSpPr>
          <p:cNvPr id="8193" name="Rectangle 1"/>
          <p:cNvSpPr>
            <a:spLocks noChangeArrowheads="1"/>
          </p:cNvSpPr>
          <p:nvPr/>
        </p:nvSpPr>
        <p:spPr bwMode="auto">
          <a:xfrm>
            <a:off x="785786" y="285728"/>
            <a:ext cx="7643866" cy="38164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ru-RU" sz="2200" b="1" i="0" u="none" strike="noStrike" cap="none" normalizeH="0" baseline="0" dirty="0" smtClean="0">
                <a:ln>
                  <a:noFill/>
                </a:ln>
                <a:solidFill>
                  <a:srgbClr val="CC0000"/>
                </a:solidFill>
                <a:effectLst/>
                <a:latin typeface="Times New Roman" pitchFamily="18" charset="0"/>
                <a:ea typeface="Calibri" pitchFamily="34" charset="0"/>
                <a:cs typeface="Times New Roman" pitchFamily="18" charset="0"/>
              </a:rPr>
              <a:t>Обогащение форм жизни ребёнка в группе требует более гибкого и вариативного пространства для удовлетворения потребностей и интересов самого ребёнка. Когда он получает возможность постоянно чувствовать себя полноправным владельцем книг, свободно перемещаться по группе, получать удовольствие от жизни окружающих его детей и взрослых. В целях реализации индивидуальных интересов, склонностей и потребностей дошкольников предметно-пространственная среда моей группы обеспечивает право и свободу выбора каждого ребёнка на любимое занятие</a:t>
            </a:r>
            <a:r>
              <a:rPr kumimoji="0" lang="ru-RU"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a:t>
            </a: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5" name="Рисунок 4" descr="F:\Документы в садик\Фото\20151229_164804.jpg"/>
          <p:cNvPicPr/>
          <p:nvPr/>
        </p:nvPicPr>
        <p:blipFill>
          <a:blip r:embed="rId3" cstate="print"/>
          <a:srcRect/>
          <a:stretch>
            <a:fillRect/>
          </a:stretch>
        </p:blipFill>
        <p:spPr bwMode="auto">
          <a:xfrm>
            <a:off x="357158" y="4500570"/>
            <a:ext cx="2500330" cy="1643074"/>
          </a:xfrm>
          <a:prstGeom prst="rect">
            <a:avLst/>
          </a:prstGeom>
          <a:ln>
            <a:noFill/>
          </a:ln>
          <a:effectLst>
            <a:outerShdw blurRad="292100" dist="139700" dir="2700000" algn="tl" rotWithShape="0">
              <a:srgbClr val="333333">
                <a:alpha val="65000"/>
              </a:srgbClr>
            </a:outerShdw>
          </a:effectLst>
        </p:spPr>
      </p:pic>
      <p:pic>
        <p:nvPicPr>
          <p:cNvPr id="6" name="Рисунок 5" descr="F:\Документы в садик\Фото\SDC11182.JPG"/>
          <p:cNvPicPr/>
          <p:nvPr/>
        </p:nvPicPr>
        <p:blipFill>
          <a:blip r:embed="rId4" cstate="print"/>
          <a:srcRect/>
          <a:stretch>
            <a:fillRect/>
          </a:stretch>
        </p:blipFill>
        <p:spPr bwMode="auto">
          <a:xfrm>
            <a:off x="3643306" y="4071942"/>
            <a:ext cx="2143140" cy="1643074"/>
          </a:xfrm>
          <a:prstGeom prst="rect">
            <a:avLst/>
          </a:prstGeom>
          <a:ln>
            <a:noFill/>
          </a:ln>
          <a:effectLst>
            <a:outerShdw blurRad="292100" dist="139700" dir="2700000" algn="tl" rotWithShape="0">
              <a:srgbClr val="333333">
                <a:alpha val="65000"/>
              </a:srgbClr>
            </a:outerShdw>
          </a:effectLst>
        </p:spPr>
      </p:pic>
      <p:pic>
        <p:nvPicPr>
          <p:cNvPr id="7" name="Рисунок 6" descr="F:\Документы к аттестации 2016 год\Творчество\20160325_142703.jpg"/>
          <p:cNvPicPr/>
          <p:nvPr/>
        </p:nvPicPr>
        <p:blipFill>
          <a:blip r:embed="rId5" cstate="print"/>
          <a:srcRect/>
          <a:stretch>
            <a:fillRect/>
          </a:stretch>
        </p:blipFill>
        <p:spPr bwMode="auto">
          <a:xfrm>
            <a:off x="6357950" y="4643446"/>
            <a:ext cx="2143140" cy="1571636"/>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D:\Лариса\ФОНЫ\92319133.jpg"/>
          <p:cNvPicPr>
            <a:picLocks noChangeAspect="1" noChangeArrowheads="1"/>
          </p:cNvPicPr>
          <p:nvPr/>
        </p:nvPicPr>
        <p:blipFill>
          <a:blip r:embed="rId2"/>
          <a:srcRect/>
          <a:stretch>
            <a:fillRect/>
          </a:stretch>
        </p:blipFill>
        <p:spPr bwMode="auto">
          <a:xfrm>
            <a:off x="0" y="0"/>
            <a:ext cx="9144000" cy="6858024"/>
          </a:xfrm>
          <a:prstGeom prst="rect">
            <a:avLst/>
          </a:prstGeom>
          <a:noFill/>
        </p:spPr>
      </p:pic>
      <p:sp>
        <p:nvSpPr>
          <p:cNvPr id="7169" name="Rectangle 1"/>
          <p:cNvSpPr>
            <a:spLocks noChangeArrowheads="1"/>
          </p:cNvSpPr>
          <p:nvPr/>
        </p:nvSpPr>
        <p:spPr bwMode="auto">
          <a:xfrm>
            <a:off x="500034" y="142852"/>
            <a:ext cx="1997791" cy="430887"/>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Char char="•"/>
              <a:tabLst/>
            </a:pPr>
            <a:r>
              <a:rPr kumimoji="0" lang="ru-RU" sz="2200" b="1" i="0" u="sng"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Наглядность</a:t>
            </a:r>
            <a:r>
              <a:rPr kumimoji="0" lang="ru-RU" sz="2200" b="1"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a:t>
            </a:r>
            <a:endParaRPr kumimoji="0" lang="ru-RU" sz="2200" b="0" i="0" u="none" strike="noStrike" cap="none" normalizeH="0" baseline="0" dirty="0" smtClean="0">
              <a:ln>
                <a:noFill/>
              </a:ln>
              <a:solidFill>
                <a:schemeClr val="tx1"/>
              </a:solidFill>
              <a:effectLst/>
              <a:latin typeface="Arial" pitchFamily="34" charset="0"/>
              <a:cs typeface="Arial" pitchFamily="34" charset="0"/>
            </a:endParaRPr>
          </a:p>
        </p:txBody>
      </p:sp>
      <p:sp>
        <p:nvSpPr>
          <p:cNvPr id="7170" name="Rectangle 2"/>
          <p:cNvSpPr>
            <a:spLocks noChangeArrowheads="1"/>
          </p:cNvSpPr>
          <p:nvPr/>
        </p:nvSpPr>
        <p:spPr bwMode="auto">
          <a:xfrm>
            <a:off x="0" y="333137"/>
            <a:ext cx="9144000" cy="652486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2200" b="1" i="0" u="none" strike="noStrike" cap="none" normalizeH="0" baseline="0" dirty="0" smtClean="0">
                <a:ln>
                  <a:noFill/>
                </a:ln>
                <a:solidFill>
                  <a:srgbClr val="CC0000"/>
                </a:solidFill>
                <a:effectLst/>
                <a:latin typeface="Times New Roman" pitchFamily="18" charset="0"/>
                <a:ea typeface="Times New Roman" pitchFamily="18" charset="0"/>
                <a:cs typeface="Times New Roman" pitchFamily="18" charset="0"/>
              </a:rPr>
              <a:t>В своей работе я использую:</a:t>
            </a:r>
            <a:endParaRPr kumimoji="0" lang="ru-RU" sz="2200" b="1" i="0" u="none" strike="noStrike" cap="none" normalizeH="0" baseline="0" dirty="0" smtClean="0">
              <a:ln>
                <a:noFill/>
              </a:ln>
              <a:solidFill>
                <a:srgbClr val="CC0000"/>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2200" b="1" i="0" u="none" strike="noStrike" cap="none" normalizeH="0" baseline="0" dirty="0" smtClean="0">
                <a:ln>
                  <a:noFill/>
                </a:ln>
                <a:solidFill>
                  <a:srgbClr val="CC0000"/>
                </a:solidFill>
                <a:effectLst/>
                <a:latin typeface="Times New Roman" pitchFamily="18" charset="0"/>
                <a:ea typeface="Times New Roman" pitchFamily="18" charset="0"/>
                <a:cs typeface="Times New Roman" pitchFamily="18" charset="0"/>
              </a:rPr>
              <a:t>- иллюстрации художников Ю.А.Васнецова, Е.И.Чарушина, художников-пейзажистов;</a:t>
            </a:r>
            <a:endParaRPr kumimoji="0" lang="ru-RU" sz="2200" b="1" i="0" u="none" strike="noStrike" cap="none" normalizeH="0" baseline="0" dirty="0" smtClean="0">
              <a:ln>
                <a:noFill/>
              </a:ln>
              <a:solidFill>
                <a:srgbClr val="CC0000"/>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2200" b="1" i="0" u="none" strike="noStrike" cap="none" normalizeH="0" baseline="0" dirty="0" smtClean="0">
                <a:ln>
                  <a:noFill/>
                </a:ln>
                <a:solidFill>
                  <a:srgbClr val="CC0000"/>
                </a:solidFill>
                <a:effectLst/>
                <a:latin typeface="Times New Roman" pitchFamily="18" charset="0"/>
                <a:ea typeface="Calibri" pitchFamily="34" charset="0"/>
                <a:cs typeface="Times New Roman" pitchFamily="18" charset="0"/>
              </a:rPr>
              <a:t>- сборники потешек, русские народные сказки, книги-раскладушки, книги-картинки с яркими иллюстрациями;</a:t>
            </a:r>
            <a:endParaRPr kumimoji="0" lang="ru-RU" sz="2200" b="1" i="0" u="none" strike="noStrike" cap="none" normalizeH="0" baseline="0" dirty="0" smtClean="0">
              <a:ln>
                <a:noFill/>
              </a:ln>
              <a:solidFill>
                <a:srgbClr val="CC0000"/>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2200" b="1" i="0" u="none" strike="noStrike" cap="none" normalizeH="0" baseline="0" dirty="0" smtClean="0">
                <a:ln>
                  <a:noFill/>
                </a:ln>
                <a:solidFill>
                  <a:srgbClr val="CC0000"/>
                </a:solidFill>
                <a:effectLst/>
                <a:latin typeface="Times New Roman" pitchFamily="18" charset="0"/>
                <a:ea typeface="Times New Roman" pitchFamily="18" charset="0"/>
                <a:cs typeface="Times New Roman" pitchFamily="18" charset="0"/>
              </a:rPr>
              <a:t>- игрушки стилизованные (лисичка в сарафане, курочка в фартучке и т. д.);</a:t>
            </a:r>
            <a:endParaRPr kumimoji="0" lang="ru-RU" sz="2200" b="1" i="0" u="none" strike="noStrike" cap="none" normalizeH="0" baseline="0" dirty="0" smtClean="0">
              <a:ln>
                <a:noFill/>
              </a:ln>
              <a:solidFill>
                <a:srgbClr val="CC0000"/>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2200" b="1" i="0" u="none" strike="noStrike" cap="none" normalizeH="0" baseline="0" dirty="0" smtClean="0">
                <a:ln>
                  <a:noFill/>
                </a:ln>
                <a:solidFill>
                  <a:srgbClr val="CC0000"/>
                </a:solidFill>
                <a:effectLst/>
                <a:latin typeface="Times New Roman" pitchFamily="18" charset="0"/>
                <a:ea typeface="Times New Roman" pitchFamily="18" charset="0"/>
                <a:cs typeface="Times New Roman" pitchFamily="18" charset="0"/>
              </a:rPr>
              <a:t>- игрушки фабричные и самодельные, имитирующие предметы народного быта (ведра, коромысло, , деревянные ложки, печка и др.);</a:t>
            </a:r>
            <a:endParaRPr kumimoji="0" lang="ru-RU" sz="2200" b="1" i="0" u="none" strike="noStrike" cap="none" normalizeH="0" baseline="0" dirty="0" smtClean="0">
              <a:ln>
                <a:noFill/>
              </a:ln>
              <a:solidFill>
                <a:srgbClr val="CC0000"/>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2200" b="1" i="0" u="none" strike="noStrike" cap="none" normalizeH="0" baseline="0" dirty="0" smtClean="0">
                <a:ln>
                  <a:noFill/>
                </a:ln>
                <a:solidFill>
                  <a:srgbClr val="CC0000"/>
                </a:solidFill>
                <a:effectLst/>
                <a:latin typeface="Times New Roman" pitchFamily="18" charset="0"/>
                <a:ea typeface="Times New Roman" pitchFamily="18" charset="0"/>
                <a:cs typeface="Times New Roman" pitchFamily="18" charset="0"/>
              </a:rPr>
              <a:t>- разные виды театра (кукольный, пальчиковый);</a:t>
            </a:r>
            <a:endParaRPr kumimoji="0" lang="ru-RU" sz="2200" b="1" i="0" u="none" strike="noStrike" cap="none" normalizeH="0" baseline="0" dirty="0" smtClean="0">
              <a:ln>
                <a:noFill/>
              </a:ln>
              <a:solidFill>
                <a:srgbClr val="CC0000"/>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2200" b="1" i="0" u="none" strike="noStrike" cap="none" normalizeH="0" baseline="0" dirty="0" smtClean="0">
                <a:ln>
                  <a:noFill/>
                </a:ln>
                <a:solidFill>
                  <a:srgbClr val="CC0000"/>
                </a:solidFill>
                <a:effectLst/>
                <a:latin typeface="Times New Roman" pitchFamily="18" charset="0"/>
                <a:ea typeface="Times New Roman" pitchFamily="18" charset="0"/>
                <a:cs typeface="Times New Roman" pitchFamily="18" charset="0"/>
              </a:rPr>
              <a:t>-мультфильмы.</a:t>
            </a:r>
            <a:endParaRPr kumimoji="0" lang="ru-RU" sz="2200" b="1" i="0" u="none" strike="noStrike" cap="none" normalizeH="0" baseline="0" dirty="0" smtClean="0">
              <a:ln>
                <a:noFill/>
              </a:ln>
              <a:solidFill>
                <a:srgbClr val="CC0000"/>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2200" b="1" i="0" u="none" strike="noStrike" cap="none" normalizeH="0" baseline="0" dirty="0" smtClean="0">
                <a:ln>
                  <a:noFill/>
                </a:ln>
                <a:solidFill>
                  <a:srgbClr val="CC0000"/>
                </a:solidFill>
                <a:effectLst/>
                <a:latin typeface="Times New Roman" pitchFamily="18" charset="0"/>
                <a:ea typeface="Times New Roman" pitchFamily="18" charset="0"/>
                <a:cs typeface="Times New Roman" pitchFamily="18" charset="0"/>
              </a:rPr>
              <a:t>      Всю эту наглядность я </a:t>
            </a:r>
            <a:r>
              <a:rPr kumimoji="0" lang="ru-RU" sz="2200" b="1" i="0" u="none" strike="noStrike" cap="none" normalizeH="0" baseline="0" dirty="0" smtClean="0">
                <a:ln>
                  <a:noFill/>
                </a:ln>
                <a:solidFill>
                  <a:srgbClr val="CC0000"/>
                </a:solidFill>
                <a:effectLst/>
                <a:latin typeface="Times New Roman" pitchFamily="18" charset="0"/>
                <a:ea typeface="Calibri" pitchFamily="34" charset="0"/>
                <a:cs typeface="Times New Roman" pitchFamily="18" charset="0"/>
              </a:rPr>
              <a:t> использую на занятиях, в </a:t>
            </a:r>
            <a:r>
              <a:rPr kumimoji="0" lang="ru-RU" sz="2200" b="1" i="0" u="none" strike="noStrike" cap="none" normalizeH="0" baseline="0" dirty="0" smtClean="0">
                <a:ln>
                  <a:noFill/>
                </a:ln>
                <a:solidFill>
                  <a:srgbClr val="CC0000"/>
                </a:solidFill>
                <a:effectLst/>
                <a:latin typeface="Times New Roman" pitchFamily="18" charset="0"/>
                <a:ea typeface="Times New Roman" pitchFamily="18" charset="0"/>
                <a:cs typeface="Times New Roman" pitchFamily="18" charset="0"/>
              </a:rPr>
              <a:t>свободной деятельности, в играх - забавах, в обыгрывании песенок, потешек и т. д.</a:t>
            </a:r>
            <a:endParaRPr kumimoji="0" lang="ru-RU" sz="2200" b="1" i="0" u="none" strike="noStrike" cap="none" normalizeH="0" baseline="0" dirty="0" smtClean="0">
              <a:ln>
                <a:noFill/>
              </a:ln>
              <a:solidFill>
                <a:srgbClr val="CC0000"/>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2200" b="1" i="0" u="none" strike="noStrike" cap="none" normalizeH="0" baseline="0" dirty="0" smtClean="0">
                <a:ln>
                  <a:noFill/>
                </a:ln>
                <a:solidFill>
                  <a:srgbClr val="CC0000"/>
                </a:solidFill>
                <a:effectLst/>
                <a:latin typeface="Times New Roman" pitchFamily="18" charset="0"/>
                <a:ea typeface="Calibri" pitchFamily="34" charset="0"/>
                <a:cs typeface="Times New Roman" pitchFamily="18" charset="0"/>
              </a:rPr>
              <a:t>А также эти пособия помогают мне закреплять простейшие речевые навыки и знания произведений графического жанра. Кроме того, периодически обновляю материал, ориентированный на интерес разных детей. Это создаёт условия для индивидуального общения воспитателя с каждым ребёнком.</a:t>
            </a:r>
            <a:endParaRPr kumimoji="0" lang="ru-RU" sz="2200" b="1" i="0" u="none" strike="noStrike" cap="none" normalizeH="0" baseline="0" dirty="0" smtClean="0">
              <a:ln>
                <a:noFill/>
              </a:ln>
              <a:solidFill>
                <a:srgbClr val="CC0000"/>
              </a:solidFill>
              <a:effectLst/>
              <a:latin typeface="Times New Roman" pitchFamily="18" charset="0"/>
              <a:cs typeface="Times New Roman" pitchFamily="18"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D:\Лариса\ФОНЫ\92319133.jpg"/>
          <p:cNvPicPr>
            <a:picLocks noChangeAspect="1" noChangeArrowheads="1"/>
          </p:cNvPicPr>
          <p:nvPr/>
        </p:nvPicPr>
        <p:blipFill>
          <a:blip r:embed="rId2"/>
          <a:srcRect/>
          <a:stretch>
            <a:fillRect/>
          </a:stretch>
        </p:blipFill>
        <p:spPr bwMode="auto">
          <a:xfrm>
            <a:off x="0" y="-24"/>
            <a:ext cx="9144000" cy="6858024"/>
          </a:xfrm>
          <a:prstGeom prst="rect">
            <a:avLst/>
          </a:prstGeom>
          <a:noFill/>
        </p:spPr>
      </p:pic>
      <p:sp>
        <p:nvSpPr>
          <p:cNvPr id="6145" name="Rectangle 1"/>
          <p:cNvSpPr>
            <a:spLocks noChangeArrowheads="1"/>
          </p:cNvSpPr>
          <p:nvPr/>
        </p:nvSpPr>
        <p:spPr bwMode="auto">
          <a:xfrm>
            <a:off x="428596" y="214290"/>
            <a:ext cx="2137124" cy="430887"/>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Char char="•"/>
              <a:tabLst/>
            </a:pPr>
            <a:r>
              <a:rPr kumimoji="0" lang="ru-RU" sz="2200" b="1" i="0" u="sng"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Практичность</a:t>
            </a:r>
            <a:endParaRPr kumimoji="0" lang="ru-RU" sz="2200" b="0" i="0" u="sng" strike="noStrike" cap="none" normalizeH="0" baseline="0" dirty="0" smtClean="0">
              <a:ln>
                <a:noFill/>
              </a:ln>
              <a:solidFill>
                <a:srgbClr val="C00000"/>
              </a:solidFill>
              <a:effectLst/>
              <a:latin typeface="Arial" pitchFamily="34" charset="0"/>
              <a:cs typeface="Arial" pitchFamily="34" charset="0"/>
            </a:endParaRPr>
          </a:p>
        </p:txBody>
      </p:sp>
      <p:sp>
        <p:nvSpPr>
          <p:cNvPr id="6146" name="Rectangle 2"/>
          <p:cNvSpPr>
            <a:spLocks noChangeArrowheads="1"/>
          </p:cNvSpPr>
          <p:nvPr/>
        </p:nvSpPr>
        <p:spPr bwMode="auto">
          <a:xfrm>
            <a:off x="0" y="571480"/>
            <a:ext cx="9144000" cy="34778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fontAlgn="base">
              <a:spcBef>
                <a:spcPct val="0"/>
              </a:spcBef>
              <a:spcAft>
                <a:spcPct val="0"/>
              </a:spcAft>
            </a:pPr>
            <a:r>
              <a:rPr kumimoji="0" lang="ru-RU" sz="22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Мною разработаны проекты перспективного  планирования кружковой работы по ознакомлению детей с творчеством художников-иллюстраторов «Ознакомление детей дошкольного возраста с художником-иллюстратором Ю.А. Васнецовым »-средняя</a:t>
            </a:r>
            <a:r>
              <a:rPr kumimoji="0" lang="ru-RU" sz="2200" b="1" i="0" u="none" strike="noStrike" cap="none" normalizeH="0" dirty="0" smtClean="0">
                <a:ln>
                  <a:noFill/>
                </a:ln>
                <a:solidFill>
                  <a:srgbClr val="C00000"/>
                </a:solidFill>
                <a:effectLst/>
                <a:latin typeface="Times New Roman" pitchFamily="18" charset="0"/>
                <a:ea typeface="Calibri" pitchFamily="34" charset="0"/>
                <a:cs typeface="Times New Roman" pitchFamily="18" charset="0"/>
              </a:rPr>
              <a:t> группа;</a:t>
            </a:r>
            <a:r>
              <a:rPr lang="ru-RU" sz="2200" b="1" dirty="0" smtClean="0">
                <a:solidFill>
                  <a:srgbClr val="C00000"/>
                </a:solidFill>
                <a:latin typeface="Times New Roman" pitchFamily="18" charset="0"/>
                <a:cs typeface="Times New Roman" pitchFamily="18" charset="0"/>
              </a:rPr>
              <a:t> «Ознакомление детей старшей группы с книжной графикой и творчеством художников-иллюстраторов»-старшая группа.</a:t>
            </a:r>
            <a:endParaRPr kumimoji="0" lang="ru-RU" sz="2200" b="1" i="0" u="none" strike="noStrike" cap="none" normalizeH="0" baseline="0" dirty="0" smtClean="0">
              <a:ln>
                <a:noFill/>
              </a:ln>
              <a:solidFill>
                <a:srgbClr val="C00000"/>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22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 Цель: Повышение уровня эстетического восприятия произведений книжной графики, выделение выразительных средств, используемых художниками – иллюстраторами.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2200" b="1" i="0" u="none" strike="noStrike" cap="none" normalizeH="0" baseline="0" dirty="0" smtClean="0">
              <a:ln>
                <a:noFill/>
              </a:ln>
              <a:solidFill>
                <a:srgbClr val="C00000"/>
              </a:solidFill>
              <a:effectLst/>
              <a:latin typeface="Arial" pitchFamily="34" charset="0"/>
              <a:cs typeface="Arial" pitchFamily="34" charset="0"/>
            </a:endParaRPr>
          </a:p>
        </p:txBody>
      </p:sp>
      <p:sp>
        <p:nvSpPr>
          <p:cNvPr id="6147" name="Rectangle 3"/>
          <p:cNvSpPr>
            <a:spLocks noChangeArrowheads="1"/>
          </p:cNvSpPr>
          <p:nvPr/>
        </p:nvSpPr>
        <p:spPr bwMode="auto">
          <a:xfrm>
            <a:off x="0" y="3718679"/>
            <a:ext cx="9144000" cy="313932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992188" algn="l"/>
              </a:tabLst>
            </a:pPr>
            <a:r>
              <a:rPr kumimoji="0" lang="ru-RU" sz="22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Основной этап  </a:t>
            </a:r>
            <a:r>
              <a:rPr kumimoji="0" lang="ru-RU" sz="2200" b="1" i="0" u="sng"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 мотивационно – ознакомительный. </a:t>
            </a:r>
            <a:endParaRPr kumimoji="0" lang="ru-RU" sz="2200" b="1" i="0" u="sng" strike="noStrike" cap="none" normalizeH="0" baseline="0" dirty="0" smtClean="0">
              <a:ln>
                <a:noFill/>
              </a:ln>
              <a:solidFill>
                <a:srgbClr val="C00000"/>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992188" algn="l"/>
              </a:tabLst>
            </a:pPr>
            <a:r>
              <a:rPr kumimoji="0" lang="ru-RU" sz="22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На нем я решаю такие </a:t>
            </a:r>
            <a:r>
              <a:rPr kumimoji="0" lang="ru-RU" sz="2200" b="1" i="0" u="sng"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задачи</a:t>
            </a:r>
            <a:r>
              <a:rPr kumimoji="0" lang="ru-RU" sz="22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 как:</a:t>
            </a:r>
            <a:endParaRPr kumimoji="0" lang="ru-RU" sz="2200" b="1" i="0" u="none" strike="noStrike" cap="none" normalizeH="0" baseline="0" dirty="0" smtClean="0">
              <a:ln>
                <a:noFill/>
              </a:ln>
              <a:solidFill>
                <a:srgbClr val="C00000"/>
              </a:solidFill>
              <a:effectLst/>
              <a:latin typeface="Arial" pitchFamily="34" charset="0"/>
              <a:cs typeface="Arial" pitchFamily="34" charset="0"/>
            </a:endParaRPr>
          </a:p>
          <a:p>
            <a:pPr marL="457200" marR="0" lvl="1" indent="0" algn="l" defTabSz="914400" rtl="0" eaLnBrk="0" fontAlgn="base" latinLnBrk="0" hangingPunct="0">
              <a:lnSpc>
                <a:spcPct val="100000"/>
              </a:lnSpc>
              <a:spcBef>
                <a:spcPct val="0"/>
              </a:spcBef>
              <a:spcAft>
                <a:spcPct val="0"/>
              </a:spcAft>
              <a:buClrTx/>
              <a:buSzTx/>
              <a:buFontTx/>
              <a:buAutoNum type="arabicPeriod"/>
              <a:tabLst>
                <a:tab pos="992188" algn="l"/>
              </a:tabLst>
            </a:pPr>
            <a:r>
              <a:rPr kumimoji="0" lang="ru-RU" sz="22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Вызвать интерес к книжной графике. Воспитание эмоционально – положительного отношения к иллюстрации;</a:t>
            </a:r>
            <a:endParaRPr kumimoji="0" lang="ru-RU" sz="2200" b="1" i="0" u="none" strike="noStrike" cap="none" normalizeH="0" baseline="0" dirty="0" smtClean="0">
              <a:ln>
                <a:noFill/>
              </a:ln>
              <a:solidFill>
                <a:srgbClr val="C00000"/>
              </a:solidFill>
              <a:effectLst/>
              <a:latin typeface="Arial" pitchFamily="34" charset="0"/>
              <a:cs typeface="Arial" pitchFamily="34" charset="0"/>
            </a:endParaRPr>
          </a:p>
          <a:p>
            <a:pPr marL="457200" marR="0" lvl="1" indent="0" algn="l" defTabSz="914400" rtl="0" eaLnBrk="0" fontAlgn="base" latinLnBrk="0" hangingPunct="0">
              <a:lnSpc>
                <a:spcPct val="100000"/>
              </a:lnSpc>
              <a:spcBef>
                <a:spcPct val="0"/>
              </a:spcBef>
              <a:spcAft>
                <a:spcPct val="0"/>
              </a:spcAft>
              <a:buClrTx/>
              <a:buSzTx/>
              <a:buFontTx/>
              <a:buAutoNum type="arabicPeriod"/>
              <a:tabLst>
                <a:tab pos="992188" algn="l"/>
              </a:tabLst>
            </a:pPr>
            <a:r>
              <a:rPr kumimoji="0" lang="ru-RU" sz="22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Научить передавать свое эмоциональное настроение при рассмотрении;</a:t>
            </a:r>
          </a:p>
          <a:p>
            <a:pPr marL="457200" marR="0" lvl="1" indent="0" algn="l" defTabSz="914400" rtl="0" eaLnBrk="0" fontAlgn="base" latinLnBrk="0" hangingPunct="0">
              <a:lnSpc>
                <a:spcPct val="100000"/>
              </a:lnSpc>
              <a:spcBef>
                <a:spcPct val="0"/>
              </a:spcBef>
              <a:spcAft>
                <a:spcPct val="0"/>
              </a:spcAft>
              <a:buClrTx/>
              <a:buSzTx/>
              <a:buFontTx/>
              <a:buAutoNum type="arabicPeriod"/>
              <a:tabLst>
                <a:tab pos="992188" algn="l"/>
              </a:tabLst>
            </a:pPr>
            <a:r>
              <a:rPr kumimoji="0" lang="ru-RU" sz="2200" b="1" i="0" u="none" strike="noStrike" cap="none" normalizeH="0" baseline="0" dirty="0" smtClean="0">
                <a:ln>
                  <a:noFill/>
                </a:ln>
                <a:solidFill>
                  <a:srgbClr val="C00000"/>
                </a:solidFill>
                <a:effectLst/>
                <a:latin typeface="Arial" pitchFamily="34" charset="0"/>
                <a:cs typeface="Arial" pitchFamily="34" charset="0"/>
              </a:rPr>
              <a:t> </a:t>
            </a:r>
            <a:r>
              <a:rPr kumimoji="0" lang="ru-RU" sz="22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Показать выразительные средства, отличительные особенности художников – иллюстраторов;</a:t>
            </a:r>
            <a:endParaRPr kumimoji="0" lang="ru-RU" sz="2200" b="1" i="0" u="none" strike="noStrike" cap="none" normalizeH="0" baseline="0" dirty="0" smtClean="0">
              <a:ln>
                <a:noFill/>
              </a:ln>
              <a:solidFill>
                <a:srgbClr val="C00000"/>
              </a:solidFill>
              <a:effectLst/>
              <a:latin typeface="Arial" pitchFamily="34" charset="0"/>
              <a:cs typeface="Arial" pitchFamily="34" charset="0"/>
            </a:endParaRPr>
          </a:p>
          <a:p>
            <a:pPr marL="457200" marR="0" lvl="1" indent="0" algn="l" defTabSz="914400" rtl="0" eaLnBrk="0" fontAlgn="base" latinLnBrk="0" hangingPunct="0">
              <a:lnSpc>
                <a:spcPct val="100000"/>
              </a:lnSpc>
              <a:spcBef>
                <a:spcPct val="0"/>
              </a:spcBef>
              <a:spcAft>
                <a:spcPct val="0"/>
              </a:spcAft>
              <a:buClrTx/>
              <a:buSzTx/>
              <a:buFontTx/>
              <a:buAutoNum type="arabicPeriod"/>
              <a:tabLst>
                <a:tab pos="992188" algn="l"/>
              </a:tabLst>
            </a:pPr>
            <a:r>
              <a:rPr kumimoji="0" lang="ru-RU" sz="22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Обогащать сенсорный опыт и словарный запас детей.</a:t>
            </a:r>
            <a:endParaRPr kumimoji="0" lang="ru-RU" sz="2200" b="1" i="0" u="none" strike="noStrike" cap="none" normalizeH="0" baseline="0" dirty="0" smtClean="0">
              <a:ln>
                <a:noFill/>
              </a:ln>
              <a:solidFill>
                <a:srgbClr val="C00000"/>
              </a:solidFill>
              <a:effectLst/>
              <a:latin typeface="Arial" pitchFamily="34" charset="0"/>
              <a:cs typeface="Arial" pitchFamily="34"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D:\Лариса\ФОНЫ\92319133.jpg"/>
          <p:cNvPicPr>
            <a:picLocks noChangeAspect="1" noChangeArrowheads="1"/>
          </p:cNvPicPr>
          <p:nvPr/>
        </p:nvPicPr>
        <p:blipFill>
          <a:blip r:embed="rId2"/>
          <a:srcRect/>
          <a:stretch>
            <a:fillRect/>
          </a:stretch>
        </p:blipFill>
        <p:spPr bwMode="auto">
          <a:xfrm>
            <a:off x="0" y="0"/>
            <a:ext cx="9144000" cy="6858024"/>
          </a:xfrm>
          <a:prstGeom prst="rect">
            <a:avLst/>
          </a:prstGeom>
          <a:noFill/>
        </p:spPr>
      </p:pic>
      <p:sp>
        <p:nvSpPr>
          <p:cNvPr id="5121" name="Rectangle 1"/>
          <p:cNvSpPr>
            <a:spLocks noChangeArrowheads="1"/>
          </p:cNvSpPr>
          <p:nvPr/>
        </p:nvSpPr>
        <p:spPr bwMode="auto">
          <a:xfrm>
            <a:off x="0" y="0"/>
            <a:ext cx="8929718" cy="449353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22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Для реализации этих задач были созданы специальные условия. </a:t>
            </a:r>
            <a:endParaRPr kumimoji="0" lang="ru-RU" sz="2200" b="1" i="0" u="none" strike="noStrike" cap="none" normalizeH="0" baseline="0" dirty="0" smtClean="0">
              <a:ln>
                <a:noFill/>
              </a:ln>
              <a:solidFill>
                <a:srgbClr val="C00000"/>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22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В группе  выставлялись картины художников-иллюстраторов, их портреты. Были организованы выставки произведений Ю. Васнецова, Е. Чарушина.</a:t>
            </a:r>
            <a:endParaRPr kumimoji="0" lang="ru-RU" sz="2200" b="1" i="0" u="none" strike="noStrike" cap="none" normalizeH="0" baseline="0" dirty="0" smtClean="0">
              <a:ln>
                <a:noFill/>
              </a:ln>
              <a:solidFill>
                <a:srgbClr val="C00000"/>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22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Чтение потешек и сказок </a:t>
            </a:r>
            <a:r>
              <a:rPr kumimoji="0" lang="ru-RU" sz="2200" b="1" i="0" u="none" strike="noStrike" cap="none" normalizeH="0" dirty="0" smtClean="0">
                <a:ln>
                  <a:noFill/>
                </a:ln>
                <a:solidFill>
                  <a:srgbClr val="C00000"/>
                </a:solidFill>
                <a:effectLst/>
                <a:latin typeface="Times New Roman" pitchFamily="18" charset="0"/>
                <a:ea typeface="Calibri" pitchFamily="34" charset="0"/>
                <a:cs typeface="Times New Roman" pitchFamily="18" charset="0"/>
              </a:rPr>
              <a:t> </a:t>
            </a:r>
            <a:r>
              <a:rPr kumimoji="0" lang="ru-RU" sz="22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иллюстрированных Ю.Васнецовым.</a:t>
            </a:r>
            <a:endParaRPr kumimoji="0" lang="ru-RU" sz="2200" b="1" i="0" u="none" strike="noStrike" cap="none" normalizeH="0" baseline="0" dirty="0" smtClean="0">
              <a:ln>
                <a:noFill/>
              </a:ln>
              <a:solidFill>
                <a:srgbClr val="C00000"/>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22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Чтение произведений Е. Чарушина ”Вот они какие”, “Первая охота”</a:t>
            </a:r>
            <a:endParaRPr kumimoji="0" lang="ru-RU" sz="2200" b="1" i="0" u="none" strike="noStrike" cap="none" normalizeH="0" baseline="0" dirty="0" smtClean="0">
              <a:ln>
                <a:noFill/>
              </a:ln>
              <a:solidFill>
                <a:srgbClr val="C00000"/>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22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Дети сравнивали, как художники Ю. Васнецов и Е. Чарушин рисовали животных (сказочник и анималист).</a:t>
            </a:r>
            <a:endParaRPr kumimoji="0" lang="ru-RU" sz="2200" b="1" i="0" u="none" strike="noStrike" cap="none" normalizeH="0" baseline="0" dirty="0" smtClean="0">
              <a:ln>
                <a:noFill/>
              </a:ln>
              <a:solidFill>
                <a:srgbClr val="C00000"/>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22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Дидактическая игра  ”Угадай из какой я сказки?”</a:t>
            </a:r>
            <a:endParaRPr kumimoji="0" lang="ru-RU" sz="2200" b="1" i="0" u="none" strike="noStrike" cap="none" normalizeH="0" baseline="0" dirty="0" smtClean="0">
              <a:ln>
                <a:noFill/>
              </a:ln>
              <a:solidFill>
                <a:srgbClr val="C00000"/>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22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Проводились беседы о жизни животных, использовались загадки о животных, дети придумывали сказки, иллюстрировали их.</a:t>
            </a:r>
            <a:endParaRPr kumimoji="0" lang="ru-RU" sz="2200" b="1" i="0" u="none" strike="noStrike" cap="none" normalizeH="0" baseline="0" dirty="0" smtClean="0">
              <a:ln>
                <a:noFill/>
              </a:ln>
              <a:solidFill>
                <a:srgbClr val="C00000"/>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22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Рассматривали на иллюстрациях, кто сидит, кто бежит, т.е. знакомились с изображением поз животных.</a:t>
            </a:r>
            <a:endParaRPr kumimoji="0" lang="ru-RU" sz="2200" b="1" i="0" u="none" strike="noStrike" cap="none" normalizeH="0" baseline="0" dirty="0" smtClean="0">
              <a:ln>
                <a:noFill/>
              </a:ln>
              <a:solidFill>
                <a:srgbClr val="C00000"/>
              </a:solidFill>
              <a:effectLst/>
              <a:latin typeface="Arial" pitchFamily="34" charset="0"/>
              <a:cs typeface="Arial" pitchFamily="34" charset="0"/>
            </a:endParaRPr>
          </a:p>
        </p:txBody>
      </p:sp>
      <p:sp>
        <p:nvSpPr>
          <p:cNvPr id="5122" name="Rectangle 2"/>
          <p:cNvSpPr>
            <a:spLocks noChangeArrowheads="1"/>
          </p:cNvSpPr>
          <p:nvPr/>
        </p:nvSpPr>
        <p:spPr bwMode="auto">
          <a:xfrm>
            <a:off x="0" y="4357694"/>
            <a:ext cx="9144000" cy="212365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22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Был разработан и проведен цикл занятий по ознакомлению детей с творчеством художников – иллюстраторов.</a:t>
            </a:r>
            <a:endParaRPr kumimoji="0" lang="ru-RU" sz="2200" b="1" i="0" u="none" strike="noStrike" cap="none" normalizeH="0" baseline="0" dirty="0" smtClean="0">
              <a:ln>
                <a:noFill/>
              </a:ln>
              <a:solidFill>
                <a:srgbClr val="C00000"/>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22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      Образ героя - один из самых важных моментов в иллюстрации для детей. В книге для маленьких художественный образ несет ребенку самые разнообразные понятия об окружающем его мире, служит первым мерилом жизненных явлений.</a:t>
            </a:r>
            <a:endParaRPr kumimoji="0" lang="ru-RU" sz="2200" b="1" i="0" u="none" strike="noStrike" cap="none" normalizeH="0" baseline="0" dirty="0" smtClean="0">
              <a:ln>
                <a:noFill/>
              </a:ln>
              <a:solidFill>
                <a:srgbClr val="C00000"/>
              </a:solidFill>
              <a:effectLst/>
              <a:latin typeface="Arial" pitchFamily="34" charset="0"/>
              <a:cs typeface="Arial" pitchFamily="34" charset="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D:\Лариса\ФОНЫ\92319133.jpg"/>
          <p:cNvPicPr>
            <a:picLocks noChangeAspect="1" noChangeArrowheads="1"/>
          </p:cNvPicPr>
          <p:nvPr/>
        </p:nvPicPr>
        <p:blipFill>
          <a:blip r:embed="rId2"/>
          <a:srcRect/>
          <a:stretch>
            <a:fillRect/>
          </a:stretch>
        </p:blipFill>
        <p:spPr bwMode="auto">
          <a:xfrm>
            <a:off x="0" y="0"/>
            <a:ext cx="9144000" cy="6858024"/>
          </a:xfrm>
          <a:prstGeom prst="rect">
            <a:avLst/>
          </a:prstGeom>
          <a:noFill/>
        </p:spPr>
      </p:pic>
      <p:sp>
        <p:nvSpPr>
          <p:cNvPr id="3" name="Прямоугольник 2"/>
          <p:cNvSpPr/>
          <p:nvPr/>
        </p:nvSpPr>
        <p:spPr>
          <a:xfrm>
            <a:off x="714348" y="214290"/>
            <a:ext cx="4464620" cy="430887"/>
          </a:xfrm>
          <a:prstGeom prst="rect">
            <a:avLst/>
          </a:prstGeom>
        </p:spPr>
        <p:txBody>
          <a:bodyPr wrap="none">
            <a:spAutoFit/>
          </a:bodyPr>
          <a:lstStyle/>
          <a:p>
            <a:pPr>
              <a:buFont typeface="Arial" pitchFamily="34" charset="0"/>
              <a:buChar char="•"/>
            </a:pPr>
            <a:r>
              <a:rPr lang="ru-RU" sz="2200" b="1" u="sng" dirty="0" smtClean="0">
                <a:solidFill>
                  <a:srgbClr val="C00000"/>
                </a:solidFill>
                <a:latin typeface="Times New Roman" pitchFamily="18" charset="0"/>
                <a:cs typeface="Times New Roman" pitchFamily="18" charset="0"/>
              </a:rPr>
              <a:t>Развитие сенсорных восприятий</a:t>
            </a:r>
            <a:endParaRPr lang="ru-RU" sz="2200" u="sng" dirty="0">
              <a:solidFill>
                <a:srgbClr val="C00000"/>
              </a:solidFill>
              <a:latin typeface="Times New Roman" pitchFamily="18" charset="0"/>
              <a:cs typeface="Times New Roman" pitchFamily="18" charset="0"/>
            </a:endParaRPr>
          </a:p>
        </p:txBody>
      </p:sp>
      <p:sp>
        <p:nvSpPr>
          <p:cNvPr id="4097" name="Rectangle 1"/>
          <p:cNvSpPr>
            <a:spLocks noChangeArrowheads="1"/>
          </p:cNvSpPr>
          <p:nvPr/>
        </p:nvSpPr>
        <p:spPr bwMode="auto">
          <a:xfrm>
            <a:off x="0" y="642918"/>
            <a:ext cx="9144000" cy="584775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22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    При выполнении заданий я обнаружила  сложность отношения детей к цвету в рисунках, где цвет выступает как способ различения предметов, выражения эмоции. Нередко цвет выполняет и игровую функцию. Для художника, который обращается не только к цветовому восприятию, но и к «цветовому воображению»</a:t>
            </a:r>
            <a:endParaRPr kumimoji="0" lang="ru-RU" sz="2200" b="1" i="0" u="none" strike="noStrike" cap="none" normalizeH="0" baseline="0" dirty="0" smtClean="0">
              <a:ln>
                <a:noFill/>
              </a:ln>
              <a:solidFill>
                <a:srgbClr val="C00000"/>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22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 Задача художника - удовлетворить потребность законов цветовой гармонии. Приобщая детей к постижению законов цветовой гармонии, художник не только развивает их эстетические чувства, но и готовит своих зрителей к полноценному восприятию множества других явлений действительности.</a:t>
            </a:r>
            <a:endParaRPr kumimoji="0" lang="ru-RU" sz="2200" b="1" i="0" u="none" strike="noStrike" cap="none" normalizeH="0" baseline="0" dirty="0" smtClean="0">
              <a:ln>
                <a:noFill/>
              </a:ln>
              <a:solidFill>
                <a:srgbClr val="C00000"/>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22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     На мой взгляд, роль иллюстрации в понимании текста на ранних ступенях развития ребенка является не только более весомой, но и качественно отличной от того, что наблюдается у детей более старшего возраста. Ведь для маленького ребенка рисунок выполняет не вспомогательную, чисто иллюстративную функцию, а играет роль основного материала, при отсутствии которого ребенок часто не может понять художественное произведение. </a:t>
            </a:r>
            <a:endParaRPr kumimoji="0" lang="ru-RU" sz="2200" b="1" i="0" u="none" strike="noStrike" cap="none" normalizeH="0" baseline="0" dirty="0" smtClean="0">
              <a:ln>
                <a:noFill/>
              </a:ln>
              <a:solidFill>
                <a:srgbClr val="C00000"/>
              </a:solidFill>
              <a:effectLst/>
              <a:latin typeface="Arial" pitchFamily="34" charset="0"/>
              <a:cs typeface="Arial" pitchFamily="34"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D:\Лариса\ФОНЫ\92319133.jpg"/>
          <p:cNvPicPr>
            <a:picLocks noChangeAspect="1" noChangeArrowheads="1"/>
          </p:cNvPicPr>
          <p:nvPr/>
        </p:nvPicPr>
        <p:blipFill>
          <a:blip r:embed="rId2"/>
          <a:srcRect/>
          <a:stretch>
            <a:fillRect/>
          </a:stretch>
        </p:blipFill>
        <p:spPr bwMode="auto">
          <a:xfrm>
            <a:off x="0" y="0"/>
            <a:ext cx="9144000" cy="6858024"/>
          </a:xfrm>
          <a:prstGeom prst="rect">
            <a:avLst/>
          </a:prstGeom>
          <a:noFill/>
        </p:spPr>
      </p:pic>
      <p:sp>
        <p:nvSpPr>
          <p:cNvPr id="3" name="Прямоугольник 2"/>
          <p:cNvSpPr/>
          <p:nvPr/>
        </p:nvSpPr>
        <p:spPr>
          <a:xfrm>
            <a:off x="571472" y="285728"/>
            <a:ext cx="3654783" cy="430887"/>
          </a:xfrm>
          <a:prstGeom prst="rect">
            <a:avLst/>
          </a:prstGeom>
        </p:spPr>
        <p:txBody>
          <a:bodyPr wrap="none">
            <a:spAutoFit/>
          </a:bodyPr>
          <a:lstStyle/>
          <a:p>
            <a:pPr>
              <a:buFont typeface="Arial" pitchFamily="34" charset="0"/>
              <a:buChar char="•"/>
            </a:pPr>
            <a:r>
              <a:rPr lang="ru-RU" sz="2200" b="1" u="sng" dirty="0" smtClean="0">
                <a:solidFill>
                  <a:srgbClr val="C00000"/>
                </a:solidFill>
                <a:latin typeface="Times New Roman" pitchFamily="18" charset="0"/>
                <a:cs typeface="Times New Roman" pitchFamily="18" charset="0"/>
              </a:rPr>
              <a:t>Совместная деятельность.</a:t>
            </a:r>
            <a:endParaRPr lang="ru-RU" sz="2200" u="sng" dirty="0">
              <a:solidFill>
                <a:srgbClr val="C00000"/>
              </a:solidFill>
              <a:latin typeface="Times New Roman" pitchFamily="18" charset="0"/>
              <a:cs typeface="Times New Roman" pitchFamily="18" charset="0"/>
            </a:endParaRPr>
          </a:p>
        </p:txBody>
      </p:sp>
      <p:sp>
        <p:nvSpPr>
          <p:cNvPr id="3073" name="Rectangle 1"/>
          <p:cNvSpPr>
            <a:spLocks noChangeArrowheads="1"/>
          </p:cNvSpPr>
          <p:nvPr/>
        </p:nvSpPr>
        <p:spPr bwMode="auto">
          <a:xfrm>
            <a:off x="285720" y="714356"/>
            <a:ext cx="8643998" cy="415498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0850" algn="just" defTabSz="914400" rtl="0" eaLnBrk="1" fontAlgn="base" latinLnBrk="0" hangingPunct="1">
              <a:lnSpc>
                <a:spcPct val="100000"/>
              </a:lnSpc>
              <a:spcBef>
                <a:spcPct val="0"/>
              </a:spcBef>
              <a:spcAft>
                <a:spcPct val="0"/>
              </a:spcAft>
              <a:buClrTx/>
              <a:buSzTx/>
              <a:buFontTx/>
              <a:buNone/>
              <a:tabLst/>
            </a:pPr>
            <a:r>
              <a:rPr kumimoji="0" lang="ru-RU" sz="22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Этот вид деятельности включает в себя задачи по развитию социальных навыков, освоению разных видов деятельности. Работа с детьми в рамках совместной деятельности исключает специально ­организованные занятия. Дети активны в том случае, если я вовлекаю их в ту или иную деятельность, демонстрирую свою увлеченность, а так же подключаясь к уже возникшей деятельности детей. Мера их включения в нее зависит от моего умения показать, как это интересно. Я стараюсь использовать разнообразные формы активизации: чтение книг, беседа с детьми о прочитанном, рассматривание иллюстраций к книгам, репродукций известных художников к сказкам, потешкам и т.д.</a:t>
            </a:r>
            <a:endParaRPr kumimoji="0" lang="ru-RU" sz="2200" b="1" i="0" u="none" strike="noStrike" cap="none" normalizeH="0" baseline="0" dirty="0" smtClean="0">
              <a:ln>
                <a:noFill/>
              </a:ln>
              <a:solidFill>
                <a:srgbClr val="C00000"/>
              </a:solidFill>
              <a:effectLst/>
              <a:latin typeface="Arial" pitchFamily="34" charset="0"/>
              <a:cs typeface="Arial" pitchFamily="34" charset="0"/>
            </a:endParaRPr>
          </a:p>
        </p:txBody>
      </p:sp>
      <p:pic>
        <p:nvPicPr>
          <p:cNvPr id="5" name="Рисунок 4" descr="F:\Документы к аттестации 2016 год\Творчество\SDC11199.JPG"/>
          <p:cNvPicPr/>
          <p:nvPr/>
        </p:nvPicPr>
        <p:blipFill>
          <a:blip r:embed="rId3" cstate="print"/>
          <a:srcRect/>
          <a:stretch>
            <a:fillRect/>
          </a:stretch>
        </p:blipFill>
        <p:spPr bwMode="auto">
          <a:xfrm>
            <a:off x="7215206" y="4572008"/>
            <a:ext cx="1447800" cy="1933575"/>
          </a:xfrm>
          <a:prstGeom prst="rect">
            <a:avLst/>
          </a:prstGeom>
          <a:ln>
            <a:noFill/>
          </a:ln>
          <a:effectLst>
            <a:outerShdw blurRad="292100" dist="139700" dir="2700000" algn="tl" rotWithShape="0">
              <a:srgbClr val="333333">
                <a:alpha val="65000"/>
              </a:srgbClr>
            </a:outerShdw>
          </a:effectLst>
        </p:spPr>
      </p:pic>
      <p:pic>
        <p:nvPicPr>
          <p:cNvPr id="6" name="Рисунок 5" descr="F:\Документы к аттестации 2016 год\Творчество\Фото1867.jpg"/>
          <p:cNvPicPr/>
          <p:nvPr/>
        </p:nvPicPr>
        <p:blipFill>
          <a:blip r:embed="rId4" cstate="print"/>
          <a:srcRect/>
          <a:stretch>
            <a:fillRect/>
          </a:stretch>
        </p:blipFill>
        <p:spPr bwMode="auto">
          <a:xfrm>
            <a:off x="2857488" y="4929198"/>
            <a:ext cx="1992630" cy="1495425"/>
          </a:xfrm>
          <a:prstGeom prst="rect">
            <a:avLst/>
          </a:prstGeom>
          <a:ln>
            <a:noFill/>
          </a:ln>
          <a:effectLst>
            <a:outerShdw blurRad="292100" dist="139700" dir="2700000" algn="tl" rotWithShape="0">
              <a:srgbClr val="333333">
                <a:alpha val="65000"/>
              </a:srgbClr>
            </a:outerShdw>
          </a:effectLst>
        </p:spPr>
      </p:pic>
      <p:pic>
        <p:nvPicPr>
          <p:cNvPr id="7" name="Рисунок 6" descr="C:\Users\SAMSUNG\Desktop\НУЖНО!!!\РАЗНОЕ ФОТО\Новая папка (2)\DSCN0758.JPG"/>
          <p:cNvPicPr/>
          <p:nvPr/>
        </p:nvPicPr>
        <p:blipFill>
          <a:blip r:embed="rId5" cstate="print"/>
          <a:srcRect/>
          <a:stretch>
            <a:fillRect/>
          </a:stretch>
        </p:blipFill>
        <p:spPr bwMode="auto">
          <a:xfrm>
            <a:off x="5214942" y="4929198"/>
            <a:ext cx="1785950" cy="1509715"/>
          </a:xfrm>
          <a:prstGeom prst="rect">
            <a:avLst/>
          </a:prstGeom>
          <a:ln>
            <a:noFill/>
          </a:ln>
          <a:effectLst>
            <a:outerShdw blurRad="292100" dist="139700" dir="2700000" algn="tl" rotWithShape="0">
              <a:srgbClr val="333333">
                <a:alpha val="65000"/>
              </a:srgbClr>
            </a:outerShdw>
          </a:effectLst>
        </p:spPr>
      </p:pic>
      <p:pic>
        <p:nvPicPr>
          <p:cNvPr id="8" name="Рисунок 7" descr="C:\Users\SAMSUNG\Desktop\НУЖНО!!!\РАЗНОЕ ФОТО\Фото0569.jpg"/>
          <p:cNvPicPr/>
          <p:nvPr/>
        </p:nvPicPr>
        <p:blipFill>
          <a:blip r:embed="rId6" cstate="print"/>
          <a:srcRect/>
          <a:stretch>
            <a:fillRect/>
          </a:stretch>
        </p:blipFill>
        <p:spPr bwMode="auto">
          <a:xfrm>
            <a:off x="500034" y="4929198"/>
            <a:ext cx="1985965" cy="1504952"/>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D:\Лариса\ФОНЫ\92319133.jpg"/>
          <p:cNvPicPr>
            <a:picLocks noChangeAspect="1" noChangeArrowheads="1"/>
          </p:cNvPicPr>
          <p:nvPr/>
        </p:nvPicPr>
        <p:blipFill>
          <a:blip r:embed="rId2"/>
          <a:srcRect/>
          <a:stretch>
            <a:fillRect/>
          </a:stretch>
        </p:blipFill>
        <p:spPr bwMode="auto">
          <a:xfrm>
            <a:off x="0" y="0"/>
            <a:ext cx="9144000" cy="6858024"/>
          </a:xfrm>
          <a:prstGeom prst="rect">
            <a:avLst/>
          </a:prstGeom>
          <a:noFill/>
        </p:spPr>
      </p:pic>
      <p:sp>
        <p:nvSpPr>
          <p:cNvPr id="3" name="Прямоугольник 2"/>
          <p:cNvSpPr/>
          <p:nvPr/>
        </p:nvSpPr>
        <p:spPr>
          <a:xfrm>
            <a:off x="571472" y="285728"/>
            <a:ext cx="3014671" cy="430887"/>
          </a:xfrm>
          <a:prstGeom prst="rect">
            <a:avLst/>
          </a:prstGeom>
        </p:spPr>
        <p:txBody>
          <a:bodyPr wrap="none">
            <a:spAutoFit/>
          </a:bodyPr>
          <a:lstStyle/>
          <a:p>
            <a:pPr>
              <a:buFont typeface="Arial" pitchFamily="34" charset="0"/>
              <a:buChar char="•"/>
            </a:pPr>
            <a:r>
              <a:rPr lang="ru-RU" sz="2200" b="1" dirty="0" smtClean="0">
                <a:latin typeface="Times New Roman" pitchFamily="18" charset="0"/>
                <a:cs typeface="Times New Roman" pitchFamily="18" charset="0"/>
              </a:rPr>
              <a:t>Работа с родителями.</a:t>
            </a:r>
            <a:endParaRPr lang="ru-RU" sz="2200" dirty="0">
              <a:latin typeface="Times New Roman" pitchFamily="18" charset="0"/>
              <a:cs typeface="Times New Roman" pitchFamily="18" charset="0"/>
            </a:endParaRPr>
          </a:p>
        </p:txBody>
      </p:sp>
      <p:sp>
        <p:nvSpPr>
          <p:cNvPr id="5" name="Прямоугольник 4"/>
          <p:cNvSpPr/>
          <p:nvPr/>
        </p:nvSpPr>
        <p:spPr>
          <a:xfrm>
            <a:off x="428596" y="642918"/>
            <a:ext cx="8215370" cy="1446550"/>
          </a:xfrm>
          <a:prstGeom prst="rect">
            <a:avLst/>
          </a:prstGeom>
        </p:spPr>
        <p:txBody>
          <a:bodyPr wrap="square">
            <a:spAutoFit/>
          </a:bodyPr>
          <a:lstStyle/>
          <a:p>
            <a:r>
              <a:rPr lang="ru-RU" sz="2200" b="1" dirty="0" smtClean="0">
                <a:solidFill>
                  <a:srgbClr val="C00000"/>
                </a:solidFill>
                <a:latin typeface="Times New Roman" pitchFamily="18" charset="0"/>
                <a:cs typeface="Times New Roman" pitchFamily="18" charset="0"/>
              </a:rPr>
              <a:t>Знакомя детей с творчеством художников- иллюстраторов, я также вела большую работу и с родителями, через родительские собрания, наглядную информацию, зрелищные мероприятия.</a:t>
            </a:r>
            <a:endParaRPr lang="ru-RU" sz="2200" b="1" dirty="0">
              <a:solidFill>
                <a:srgbClr val="C00000"/>
              </a:solidFill>
              <a:latin typeface="Times New Roman" pitchFamily="18" charset="0"/>
              <a:cs typeface="Times New Roman" pitchFamily="18" charset="0"/>
            </a:endParaRPr>
          </a:p>
        </p:txBody>
      </p:sp>
      <p:pic>
        <p:nvPicPr>
          <p:cNvPr id="8" name="Рисунок 7" descr="F:\Документы к аттестации 2016 год\Совместные мероприятия\IMG_0053.JPG"/>
          <p:cNvPicPr/>
          <p:nvPr/>
        </p:nvPicPr>
        <p:blipFill>
          <a:blip r:embed="rId3" cstate="print"/>
          <a:srcRect/>
          <a:stretch>
            <a:fillRect/>
          </a:stretch>
        </p:blipFill>
        <p:spPr bwMode="auto">
          <a:xfrm>
            <a:off x="2500298" y="2786058"/>
            <a:ext cx="2500330" cy="1714488"/>
          </a:xfrm>
          <a:prstGeom prst="rect">
            <a:avLst/>
          </a:prstGeom>
          <a:ln>
            <a:noFill/>
          </a:ln>
          <a:effectLst>
            <a:outerShdw blurRad="292100" dist="139700" dir="2700000" algn="tl" rotWithShape="0">
              <a:srgbClr val="333333">
                <a:alpha val="65000"/>
              </a:srgbClr>
            </a:outerShdw>
          </a:effectLst>
        </p:spPr>
      </p:pic>
      <p:pic>
        <p:nvPicPr>
          <p:cNvPr id="6" name="Рисунок 5" descr="F:\Документы к аттестации 2016 год\Совместные мероприятия\20151127_095537.jpg"/>
          <p:cNvPicPr/>
          <p:nvPr/>
        </p:nvPicPr>
        <p:blipFill>
          <a:blip r:embed="rId4" cstate="print"/>
          <a:srcRect/>
          <a:stretch>
            <a:fillRect/>
          </a:stretch>
        </p:blipFill>
        <p:spPr bwMode="auto">
          <a:xfrm rot="10800000">
            <a:off x="214282" y="2071678"/>
            <a:ext cx="2428893" cy="1571636"/>
          </a:xfrm>
          <a:prstGeom prst="rect">
            <a:avLst/>
          </a:prstGeom>
          <a:ln>
            <a:noFill/>
          </a:ln>
          <a:effectLst>
            <a:outerShdw blurRad="292100" dist="139700" dir="2700000" algn="tl" rotWithShape="0">
              <a:srgbClr val="333333">
                <a:alpha val="65000"/>
              </a:srgbClr>
            </a:outerShdw>
          </a:effectLst>
        </p:spPr>
      </p:pic>
      <p:pic>
        <p:nvPicPr>
          <p:cNvPr id="7" name="Рисунок 6" descr="F:\Документы к аттестации 2016 год\Совместные мероприятия\20160219_103553.jpg"/>
          <p:cNvPicPr/>
          <p:nvPr/>
        </p:nvPicPr>
        <p:blipFill>
          <a:blip r:embed="rId5" cstate="print"/>
          <a:srcRect/>
          <a:stretch>
            <a:fillRect/>
          </a:stretch>
        </p:blipFill>
        <p:spPr bwMode="auto">
          <a:xfrm>
            <a:off x="4429124" y="1785926"/>
            <a:ext cx="2428892" cy="1500198"/>
          </a:xfrm>
          <a:prstGeom prst="rect">
            <a:avLst/>
          </a:prstGeom>
          <a:ln>
            <a:noFill/>
          </a:ln>
          <a:effectLst>
            <a:outerShdw blurRad="292100" dist="139700" dir="2700000" algn="tl" rotWithShape="0">
              <a:srgbClr val="333333">
                <a:alpha val="65000"/>
              </a:srgbClr>
            </a:outerShdw>
          </a:effectLst>
        </p:spPr>
      </p:pic>
      <p:sp>
        <p:nvSpPr>
          <p:cNvPr id="9" name="TextBox 8"/>
          <p:cNvSpPr txBox="1"/>
          <p:nvPr/>
        </p:nvSpPr>
        <p:spPr>
          <a:xfrm>
            <a:off x="642910" y="4500570"/>
            <a:ext cx="6643734" cy="369332"/>
          </a:xfrm>
          <a:prstGeom prst="rect">
            <a:avLst/>
          </a:prstGeom>
          <a:noFill/>
        </p:spPr>
        <p:txBody>
          <a:bodyPr wrap="square" rtlCol="0">
            <a:spAutoFit/>
          </a:bodyPr>
          <a:lstStyle/>
          <a:p>
            <a:endParaRPr lang="ru-RU" dirty="0"/>
          </a:p>
        </p:txBody>
      </p:sp>
      <p:sp>
        <p:nvSpPr>
          <p:cNvPr id="2049" name="Rectangle 1"/>
          <p:cNvSpPr>
            <a:spLocks noChangeArrowheads="1"/>
          </p:cNvSpPr>
          <p:nvPr/>
        </p:nvSpPr>
        <p:spPr bwMode="auto">
          <a:xfrm>
            <a:off x="214282" y="4429132"/>
            <a:ext cx="8501122" cy="212365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2200" b="1" i="0" u="none" strike="noStrike" cap="none" normalizeH="0" baseline="0" dirty="0" smtClean="0">
                <a:ln>
                  <a:noFill/>
                </a:ln>
                <a:solidFill>
                  <a:srgbClr val="C00000"/>
                </a:solidFill>
                <a:effectLst/>
                <a:latin typeface="Times New Roman" pitchFamily="18" charset="0"/>
                <a:ea typeface="Times New Roman" pitchFamily="18" charset="0"/>
                <a:cs typeface="Times New Roman" pitchFamily="18" charset="0"/>
              </a:rPr>
              <a:t>Совместные мероприятия («Дети - родители – педагоги») способствуют установлению неформальных, доверительных отношений с родителями, сближению педагогических позиций детского сада и семьи, что оказывает положительное влияние на формирование у детей устойчивого интереса к творчеству художников-иллюстраторов</a:t>
            </a:r>
            <a:endParaRPr kumimoji="0" lang="ru-RU" sz="2200" b="1" i="0" u="none" strike="noStrike" cap="none" normalizeH="0" baseline="0" dirty="0" smtClean="0">
              <a:ln>
                <a:noFill/>
              </a:ln>
              <a:solidFill>
                <a:srgbClr val="C00000"/>
              </a:solidFill>
              <a:effectLst/>
              <a:latin typeface="Arial" pitchFamily="34" charset="0"/>
              <a:cs typeface="Arial" pitchFamily="34" charset="0"/>
            </a:endParaRPr>
          </a:p>
        </p:txBody>
      </p:sp>
      <p:pic>
        <p:nvPicPr>
          <p:cNvPr id="10" name="Рисунок 9" descr="F:\Документы к аттестации 2016 год\Совместные мероприятия\20151127_094931.jpg"/>
          <p:cNvPicPr/>
          <p:nvPr/>
        </p:nvPicPr>
        <p:blipFill>
          <a:blip r:embed="rId6" cstate="print"/>
          <a:srcRect/>
          <a:stretch>
            <a:fillRect/>
          </a:stretch>
        </p:blipFill>
        <p:spPr bwMode="auto">
          <a:xfrm rot="10800000">
            <a:off x="6072198" y="2786058"/>
            <a:ext cx="2500330" cy="1643073"/>
          </a:xfrm>
          <a:prstGeom prst="rect">
            <a:avLst/>
          </a:prstGeom>
          <a:noFill/>
          <a:ln w="9525">
            <a:noFill/>
            <a:miter lim="800000"/>
            <a:headEnd/>
            <a:tailEnd/>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D:\Лариса\ФОНЫ\92319133.jpg"/>
          <p:cNvPicPr>
            <a:picLocks noChangeAspect="1" noChangeArrowheads="1"/>
          </p:cNvPicPr>
          <p:nvPr/>
        </p:nvPicPr>
        <p:blipFill>
          <a:blip r:embed="rId2"/>
          <a:srcRect/>
          <a:stretch>
            <a:fillRect/>
          </a:stretch>
        </p:blipFill>
        <p:spPr bwMode="auto">
          <a:xfrm>
            <a:off x="0" y="0"/>
            <a:ext cx="9144000" cy="6858024"/>
          </a:xfrm>
          <a:prstGeom prst="rect">
            <a:avLst/>
          </a:prstGeom>
          <a:noFill/>
        </p:spPr>
      </p:pic>
      <p:sp>
        <p:nvSpPr>
          <p:cNvPr id="1025" name="Rectangle 1"/>
          <p:cNvSpPr>
            <a:spLocks noChangeArrowheads="1"/>
          </p:cNvSpPr>
          <p:nvPr/>
        </p:nvSpPr>
        <p:spPr bwMode="auto">
          <a:xfrm>
            <a:off x="214282" y="714356"/>
            <a:ext cx="8715436" cy="517064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0850" algn="just" defTabSz="914400" rtl="0" eaLnBrk="1" fontAlgn="base" latinLnBrk="0" hangingPunct="1">
              <a:lnSpc>
                <a:spcPct val="100000"/>
              </a:lnSpc>
              <a:spcBef>
                <a:spcPct val="0"/>
              </a:spcBef>
              <a:spcAft>
                <a:spcPct val="0"/>
              </a:spcAft>
              <a:buClrTx/>
              <a:buSzTx/>
              <a:buFontTx/>
              <a:buNone/>
              <a:tabLst/>
            </a:pPr>
            <a:r>
              <a:rPr kumimoji="0" lang="ru-RU" sz="2200" b="1" i="0" u="none" strike="noStrike" cap="none" normalizeH="0" baseline="0" dirty="0" smtClean="0">
                <a:ln>
                  <a:noFill/>
                </a:ln>
                <a:solidFill>
                  <a:srgbClr val="C00000"/>
                </a:solidFill>
                <a:effectLst/>
                <a:latin typeface="Times New Roman" pitchFamily="18" charset="0"/>
                <a:ea typeface="Times New Roman" pitchFamily="18" charset="0"/>
                <a:cs typeface="Times New Roman" pitchFamily="18" charset="0"/>
              </a:rPr>
              <a:t>При организации совместной деятельности с родителями по теме: «Творчество художников-иллюстраторов во всестороннем развитии дошкольников» я использую такие формы работы, как:</a:t>
            </a:r>
            <a:endParaRPr kumimoji="0" lang="ru-RU" sz="2200" b="1" i="0" u="none" strike="noStrike" cap="none" normalizeH="0" baseline="0" dirty="0" smtClean="0">
              <a:ln>
                <a:noFill/>
              </a:ln>
              <a:solidFill>
                <a:srgbClr val="C00000"/>
              </a:solidFill>
              <a:effectLst/>
              <a:latin typeface="Arial" pitchFamily="34" charset="0"/>
              <a:cs typeface="Arial" pitchFamily="34" charset="0"/>
            </a:endParaRPr>
          </a:p>
          <a:p>
            <a:pPr marL="0" marR="0" lvl="0" indent="450850" algn="just" defTabSz="914400" rtl="0" eaLnBrk="0" fontAlgn="base" latinLnBrk="0" hangingPunct="0">
              <a:lnSpc>
                <a:spcPct val="100000"/>
              </a:lnSpc>
              <a:spcBef>
                <a:spcPct val="0"/>
              </a:spcBef>
              <a:spcAft>
                <a:spcPct val="0"/>
              </a:spcAft>
              <a:buClrTx/>
              <a:buSzTx/>
              <a:buFont typeface="Arial" pitchFamily="34" charset="0"/>
              <a:buChar char="•"/>
              <a:tabLst/>
            </a:pPr>
            <a:r>
              <a:rPr kumimoji="0" lang="ru-RU" sz="2200" b="1" i="0" u="none" strike="noStrike" cap="none" normalizeH="0" baseline="0" dirty="0" smtClean="0">
                <a:ln>
                  <a:noFill/>
                </a:ln>
                <a:solidFill>
                  <a:srgbClr val="C00000"/>
                </a:solidFill>
                <a:effectLst/>
                <a:latin typeface="Times New Roman" pitchFamily="18" charset="0"/>
                <a:ea typeface="Times New Roman" pitchFamily="18" charset="0"/>
                <a:cs typeface="Times New Roman" pitchFamily="18" charset="0"/>
              </a:rPr>
              <a:t>Привлечение родителей к сбору иллюстративного и текстового       </a:t>
            </a:r>
            <a:endParaRPr kumimoji="0" lang="ru-RU" sz="2200" b="1" i="0" u="none" strike="noStrike" cap="none" normalizeH="0" baseline="0" dirty="0" smtClean="0">
              <a:ln>
                <a:noFill/>
              </a:ln>
              <a:solidFill>
                <a:srgbClr val="C00000"/>
              </a:solidFill>
              <a:effectLst/>
              <a:latin typeface="Arial" pitchFamily="34" charset="0"/>
              <a:cs typeface="Arial" pitchFamily="34"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2200" b="1" i="0" u="none" strike="noStrike" cap="none" normalizeH="0" baseline="0" dirty="0" smtClean="0">
                <a:ln>
                  <a:noFill/>
                </a:ln>
                <a:solidFill>
                  <a:srgbClr val="C00000"/>
                </a:solidFill>
                <a:effectLst/>
                <a:latin typeface="Times New Roman" pitchFamily="18" charset="0"/>
                <a:ea typeface="Times New Roman" pitchFamily="18" charset="0"/>
                <a:cs typeface="Times New Roman" pitchFamily="18" charset="0"/>
              </a:rPr>
              <a:t>  материала; к созданию рисунков, аппликаций;</a:t>
            </a:r>
            <a:endParaRPr kumimoji="0" lang="ru-RU" sz="2200" b="1" i="0" u="none" strike="noStrike" cap="none" normalizeH="0" baseline="0" dirty="0" smtClean="0">
              <a:ln>
                <a:noFill/>
              </a:ln>
              <a:solidFill>
                <a:srgbClr val="C00000"/>
              </a:solidFill>
              <a:effectLst/>
              <a:latin typeface="Arial" pitchFamily="34" charset="0"/>
              <a:cs typeface="Arial" pitchFamily="34" charset="0"/>
            </a:endParaRPr>
          </a:p>
          <a:p>
            <a:pPr marL="0" marR="0" lvl="0" indent="450850" algn="just" defTabSz="914400" rtl="0" eaLnBrk="0" fontAlgn="base" latinLnBrk="0" hangingPunct="0">
              <a:lnSpc>
                <a:spcPct val="100000"/>
              </a:lnSpc>
              <a:spcBef>
                <a:spcPct val="0"/>
              </a:spcBef>
              <a:spcAft>
                <a:spcPct val="0"/>
              </a:spcAft>
              <a:buClrTx/>
              <a:buSzTx/>
              <a:buFont typeface="Arial" pitchFamily="34" charset="0"/>
              <a:buChar char="•"/>
              <a:tabLst/>
            </a:pPr>
            <a:r>
              <a:rPr kumimoji="0" lang="ru-RU" sz="2200" b="1" i="0" u="none" strike="noStrike" cap="none" normalizeH="0" baseline="0" dirty="0" smtClean="0">
                <a:ln>
                  <a:noFill/>
                </a:ln>
                <a:solidFill>
                  <a:srgbClr val="C00000"/>
                </a:solidFill>
                <a:effectLst/>
                <a:latin typeface="Times New Roman" pitchFamily="18" charset="0"/>
                <a:ea typeface="Times New Roman" pitchFamily="18" charset="0"/>
                <a:cs typeface="Times New Roman" pitchFamily="18" charset="0"/>
              </a:rPr>
              <a:t>Оснащение с помощью родителей книжного уголка;</a:t>
            </a:r>
            <a:endParaRPr kumimoji="0" lang="ru-RU" sz="2200" b="1" i="0" u="none" strike="noStrike" cap="none" normalizeH="0" baseline="0" dirty="0" smtClean="0">
              <a:ln>
                <a:noFill/>
              </a:ln>
              <a:solidFill>
                <a:srgbClr val="C00000"/>
              </a:solidFill>
              <a:effectLst/>
              <a:latin typeface="Arial" pitchFamily="34" charset="0"/>
              <a:cs typeface="Arial" pitchFamily="34" charset="0"/>
            </a:endParaRPr>
          </a:p>
          <a:p>
            <a:pPr marL="0" marR="0" lvl="0" indent="450850" algn="just" defTabSz="914400" rtl="0" eaLnBrk="0" fontAlgn="base" latinLnBrk="0" hangingPunct="0">
              <a:lnSpc>
                <a:spcPct val="100000"/>
              </a:lnSpc>
              <a:spcBef>
                <a:spcPct val="0"/>
              </a:spcBef>
              <a:spcAft>
                <a:spcPct val="0"/>
              </a:spcAft>
              <a:buClrTx/>
              <a:buSzTx/>
              <a:buFont typeface="Arial" pitchFamily="34" charset="0"/>
              <a:buChar char="•"/>
              <a:tabLst/>
            </a:pPr>
            <a:r>
              <a:rPr kumimoji="0" lang="ru-RU" sz="2200" b="1" i="0" u="none" strike="noStrike" cap="none" normalizeH="0" baseline="0" dirty="0" smtClean="0">
                <a:ln>
                  <a:noFill/>
                </a:ln>
                <a:solidFill>
                  <a:srgbClr val="C00000"/>
                </a:solidFill>
                <a:effectLst/>
                <a:latin typeface="Times New Roman" pitchFamily="18" charset="0"/>
                <a:ea typeface="Times New Roman" pitchFamily="18" charset="0"/>
                <a:cs typeface="Times New Roman" pitchFamily="18" charset="0"/>
              </a:rPr>
              <a:t>Организация выставки работ «Моя любимая сказка»;</a:t>
            </a:r>
            <a:endParaRPr kumimoji="0" lang="ru-RU" sz="2200" b="1" i="0" u="none" strike="noStrike" cap="none" normalizeH="0" baseline="0" dirty="0" smtClean="0">
              <a:ln>
                <a:noFill/>
              </a:ln>
              <a:solidFill>
                <a:srgbClr val="C00000"/>
              </a:solidFill>
              <a:effectLst/>
              <a:latin typeface="Arial" pitchFamily="34" charset="0"/>
              <a:cs typeface="Arial" pitchFamily="34" charset="0"/>
            </a:endParaRPr>
          </a:p>
          <a:p>
            <a:pPr marL="0" marR="0" lvl="0" indent="450850" algn="just" defTabSz="914400" rtl="0" eaLnBrk="0" fontAlgn="base" latinLnBrk="0" hangingPunct="0">
              <a:lnSpc>
                <a:spcPct val="100000"/>
              </a:lnSpc>
              <a:spcBef>
                <a:spcPct val="0"/>
              </a:spcBef>
              <a:spcAft>
                <a:spcPct val="0"/>
              </a:spcAft>
              <a:buClrTx/>
              <a:buSzTx/>
              <a:buFont typeface="Arial" pitchFamily="34" charset="0"/>
              <a:buChar char="•"/>
              <a:tabLst/>
            </a:pPr>
            <a:r>
              <a:rPr kumimoji="0" lang="ru-RU" sz="2200" b="1" i="0" u="none" strike="noStrike" cap="none" normalizeH="0" baseline="0" dirty="0" smtClean="0">
                <a:ln>
                  <a:noFill/>
                </a:ln>
                <a:solidFill>
                  <a:srgbClr val="C00000"/>
                </a:solidFill>
                <a:effectLst/>
                <a:latin typeface="Times New Roman" pitchFamily="18" charset="0"/>
                <a:ea typeface="Times New Roman" pitchFamily="18" charset="0"/>
                <a:cs typeface="Times New Roman" pitchFamily="18" charset="0"/>
              </a:rPr>
              <a:t>Игры-викторины для детей «Угадай из какой я сказки?»</a:t>
            </a:r>
            <a:endParaRPr kumimoji="0" lang="ru-RU" sz="2200" b="1" i="0" u="none" strike="noStrike" cap="none" normalizeH="0" baseline="0" dirty="0" smtClean="0">
              <a:ln>
                <a:noFill/>
              </a:ln>
              <a:solidFill>
                <a:srgbClr val="C00000"/>
              </a:solidFill>
              <a:effectLst/>
              <a:latin typeface="Arial" pitchFamily="34" charset="0"/>
              <a:cs typeface="Arial" pitchFamily="34" charset="0"/>
            </a:endParaRPr>
          </a:p>
          <a:p>
            <a:pPr marL="0" marR="0" lvl="0" indent="450850" algn="just" defTabSz="914400" rtl="0" eaLnBrk="0" fontAlgn="base" latinLnBrk="0" hangingPunct="0">
              <a:lnSpc>
                <a:spcPct val="100000"/>
              </a:lnSpc>
              <a:spcBef>
                <a:spcPct val="0"/>
              </a:spcBef>
              <a:spcAft>
                <a:spcPct val="0"/>
              </a:spcAft>
              <a:buClrTx/>
              <a:buSzTx/>
              <a:buFont typeface="Arial" pitchFamily="34" charset="0"/>
              <a:buChar char="•"/>
              <a:tabLst/>
            </a:pPr>
            <a:r>
              <a:rPr kumimoji="0" lang="ru-RU" sz="2200" b="1" i="0" u="none" strike="noStrike" cap="none" normalizeH="0" baseline="0" dirty="0" smtClean="0">
                <a:ln>
                  <a:noFill/>
                </a:ln>
                <a:solidFill>
                  <a:srgbClr val="C00000"/>
                </a:solidFill>
                <a:effectLst/>
                <a:latin typeface="Times New Roman" pitchFamily="18" charset="0"/>
                <a:ea typeface="Times New Roman" pitchFamily="18" charset="0"/>
                <a:cs typeface="Times New Roman" pitchFamily="18" charset="0"/>
              </a:rPr>
              <a:t>Проведение «Дня открытых дверей»;</a:t>
            </a:r>
            <a:endParaRPr kumimoji="0" lang="ru-RU" sz="2200" b="1" i="0" u="none" strike="noStrike" cap="none" normalizeH="0" baseline="0" dirty="0" smtClean="0">
              <a:ln>
                <a:noFill/>
              </a:ln>
              <a:solidFill>
                <a:srgbClr val="C00000"/>
              </a:solidFill>
              <a:effectLst/>
              <a:latin typeface="Arial" pitchFamily="34" charset="0"/>
              <a:cs typeface="Arial" pitchFamily="34" charset="0"/>
            </a:endParaRPr>
          </a:p>
          <a:p>
            <a:pPr marL="0" marR="0" lvl="0" indent="450850" algn="just" defTabSz="914400" rtl="0" eaLnBrk="0" fontAlgn="base" latinLnBrk="0" hangingPunct="0">
              <a:lnSpc>
                <a:spcPct val="100000"/>
              </a:lnSpc>
              <a:spcBef>
                <a:spcPct val="0"/>
              </a:spcBef>
              <a:spcAft>
                <a:spcPct val="0"/>
              </a:spcAft>
              <a:buClrTx/>
              <a:buSzTx/>
              <a:buFont typeface="Arial" pitchFamily="34" charset="0"/>
              <a:buChar char="•"/>
              <a:tabLst/>
            </a:pPr>
            <a:r>
              <a:rPr kumimoji="0" lang="ru-RU" sz="2200" b="1" i="0" u="none" strike="noStrike" cap="none" normalizeH="0" baseline="0" dirty="0" smtClean="0">
                <a:ln>
                  <a:noFill/>
                </a:ln>
                <a:solidFill>
                  <a:srgbClr val="C00000"/>
                </a:solidFill>
                <a:effectLst/>
                <a:latin typeface="Times New Roman" pitchFamily="18" charset="0"/>
                <a:ea typeface="Times New Roman" pitchFamily="18" charset="0"/>
                <a:cs typeface="Times New Roman" pitchFamily="18" charset="0"/>
              </a:rPr>
              <a:t>Проведение праздников посвященных юбилею творчества  </a:t>
            </a:r>
            <a:endParaRPr kumimoji="0" lang="ru-RU" sz="2200" b="1" i="0" u="none" strike="noStrike" cap="none" normalizeH="0" baseline="0" dirty="0" smtClean="0">
              <a:ln>
                <a:noFill/>
              </a:ln>
              <a:solidFill>
                <a:srgbClr val="C00000"/>
              </a:solidFill>
              <a:effectLst/>
              <a:latin typeface="Arial" pitchFamily="34" charset="0"/>
              <a:cs typeface="Arial" pitchFamily="34"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2200" b="1" i="0" u="none" strike="noStrike" cap="none" normalizeH="0" baseline="0" dirty="0" smtClean="0">
                <a:ln>
                  <a:noFill/>
                </a:ln>
                <a:solidFill>
                  <a:srgbClr val="C00000"/>
                </a:solidFill>
                <a:effectLst/>
                <a:latin typeface="Times New Roman" pitchFamily="18" charset="0"/>
                <a:ea typeface="Times New Roman" pitchFamily="18" charset="0"/>
                <a:cs typeface="Times New Roman" pitchFamily="18" charset="0"/>
              </a:rPr>
              <a:t>художников-иллюстраторов.</a:t>
            </a:r>
            <a:endParaRPr kumimoji="0" lang="ru-RU" sz="2200" b="1" i="0" u="none" strike="noStrike" cap="none" normalizeH="0" baseline="0" dirty="0" smtClean="0">
              <a:ln>
                <a:noFill/>
              </a:ln>
              <a:solidFill>
                <a:srgbClr val="C00000"/>
              </a:solidFill>
              <a:effectLst/>
              <a:latin typeface="Arial" pitchFamily="34" charset="0"/>
              <a:cs typeface="Arial" pitchFamily="34" charset="0"/>
            </a:endParaRPr>
          </a:p>
          <a:p>
            <a:pPr marL="0" marR="0" lvl="0" indent="450850" algn="just" defTabSz="914400" rtl="0" eaLnBrk="0" fontAlgn="base" latinLnBrk="0" hangingPunct="0">
              <a:lnSpc>
                <a:spcPct val="100000"/>
              </a:lnSpc>
              <a:spcBef>
                <a:spcPct val="0"/>
              </a:spcBef>
              <a:spcAft>
                <a:spcPct val="0"/>
              </a:spcAft>
              <a:buClrTx/>
              <a:buSzTx/>
              <a:buFont typeface="Arial" pitchFamily="34" charset="0"/>
              <a:buChar char="•"/>
              <a:tabLst/>
            </a:pPr>
            <a:r>
              <a:rPr kumimoji="0" lang="ru-RU" sz="2200" b="1" i="0" u="none" strike="noStrike" cap="none" normalizeH="0" baseline="0" dirty="0" smtClean="0">
                <a:ln>
                  <a:noFill/>
                </a:ln>
                <a:solidFill>
                  <a:srgbClr val="C00000"/>
                </a:solidFill>
                <a:effectLst/>
                <a:latin typeface="Times New Roman" pitchFamily="18" charset="0"/>
                <a:ea typeface="Times New Roman" pitchFamily="18" charset="0"/>
                <a:cs typeface="Times New Roman" pitchFamily="18" charset="0"/>
              </a:rPr>
              <a:t>Пополнение новыми иллюстрациями.</a:t>
            </a:r>
            <a:endParaRPr kumimoji="0" lang="ru-RU" sz="2200" b="1" i="0" u="none" strike="noStrike" cap="none" normalizeH="0" baseline="0" dirty="0" smtClean="0">
              <a:ln>
                <a:noFill/>
              </a:ln>
              <a:solidFill>
                <a:srgbClr val="C00000"/>
              </a:solidFill>
              <a:effectLst/>
              <a:latin typeface="Arial" pitchFamily="34" charset="0"/>
              <a:ea typeface="Times New Roman" pitchFamily="18" charset="0"/>
              <a:cs typeface="Arial" pitchFamily="34" charset="0"/>
            </a:endParaRPr>
          </a:p>
          <a:p>
            <a:pPr marL="0" marR="0" lvl="0" indent="450850" algn="just" defTabSz="914400" rtl="0" eaLnBrk="0" fontAlgn="base" latinLnBrk="0" hangingPunct="0">
              <a:lnSpc>
                <a:spcPct val="100000"/>
              </a:lnSpc>
              <a:spcBef>
                <a:spcPct val="0"/>
              </a:spcBef>
              <a:spcAft>
                <a:spcPct val="0"/>
              </a:spcAft>
              <a:buClrTx/>
              <a:buSzTx/>
              <a:tabLst/>
            </a:pPr>
            <a:r>
              <a:rPr kumimoji="0" lang="ru-RU" sz="2200" b="1" i="0" u="none" strike="noStrike" cap="none" normalizeH="0" baseline="0" dirty="0" smtClean="0">
                <a:ln>
                  <a:noFill/>
                </a:ln>
                <a:solidFill>
                  <a:srgbClr val="C00000"/>
                </a:solidFill>
                <a:effectLst/>
                <a:latin typeface="Times New Roman" pitchFamily="18" charset="0"/>
                <a:ea typeface="Times New Roman" pitchFamily="18" charset="0"/>
                <a:cs typeface="Times New Roman" pitchFamily="18" charset="0"/>
              </a:rPr>
              <a:t>Я старалась так организовать развлечения, чтобы родители не только были зрителями, но и сами принимали участие в действии: называли герое сказок, автора иллюстрации.</a:t>
            </a:r>
            <a:endParaRPr kumimoji="0" lang="ru-RU" sz="2200" b="1" i="0" u="none" strike="noStrike" cap="none" normalizeH="0" baseline="0" dirty="0" smtClean="0">
              <a:ln>
                <a:noFill/>
              </a:ln>
              <a:solidFill>
                <a:srgbClr val="C00000"/>
              </a:solidFill>
              <a:effectLst/>
              <a:latin typeface="Arial" pitchFamily="34" charset="0"/>
              <a:cs typeface="Arial" pitchFamily="34" charset="0"/>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D:\Лариса\ФОНЫ\92319133.jpg"/>
          <p:cNvPicPr>
            <a:picLocks noChangeAspect="1" noChangeArrowheads="1"/>
          </p:cNvPicPr>
          <p:nvPr/>
        </p:nvPicPr>
        <p:blipFill>
          <a:blip r:embed="rId2"/>
          <a:srcRect/>
          <a:stretch>
            <a:fillRect/>
          </a:stretch>
        </p:blipFill>
        <p:spPr bwMode="auto">
          <a:xfrm>
            <a:off x="0" y="0"/>
            <a:ext cx="9144000" cy="6858024"/>
          </a:xfrm>
          <a:prstGeom prst="rect">
            <a:avLst/>
          </a:prstGeom>
          <a:noFill/>
        </p:spPr>
      </p:pic>
      <p:sp>
        <p:nvSpPr>
          <p:cNvPr id="48129" name="Rectangle 1"/>
          <p:cNvSpPr>
            <a:spLocks noChangeArrowheads="1"/>
          </p:cNvSpPr>
          <p:nvPr/>
        </p:nvSpPr>
        <p:spPr bwMode="auto">
          <a:xfrm>
            <a:off x="0" y="428604"/>
            <a:ext cx="9144000" cy="517064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0850" algn="just" defTabSz="914400" rtl="0" eaLnBrk="1" fontAlgn="base" latinLnBrk="0" hangingPunct="1">
              <a:lnSpc>
                <a:spcPct val="100000"/>
              </a:lnSpc>
              <a:spcBef>
                <a:spcPct val="0"/>
              </a:spcBef>
              <a:spcAft>
                <a:spcPct val="0"/>
              </a:spcAft>
              <a:buClrTx/>
              <a:buSzTx/>
              <a:buFontTx/>
              <a:buNone/>
              <a:tabLst/>
            </a:pPr>
            <a:r>
              <a:rPr kumimoji="0" lang="ru-RU" sz="22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Итак, в процессе работы с детьми ознакомлению с творчеством художников- иллюстраторов я соблюдала следующие принципы:</a:t>
            </a:r>
            <a:endParaRPr kumimoji="0" lang="ru-RU" sz="2200" b="1" i="0" u="none" strike="noStrike" cap="none" normalizeH="0" baseline="0" dirty="0" smtClean="0">
              <a:ln>
                <a:noFill/>
              </a:ln>
              <a:solidFill>
                <a:srgbClr val="C00000"/>
              </a:solidFill>
              <a:effectLst/>
              <a:latin typeface="Arial" pitchFamily="34" charset="0"/>
              <a:cs typeface="Arial" pitchFamily="34"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22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1. </a:t>
            </a:r>
            <a:r>
              <a:rPr kumimoji="0" lang="ru-RU" sz="2200" b="1" i="0" u="sng"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Принцип наглядности,</a:t>
            </a:r>
            <a:r>
              <a:rPr kumimoji="0" lang="ru-RU" sz="22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 т. е используемые наглядные средства, с помощью которых создаётся развёрнутая картина действий и результатов.</a:t>
            </a:r>
            <a:endParaRPr kumimoji="0" lang="ru-RU" sz="2200" b="1" i="0" u="none" strike="noStrike" cap="none" normalizeH="0" baseline="0" dirty="0" smtClean="0">
              <a:ln>
                <a:noFill/>
              </a:ln>
              <a:solidFill>
                <a:srgbClr val="C00000"/>
              </a:solidFill>
              <a:effectLst/>
              <a:latin typeface="Arial" pitchFamily="34" charset="0"/>
              <a:cs typeface="Arial" pitchFamily="34"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2200" b="1" i="0" u="sng"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Показ</a:t>
            </a:r>
            <a:r>
              <a:rPr kumimoji="0" lang="ru-RU" sz="22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 - основной метод принципа наглядности - может быть фрагментарный (основные эпизоды произведения) или полный (последовательные эпизоды произведения) с использованием различных наглядных средств. Использовать можно пособия плоскостные и объёмные. Плоскостные пособия: иллюстрации, , картины, плоскостные фигурки людей и животных, плоскостной настольный театр. Объёмные пособия: игрушки, специально подобранные игрушки — самоделки из бумаги, ткани, соломки;, некоторые народные музыкальные инструменты (бубен, дудочка, ложки, балалайка, гармонь, колокольчики). </a:t>
            </a:r>
            <a:endParaRPr kumimoji="0" lang="ru-RU" sz="2200" b="1" i="0" u="none" strike="noStrike" cap="none" normalizeH="0" baseline="0" dirty="0" smtClean="0">
              <a:ln>
                <a:noFill/>
              </a:ln>
              <a:solidFill>
                <a:srgbClr val="C00000"/>
              </a:solidFill>
              <a:effectLst/>
              <a:latin typeface="Arial" pitchFamily="34" charset="0"/>
              <a:cs typeface="Arial" pitchFamily="34" charset="0"/>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D:\Лариса\ФОНЫ\92319133.jpg"/>
          <p:cNvPicPr>
            <a:picLocks noChangeAspect="1" noChangeArrowheads="1"/>
          </p:cNvPicPr>
          <p:nvPr/>
        </p:nvPicPr>
        <p:blipFill>
          <a:blip r:embed="rId2"/>
          <a:srcRect/>
          <a:stretch>
            <a:fillRect/>
          </a:stretch>
        </p:blipFill>
        <p:spPr bwMode="auto">
          <a:xfrm>
            <a:off x="0" y="0"/>
            <a:ext cx="9144000" cy="6858024"/>
          </a:xfrm>
          <a:prstGeom prst="rect">
            <a:avLst/>
          </a:prstGeom>
          <a:noFill/>
        </p:spPr>
      </p:pic>
      <p:sp>
        <p:nvSpPr>
          <p:cNvPr id="47105" name="Rectangle 1"/>
          <p:cNvSpPr>
            <a:spLocks noChangeArrowheads="1"/>
          </p:cNvSpPr>
          <p:nvPr/>
        </p:nvSpPr>
        <p:spPr bwMode="auto">
          <a:xfrm>
            <a:off x="0" y="357166"/>
            <a:ext cx="9144000" cy="618630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0850" algn="l" defTabSz="914400" rtl="0" eaLnBrk="1" fontAlgn="base" latinLnBrk="0" hangingPunct="1">
              <a:lnSpc>
                <a:spcPct val="100000"/>
              </a:lnSpc>
              <a:spcBef>
                <a:spcPct val="0"/>
              </a:spcBef>
              <a:spcAft>
                <a:spcPct val="0"/>
              </a:spcAft>
              <a:buClrTx/>
              <a:buSzTx/>
              <a:buFontTx/>
              <a:buNone/>
              <a:tabLst/>
            </a:pPr>
            <a:r>
              <a:rPr kumimoji="0" lang="ru-RU" sz="22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2. </a:t>
            </a:r>
            <a:r>
              <a:rPr kumimoji="0" lang="ru-RU" sz="2200" b="1" i="0" u="sng"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Принцип познавательной выразительности. </a:t>
            </a:r>
            <a:r>
              <a:rPr kumimoji="0" lang="ru-RU" sz="22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Достигнуть его можно эмоциональностью. Именно с помощью эмоционального изложения поддерживается внимание детей. Как известно младшие дошкольники отличаются непроизвольностью действий, неспособностью к самоорганизации, сдержанности..</a:t>
            </a:r>
          </a:p>
          <a:p>
            <a:pPr marL="0" marR="0" lvl="0" indent="450850" algn="l" defTabSz="914400" rtl="0" eaLnBrk="0" fontAlgn="base" latinLnBrk="0" hangingPunct="0">
              <a:lnSpc>
                <a:spcPct val="100000"/>
              </a:lnSpc>
              <a:spcBef>
                <a:spcPct val="0"/>
              </a:spcBef>
              <a:spcAft>
                <a:spcPct val="0"/>
              </a:spcAft>
              <a:buClrTx/>
              <a:buSzTx/>
              <a:buFontTx/>
              <a:buNone/>
              <a:tabLst/>
            </a:pPr>
            <a:r>
              <a:rPr kumimoji="0" lang="ru-RU" sz="22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Вместе с тем дети не просто отзывчивы на эмоциональное поведение взрослых. Они проявляют эмоциональную чуткость ко всем действиям педагога, особым образом реагируя на его голос, настроение, мимику, жесты (голос звучит то очень тихо, то громко, то медленно, то быстро). Эти проявления легко копируются; поэтому для детей они выполняют роль информативную. Следовательно, эмоциональность взрослого можно рассматривать не только как способ поддержания ориентировочной активности детей, но и как возможность удовлетворения их познавательной потребности, возникающей в процессе ознакомления с иллюстрациями литературных произведений. Приёмы эмоционального подкрепления: перепады силы и высоты голоса, изменения тембрового звучания, а также мимика и жест должны быть выразительны</a:t>
            </a:r>
            <a:r>
              <a:rPr kumimoji="0" lang="ru-RU" sz="2200" b="1" i="0" u="none" strike="noStrike" cap="none" normalizeH="0" baseline="0" dirty="0" smtClean="0">
                <a:ln>
                  <a:noFill/>
                </a:ln>
                <a:solidFill>
                  <a:srgbClr val="C00000"/>
                </a:solidFill>
                <a:effectLst/>
                <a:latin typeface="Arial" pitchFamily="34" charset="0"/>
                <a:cs typeface="Arial" pitchFamily="34" charset="0"/>
              </a:rPr>
              <a:t> </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D:\Лариса\ФОНЫ\92319133.jpg"/>
          <p:cNvPicPr>
            <a:picLocks noChangeAspect="1" noChangeArrowheads="1"/>
          </p:cNvPicPr>
          <p:nvPr/>
        </p:nvPicPr>
        <p:blipFill>
          <a:blip r:embed="rId2"/>
          <a:srcRect/>
          <a:stretch>
            <a:fillRect/>
          </a:stretch>
        </p:blipFill>
        <p:spPr bwMode="auto">
          <a:xfrm>
            <a:off x="0" y="0"/>
            <a:ext cx="9144000" cy="6858024"/>
          </a:xfrm>
          <a:prstGeom prst="rect">
            <a:avLst/>
          </a:prstGeom>
          <a:noFill/>
        </p:spPr>
      </p:pic>
      <p:sp>
        <p:nvSpPr>
          <p:cNvPr id="46081" name="Rectangle 1"/>
          <p:cNvSpPr>
            <a:spLocks noChangeArrowheads="1"/>
          </p:cNvSpPr>
          <p:nvPr/>
        </p:nvSpPr>
        <p:spPr bwMode="auto">
          <a:xfrm>
            <a:off x="0" y="857232"/>
            <a:ext cx="9144000" cy="38164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0850" algn="just" defTabSz="914400" rtl="0" eaLnBrk="1" fontAlgn="base" latinLnBrk="0" hangingPunct="1">
              <a:lnSpc>
                <a:spcPct val="100000"/>
              </a:lnSpc>
              <a:spcBef>
                <a:spcPct val="0"/>
              </a:spcBef>
              <a:spcAft>
                <a:spcPct val="0"/>
              </a:spcAft>
              <a:buClrTx/>
              <a:buSzTx/>
              <a:buFontTx/>
              <a:buNone/>
              <a:tabLst/>
            </a:pPr>
            <a:r>
              <a:rPr kumimoji="0" lang="ru-RU" sz="2200" b="1" i="0" u="sng"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3. Принцип </a:t>
            </a:r>
            <a:r>
              <a:rPr kumimoji="0" lang="ru-RU" sz="2200" b="1" i="0" u="sng" strike="noStrike" cap="none" normalizeH="0" baseline="0" dirty="0" err="1" smtClean="0">
                <a:ln>
                  <a:noFill/>
                </a:ln>
                <a:solidFill>
                  <a:srgbClr val="C00000"/>
                </a:solidFill>
                <a:effectLst/>
                <a:latin typeface="Times New Roman" pitchFamily="18" charset="0"/>
                <a:ea typeface="Calibri" pitchFamily="34" charset="0"/>
                <a:cs typeface="Times New Roman" pitchFamily="18" charset="0"/>
              </a:rPr>
              <a:t>поэтапности</a:t>
            </a:r>
            <a:r>
              <a:rPr kumimoji="0" lang="ru-RU" sz="2200" b="1" i="0" u="sng"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 в передаче смыслового содержания.</a:t>
            </a:r>
            <a:endParaRPr kumimoji="0" lang="ru-RU" sz="2200" b="1" i="0" u="none" strike="noStrike" cap="none" normalizeH="0" baseline="0" dirty="0" smtClean="0">
              <a:ln>
                <a:noFill/>
              </a:ln>
              <a:solidFill>
                <a:srgbClr val="C00000"/>
              </a:solidFill>
              <a:effectLst/>
              <a:latin typeface="Arial" pitchFamily="34" charset="0"/>
              <a:cs typeface="Arial" pitchFamily="34"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22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Этот принцип позволяет осуществить эту связь на деле практически: беседа должна состоять из нескольких взаимосвязанных частей, рассчитанных на постепенное освоение смыслового содержания произведения. Смена частей беседы обусловлена постепенность освоения, надо задерживаться на каждой части занятия столько, сколько это необходимо для активного освоения смыслового содержания текста. Отработав какую-то содержательную часть текста, надо переходить ко второй, третьей частям занятия. Если дети не отреагировали на какую-то часть текста, необходимо прокручивать её ещё и ещё раз.</a:t>
            </a:r>
            <a:endParaRPr kumimoji="0" lang="ru-RU" sz="2200" b="1" i="0" u="none" strike="noStrike" cap="none" normalizeH="0" baseline="0" dirty="0" smtClean="0">
              <a:ln>
                <a:noFill/>
              </a:ln>
              <a:solidFill>
                <a:srgbClr val="C00000"/>
              </a:solidFill>
              <a:effectLst/>
              <a:latin typeface="Arial" pitchFamily="34" charset="0"/>
              <a:cs typeface="Arial" pitchFamily="34" charset="0"/>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D:\Лариса\ФОНЫ\92319133.jpg"/>
          <p:cNvPicPr>
            <a:picLocks noChangeAspect="1" noChangeArrowheads="1"/>
          </p:cNvPicPr>
          <p:nvPr/>
        </p:nvPicPr>
        <p:blipFill>
          <a:blip r:embed="rId2"/>
          <a:srcRect/>
          <a:stretch>
            <a:fillRect/>
          </a:stretch>
        </p:blipFill>
        <p:spPr bwMode="auto">
          <a:xfrm>
            <a:off x="0" y="0"/>
            <a:ext cx="9144000" cy="6858024"/>
          </a:xfrm>
          <a:prstGeom prst="rect">
            <a:avLst/>
          </a:prstGeom>
          <a:noFill/>
        </p:spPr>
      </p:pic>
      <p:sp>
        <p:nvSpPr>
          <p:cNvPr id="45057" name="Rectangle 1"/>
          <p:cNvSpPr>
            <a:spLocks noChangeArrowheads="1"/>
          </p:cNvSpPr>
          <p:nvPr/>
        </p:nvSpPr>
        <p:spPr bwMode="auto">
          <a:xfrm>
            <a:off x="0" y="357166"/>
            <a:ext cx="9144000" cy="584775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0850" algn="just" defTabSz="914400" rtl="0" eaLnBrk="1" fontAlgn="base" latinLnBrk="0" hangingPunct="1">
              <a:lnSpc>
                <a:spcPct val="100000"/>
              </a:lnSpc>
              <a:spcBef>
                <a:spcPct val="0"/>
              </a:spcBef>
              <a:spcAft>
                <a:spcPct val="0"/>
              </a:spcAft>
              <a:buClrTx/>
              <a:buSzTx/>
              <a:buFontTx/>
              <a:buNone/>
              <a:tabLst/>
            </a:pPr>
            <a:r>
              <a:rPr kumimoji="0" lang="ru-RU" sz="2200" b="1" i="0" u="sng"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4. Принцип повторности</a:t>
            </a:r>
            <a:r>
              <a:rPr kumimoji="0" lang="ru-RU" sz="22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 - какой-либо части занятия в зависимости от возникшей необходимости. Эта необходимость иногда связана не только с возможностями освоения смыслового содержания, но и со спецификой:</a:t>
            </a:r>
            <a:r>
              <a:rPr kumimoji="0" lang="ru-RU" sz="2200" b="1" i="0" u="none" strike="noStrike" cap="none" normalizeH="0" baseline="0" dirty="0" smtClean="0">
                <a:ln>
                  <a:noFill/>
                </a:ln>
                <a:solidFill>
                  <a:srgbClr val="C00000"/>
                </a:solidFill>
                <a:effectLst/>
                <a:latin typeface="Arial" pitchFamily="34" charset="0"/>
                <a:ea typeface="Calibri" pitchFamily="34" charset="0"/>
                <a:cs typeface="Arial" pitchFamily="34" charset="0"/>
              </a:rPr>
              <a:t>                 </a:t>
            </a:r>
            <a:r>
              <a:rPr kumimoji="0" lang="ru-RU" sz="22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эмоционального реагирования детей. В момент появления увлекательной игрушки, показа красочной иллюстрации эмоциональность детей столь велика, что они не слышат взрослого. Возникает - доминантное торможение. Им нужно дать возможность эмоционально пережить и адаптироваться к присутствию, например, яркого петушка, лошадки. Степень активного освоения в течение одного занятия проявляется не при первом прочтении текста, не при первом предъявлении игрушки, а при повторных показах и попытках. Вот почему необходим принцип повторности. Это позволяет педагогу осуществить живое общение, учитывая особенности возрастного восприятия и индивидуального реагирования. Но повторения необходимы не только на одном и том же занятии, необходимо повторять и сами занятия в целом через определённое время.</a:t>
            </a:r>
            <a:endParaRPr kumimoji="0" lang="ru-RU" sz="2200" b="1" i="0" u="none" strike="noStrike" cap="none" normalizeH="0" baseline="0" dirty="0" smtClean="0">
              <a:ln>
                <a:noFill/>
              </a:ln>
              <a:solidFill>
                <a:srgbClr val="C00000"/>
              </a:solidFill>
              <a:effectLst/>
              <a:latin typeface="Arial" pitchFamily="34" charset="0"/>
              <a:cs typeface="Arial" pitchFamily="34" charset="0"/>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D:\Лариса\ФОНЫ\92319133.jpg"/>
          <p:cNvPicPr>
            <a:picLocks noChangeAspect="1" noChangeArrowheads="1"/>
          </p:cNvPicPr>
          <p:nvPr/>
        </p:nvPicPr>
        <p:blipFill>
          <a:blip r:embed="rId2"/>
          <a:srcRect/>
          <a:stretch>
            <a:fillRect/>
          </a:stretch>
        </p:blipFill>
        <p:spPr bwMode="auto">
          <a:xfrm>
            <a:off x="0" y="0"/>
            <a:ext cx="9144000" cy="6858024"/>
          </a:xfrm>
          <a:prstGeom prst="rect">
            <a:avLst/>
          </a:prstGeom>
          <a:noFill/>
        </p:spPr>
      </p:pic>
      <p:sp>
        <p:nvSpPr>
          <p:cNvPr id="44033" name="Rectangle 1"/>
          <p:cNvSpPr>
            <a:spLocks noChangeArrowheads="1"/>
          </p:cNvSpPr>
          <p:nvPr/>
        </p:nvSpPr>
        <p:spPr bwMode="auto">
          <a:xfrm>
            <a:off x="0" y="214290"/>
            <a:ext cx="9144000" cy="246221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0850" algn="just" defTabSz="914400" rtl="0" eaLnBrk="1" fontAlgn="base" latinLnBrk="0" hangingPunct="1">
              <a:lnSpc>
                <a:spcPct val="100000"/>
              </a:lnSpc>
              <a:spcBef>
                <a:spcPct val="0"/>
              </a:spcBef>
              <a:spcAft>
                <a:spcPct val="0"/>
              </a:spcAft>
              <a:buClrTx/>
              <a:buSzTx/>
              <a:buFontTx/>
              <a:buNone/>
              <a:tabLst/>
            </a:pPr>
            <a:r>
              <a:rPr kumimoji="0" lang="ru-RU" sz="22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5. </a:t>
            </a:r>
            <a:r>
              <a:rPr kumimoji="0" lang="ru-RU" sz="2200" b="1" i="0" u="sng"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Принцип вариативности.</a:t>
            </a:r>
            <a:endParaRPr kumimoji="0" lang="ru-RU" sz="2200" b="1" i="0" u="none" strike="noStrike" cap="none" normalizeH="0" baseline="0" dirty="0" smtClean="0">
              <a:ln>
                <a:noFill/>
              </a:ln>
              <a:solidFill>
                <a:srgbClr val="C00000"/>
              </a:solidFill>
              <a:effectLst/>
              <a:latin typeface="Arial" pitchFamily="34" charset="0"/>
              <a:cs typeface="Arial" pitchFamily="34"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22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Поможет закрепить и расширить знания детей (принцип вариативности - повторности занятий в несколько изменённом варианте). Дети, как правило, помнят общее содержание занятия. Поэтому свёртывается предварительная, ознакомительная часть, появляется больше возможностей освоить, запомнить и воспроизвести текст, сопровождающий показ иллюстрации.</a:t>
            </a:r>
            <a:endParaRPr kumimoji="0" lang="ru-RU" sz="2200" b="1" i="0" u="none" strike="noStrike" cap="none" normalizeH="0" baseline="0" dirty="0" smtClean="0">
              <a:ln>
                <a:noFill/>
              </a:ln>
              <a:solidFill>
                <a:srgbClr val="C00000"/>
              </a:solidFill>
              <a:effectLst/>
              <a:latin typeface="Arial" pitchFamily="34" charset="0"/>
              <a:cs typeface="Arial" pitchFamily="34" charset="0"/>
            </a:endParaRPr>
          </a:p>
        </p:txBody>
      </p:sp>
      <p:sp>
        <p:nvSpPr>
          <p:cNvPr id="44034" name="Rectangle 2"/>
          <p:cNvSpPr>
            <a:spLocks noChangeArrowheads="1"/>
          </p:cNvSpPr>
          <p:nvPr/>
        </p:nvSpPr>
        <p:spPr bwMode="auto">
          <a:xfrm>
            <a:off x="0" y="2643182"/>
            <a:ext cx="9144000" cy="415498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0850" algn="just" defTabSz="914400" rtl="0" eaLnBrk="1" fontAlgn="base" latinLnBrk="0" hangingPunct="1">
              <a:lnSpc>
                <a:spcPct val="100000"/>
              </a:lnSpc>
              <a:spcBef>
                <a:spcPct val="0"/>
              </a:spcBef>
              <a:spcAft>
                <a:spcPct val="0"/>
              </a:spcAft>
              <a:buClrTx/>
              <a:buSzTx/>
              <a:buFontTx/>
              <a:buNone/>
              <a:tabLst/>
            </a:pPr>
            <a:r>
              <a:rPr kumimoji="0" lang="ru-RU" sz="22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6. </a:t>
            </a:r>
            <a:r>
              <a:rPr kumimoji="0" lang="ru-RU" sz="2200" b="1" i="0" u="sng"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Принцип художественного исполнения произведения</a:t>
            </a:r>
            <a:r>
              <a:rPr kumimoji="0" lang="ru-RU" sz="22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 - позволяет создать у детей целостное восприятие. Прочтение целостного текста складывается как бы само собой после проработки каждой строчки потешки. Дети эмоционально откликнулись, проиграли и зрительно восприняли сюжет. Вот теперь надо выразительно, не торопясь, а главное непрерывно читать всё произведение в целом, от начала до конца. При повторном прочтении меняется и характер исполнения, например, читается текст речитативом, а в следующий момент как бы </a:t>
            </a:r>
            <a:r>
              <a:rPr kumimoji="0" lang="ru-RU" sz="2200" b="1" i="0" u="none" strike="noStrike" cap="none" normalizeH="0" baseline="0" dirty="0" err="1" smtClean="0">
                <a:ln>
                  <a:noFill/>
                </a:ln>
                <a:solidFill>
                  <a:srgbClr val="C00000"/>
                </a:solidFill>
                <a:effectLst/>
                <a:latin typeface="Times New Roman" pitchFamily="18" charset="0"/>
                <a:ea typeface="Calibri" pitchFamily="34" charset="0"/>
                <a:cs typeface="Times New Roman" pitchFamily="18" charset="0"/>
              </a:rPr>
              <a:t>пропевая</a:t>
            </a:r>
            <a:r>
              <a:rPr kumimoji="0" lang="ru-RU" sz="22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 весть текст, побуждая малышей действовать вместе. Каждое повторное чтение должно проходить увлекательно. При этом обращается внимание на то, что изображено на иллюстрации. Совпадает ли это с текстом.</a:t>
            </a:r>
            <a:endParaRPr kumimoji="0" lang="ru-RU" sz="2200" b="1" i="0" u="none" strike="noStrike" cap="none" normalizeH="0" baseline="0" dirty="0" smtClean="0">
              <a:ln>
                <a:noFill/>
              </a:ln>
              <a:solidFill>
                <a:srgbClr val="C00000"/>
              </a:solidFill>
              <a:effectLst/>
              <a:latin typeface="Arial" pitchFamily="34" charset="0"/>
              <a:cs typeface="Arial" pitchFamily="34" charset="0"/>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D:\Лариса\ФОНЫ\92319133.jpg"/>
          <p:cNvPicPr>
            <a:picLocks noChangeAspect="1" noChangeArrowheads="1"/>
          </p:cNvPicPr>
          <p:nvPr/>
        </p:nvPicPr>
        <p:blipFill>
          <a:blip r:embed="rId2"/>
          <a:srcRect/>
          <a:stretch>
            <a:fillRect/>
          </a:stretch>
        </p:blipFill>
        <p:spPr bwMode="auto">
          <a:xfrm>
            <a:off x="0" y="0"/>
            <a:ext cx="9144000" cy="6858024"/>
          </a:xfrm>
          <a:prstGeom prst="rect">
            <a:avLst/>
          </a:prstGeom>
          <a:noFill/>
        </p:spPr>
      </p:pic>
      <p:sp>
        <p:nvSpPr>
          <p:cNvPr id="54273" name="Rectangle 1"/>
          <p:cNvSpPr>
            <a:spLocks noChangeArrowheads="1"/>
          </p:cNvSpPr>
          <p:nvPr/>
        </p:nvSpPr>
        <p:spPr bwMode="auto">
          <a:xfrm>
            <a:off x="214282" y="714356"/>
            <a:ext cx="8643966" cy="313932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0850" algn="just" defTabSz="914400" rtl="0" eaLnBrk="1" fontAlgn="base" latinLnBrk="0" hangingPunct="1">
              <a:lnSpc>
                <a:spcPct val="100000"/>
              </a:lnSpc>
              <a:spcBef>
                <a:spcPct val="0"/>
              </a:spcBef>
              <a:spcAft>
                <a:spcPct val="0"/>
              </a:spcAft>
              <a:buClrTx/>
              <a:buSzTx/>
              <a:buFontTx/>
              <a:buNone/>
              <a:tabLst/>
            </a:pPr>
            <a:r>
              <a:rPr kumimoji="0" lang="ru-RU" sz="22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7. </a:t>
            </a:r>
            <a:r>
              <a:rPr kumimoji="0" lang="ru-RU" sz="2200" b="1" i="0" u="sng"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Принцип преемственности детского сада и семьи.</a:t>
            </a:r>
            <a:endParaRPr kumimoji="0" lang="ru-RU" sz="2200" b="1" i="0" u="none" strike="noStrike" cap="none" normalizeH="0" baseline="0" dirty="0" smtClean="0">
              <a:ln>
                <a:noFill/>
              </a:ln>
              <a:solidFill>
                <a:srgbClr val="C00000"/>
              </a:solidFill>
              <a:effectLst/>
              <a:latin typeface="Arial" pitchFamily="34" charset="0"/>
              <a:cs typeface="Arial" pitchFamily="34"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22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Семья и детский сад в хронологическом ряду связаны формой преемственности, что обеспечивает непрерывность воспитания и обучения детей. Ни семья, ни детский сад не могут заменить друг друга. Важным условием преемственности является установление доверительного делового контакта меду семьёй и детским садом в ходе которого корректируется воспитательная позиция родителей и педагога, что особенно необходимо при подготовке детей к школе.</a:t>
            </a:r>
            <a:endParaRPr kumimoji="0" lang="ru-RU" sz="2200" b="1" i="0" u="none" strike="noStrike" cap="none" normalizeH="0" baseline="0" dirty="0" smtClean="0">
              <a:ln>
                <a:noFill/>
              </a:ln>
              <a:solidFill>
                <a:srgbClr val="C00000"/>
              </a:solidFill>
              <a:effectLst/>
              <a:latin typeface="Arial" pitchFamily="34" charset="0"/>
              <a:cs typeface="Arial" pitchFamily="34" charset="0"/>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D:\Лариса\ФОНЫ\92319133.jpg"/>
          <p:cNvPicPr>
            <a:picLocks noChangeAspect="1" noChangeArrowheads="1"/>
          </p:cNvPicPr>
          <p:nvPr/>
        </p:nvPicPr>
        <p:blipFill>
          <a:blip r:embed="rId2"/>
          <a:srcRect/>
          <a:stretch>
            <a:fillRect/>
          </a:stretch>
        </p:blipFill>
        <p:spPr bwMode="auto">
          <a:xfrm>
            <a:off x="0" y="0"/>
            <a:ext cx="9144000" cy="6858024"/>
          </a:xfrm>
          <a:prstGeom prst="rect">
            <a:avLst/>
          </a:prstGeom>
          <a:noFill/>
        </p:spPr>
      </p:pic>
      <p:sp>
        <p:nvSpPr>
          <p:cNvPr id="53249" name="Rectangle 1"/>
          <p:cNvSpPr>
            <a:spLocks noChangeArrowheads="1"/>
          </p:cNvSpPr>
          <p:nvPr/>
        </p:nvSpPr>
        <p:spPr bwMode="auto">
          <a:xfrm>
            <a:off x="214282" y="785794"/>
            <a:ext cx="8786810" cy="449353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0850" algn="just" defTabSz="914400" rtl="0" eaLnBrk="1" fontAlgn="base" latinLnBrk="0" hangingPunct="1">
              <a:lnSpc>
                <a:spcPct val="100000"/>
              </a:lnSpc>
              <a:spcBef>
                <a:spcPct val="0"/>
              </a:spcBef>
              <a:spcAft>
                <a:spcPct val="0"/>
              </a:spcAft>
              <a:buClrTx/>
              <a:buSzTx/>
              <a:buFontTx/>
              <a:buNone/>
              <a:tabLst/>
            </a:pPr>
            <a:r>
              <a:rPr kumimoji="0" lang="ru-RU" sz="22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Необходимыми средствами для воспитания интереса к творчеству художников-иллюстраторов являются:</a:t>
            </a:r>
            <a:endParaRPr kumimoji="0" lang="ru-RU" sz="2200" b="1" i="0" u="none" strike="noStrike" cap="none" normalizeH="0" baseline="0" dirty="0" smtClean="0">
              <a:ln>
                <a:noFill/>
              </a:ln>
              <a:solidFill>
                <a:srgbClr val="C00000"/>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Char char="•"/>
              <a:tabLst/>
            </a:pPr>
            <a:r>
              <a:rPr kumimoji="0" lang="ru-RU" sz="22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Методический кабинет, где собрана литература и специальный        </a:t>
            </a:r>
            <a:endParaRPr kumimoji="0" lang="ru-RU" sz="2200" b="1" i="0" u="none" strike="noStrike" cap="none" normalizeH="0" baseline="0" dirty="0" smtClean="0">
              <a:ln>
                <a:noFill/>
              </a:ln>
              <a:solidFill>
                <a:srgbClr val="C00000"/>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22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материал по творческому мастерству художников-иллюстраторов.</a:t>
            </a:r>
            <a:endParaRPr kumimoji="0" lang="ru-RU" sz="2200" b="1" i="0" u="none" strike="noStrike" cap="none" normalizeH="0" baseline="0" dirty="0" smtClean="0">
              <a:ln>
                <a:noFill/>
              </a:ln>
              <a:solidFill>
                <a:srgbClr val="C00000"/>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 typeface="Arial" pitchFamily="34" charset="0"/>
              <a:buChar char="•"/>
              <a:tabLst/>
            </a:pPr>
            <a:r>
              <a:rPr kumimoji="0" lang="ru-RU" sz="22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 Планирование проектной деятельности по всем возрастам;</a:t>
            </a:r>
            <a:endParaRPr kumimoji="0" lang="ru-RU" sz="2200" b="1" i="0" u="none" strike="noStrike" cap="none" normalizeH="0" baseline="0" dirty="0" smtClean="0">
              <a:ln>
                <a:noFill/>
              </a:ln>
              <a:solidFill>
                <a:srgbClr val="C00000"/>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 typeface="Arial" pitchFamily="34" charset="0"/>
              <a:buChar char="•"/>
              <a:tabLst/>
            </a:pPr>
            <a:r>
              <a:rPr kumimoji="0" lang="ru-RU" sz="22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В группе сделан книжный  уголок, уголок театра;</a:t>
            </a:r>
            <a:endParaRPr kumimoji="0" lang="ru-RU" sz="2200" b="1" i="0" u="none" strike="noStrike" cap="none" normalizeH="0" baseline="0" dirty="0" smtClean="0">
              <a:ln>
                <a:noFill/>
              </a:ln>
              <a:solidFill>
                <a:srgbClr val="C00000"/>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 typeface="Arial" pitchFamily="34" charset="0"/>
              <a:buChar char="•"/>
              <a:tabLst/>
            </a:pPr>
            <a:r>
              <a:rPr kumimoji="0" lang="ru-RU" sz="22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 Также собран наглядный материал;</a:t>
            </a:r>
            <a:endParaRPr kumimoji="0" lang="ru-RU" sz="2200" b="1" i="0" u="none" strike="noStrike" cap="none" normalizeH="0" baseline="0" dirty="0" smtClean="0">
              <a:ln>
                <a:noFill/>
              </a:ln>
              <a:solidFill>
                <a:srgbClr val="C00000"/>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Char char="•"/>
              <a:tabLst/>
            </a:pPr>
            <a:r>
              <a:rPr kumimoji="0" lang="ru-RU" sz="22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Сборник потешек в оформлении художника-иллюстратора Ю.А.Васнецова; </a:t>
            </a:r>
            <a:endParaRPr kumimoji="0" lang="ru-RU" sz="2200" b="1" i="0" u="none" strike="noStrike" cap="none" normalizeH="0" baseline="0" dirty="0" smtClean="0">
              <a:ln>
                <a:noFill/>
              </a:ln>
              <a:solidFill>
                <a:srgbClr val="C00000"/>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Char char="•"/>
              <a:tabLst/>
            </a:pPr>
            <a:r>
              <a:rPr kumimoji="0" lang="ru-RU" sz="22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Различные театры:  настольный, плоскостной кукольный;</a:t>
            </a:r>
            <a:endParaRPr kumimoji="0" lang="ru-RU" sz="2200" b="1" i="0" u="none" strike="noStrike" cap="none" normalizeH="0" baseline="0" dirty="0" smtClean="0">
              <a:ln>
                <a:noFill/>
              </a:ln>
              <a:solidFill>
                <a:srgbClr val="C00000"/>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Char char="•"/>
              <a:tabLst/>
            </a:pPr>
            <a:r>
              <a:rPr kumimoji="0" lang="ru-RU" sz="22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Подобраны книги с потешками, сказками, чистоговорками и скороговорками, проиллюстрированные Ю.А.Васнецовым, Е.И. Чарушиным, Е.М.Рачевым. </a:t>
            </a:r>
            <a:endParaRPr kumimoji="0" lang="ru-RU" sz="2200" b="1" i="0" u="none" strike="noStrike" cap="none" normalizeH="0" baseline="0" dirty="0" smtClean="0">
              <a:ln>
                <a:noFill/>
              </a:ln>
              <a:solidFill>
                <a:srgbClr val="C00000"/>
              </a:solidFill>
              <a:effectLst/>
              <a:latin typeface="Arial" pitchFamily="34" charset="0"/>
              <a:cs typeface="Arial" pitchFamily="34" charset="0"/>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D:\Лариса\ФОНЫ\92319133.jpg"/>
          <p:cNvPicPr>
            <a:picLocks noChangeAspect="1" noChangeArrowheads="1"/>
          </p:cNvPicPr>
          <p:nvPr/>
        </p:nvPicPr>
        <p:blipFill>
          <a:blip r:embed="rId2"/>
          <a:srcRect/>
          <a:stretch>
            <a:fillRect/>
          </a:stretch>
        </p:blipFill>
        <p:spPr bwMode="auto">
          <a:xfrm>
            <a:off x="0" y="0"/>
            <a:ext cx="9144000" cy="6858024"/>
          </a:xfrm>
          <a:prstGeom prst="rect">
            <a:avLst/>
          </a:prstGeom>
          <a:noFill/>
        </p:spPr>
      </p:pic>
      <p:sp>
        <p:nvSpPr>
          <p:cNvPr id="52225" name="Rectangle 1"/>
          <p:cNvSpPr>
            <a:spLocks noChangeArrowheads="1"/>
          </p:cNvSpPr>
          <p:nvPr/>
        </p:nvSpPr>
        <p:spPr bwMode="auto">
          <a:xfrm>
            <a:off x="214282" y="857232"/>
            <a:ext cx="8715436" cy="369331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0850" algn="just" defTabSz="914400" rtl="0" eaLnBrk="1" fontAlgn="base" latinLnBrk="0" hangingPunct="1">
              <a:lnSpc>
                <a:spcPct val="100000"/>
              </a:lnSpc>
              <a:spcBef>
                <a:spcPct val="0"/>
              </a:spcBef>
              <a:spcAft>
                <a:spcPct val="0"/>
              </a:spcAft>
              <a:buClrTx/>
              <a:buSzTx/>
              <a:buFontTx/>
              <a:buNone/>
              <a:tabLst/>
            </a:pPr>
            <a:r>
              <a:rPr kumimoji="0" lang="ru-RU" sz="24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  Всё выше изложенное,  говорит о  том, что приобщение детей к творчеству – это сложный процесс, целостность которого определяется не только грамотным отбором содержания, форм, методов и приемов работы, но и заинтересованностью педагогов и родителей, их взаимодействие. Огромную роль играют встречи ДОУ с семьёй ребенка, и их совместная деятельность, в процессе которой происходит сближение, растёт интерес к культуре, быту, творчеству художников - иллюстраторов.</a:t>
            </a:r>
            <a:endParaRPr kumimoji="0" lang="ru-RU" sz="2400" b="1" i="0" u="none" strike="noStrike" cap="none" normalizeH="0" baseline="0" dirty="0" smtClean="0">
              <a:ln>
                <a:noFill/>
              </a:ln>
              <a:solidFill>
                <a:srgbClr val="C00000"/>
              </a:solidFill>
              <a:effectLst/>
              <a:latin typeface="Arial" pitchFamily="34" charset="0"/>
              <a:cs typeface="Arial" pitchFamily="34" charset="0"/>
            </a:endParaRPr>
          </a:p>
          <a:p>
            <a:pPr marL="0" marR="0" lvl="0" indent="450850" algn="just"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D:\Лариса\ФОНЫ\92319133.jpg"/>
          <p:cNvPicPr>
            <a:picLocks noChangeAspect="1" noChangeArrowheads="1"/>
          </p:cNvPicPr>
          <p:nvPr/>
        </p:nvPicPr>
        <p:blipFill>
          <a:blip r:embed="rId2"/>
          <a:srcRect/>
          <a:stretch>
            <a:fillRect/>
          </a:stretch>
        </p:blipFill>
        <p:spPr bwMode="auto">
          <a:xfrm>
            <a:off x="0" y="0"/>
            <a:ext cx="9144000" cy="6858024"/>
          </a:xfrm>
          <a:prstGeom prst="rect">
            <a:avLst/>
          </a:prstGeom>
          <a:noFill/>
        </p:spPr>
      </p:pic>
      <p:sp>
        <p:nvSpPr>
          <p:cNvPr id="51201" name="Rectangle 1"/>
          <p:cNvSpPr>
            <a:spLocks noChangeArrowheads="1"/>
          </p:cNvSpPr>
          <p:nvPr/>
        </p:nvSpPr>
        <p:spPr bwMode="auto">
          <a:xfrm>
            <a:off x="142844" y="857232"/>
            <a:ext cx="9001156" cy="38164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0850" algn="just" defTabSz="914400" rtl="0" eaLnBrk="1" fontAlgn="base" latinLnBrk="0" hangingPunct="1">
              <a:lnSpc>
                <a:spcPct val="100000"/>
              </a:lnSpc>
              <a:spcBef>
                <a:spcPct val="0"/>
              </a:spcBef>
              <a:spcAft>
                <a:spcPct val="0"/>
              </a:spcAft>
              <a:buClrTx/>
              <a:buSzTx/>
              <a:buFontTx/>
              <a:buNone/>
              <a:tabLst/>
            </a:pPr>
            <a:r>
              <a:rPr kumimoji="0" lang="ru-RU" sz="22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7</a:t>
            </a:r>
            <a:r>
              <a:rPr kumimoji="0" lang="ru-RU" sz="2200" b="1" i="0" u="sng"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 Результативность:</a:t>
            </a:r>
            <a:endParaRPr kumimoji="0" lang="ru-RU" sz="2200" b="1" i="0" u="sng" strike="noStrike" cap="none" normalizeH="0" baseline="0" dirty="0" smtClean="0">
              <a:ln>
                <a:noFill/>
              </a:ln>
              <a:solidFill>
                <a:srgbClr val="C00000"/>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22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В ходе работы с детьми по данной теме я достигла положительных результатов:</a:t>
            </a:r>
            <a:endParaRPr kumimoji="0" lang="ru-RU" sz="2200" b="1" i="0" u="none" strike="noStrike" cap="none" normalizeH="0" baseline="0" dirty="0" smtClean="0">
              <a:ln>
                <a:noFill/>
              </a:ln>
              <a:solidFill>
                <a:srgbClr val="C00000"/>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Char char="•"/>
              <a:tabLst/>
            </a:pPr>
            <a:r>
              <a:rPr kumimoji="0" lang="ru-RU" sz="22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Дети с удовольствием рассматривают иллюстрации в произведениях художественной литературы, узнают их автора;</a:t>
            </a:r>
            <a:endParaRPr kumimoji="0" lang="ru-RU" sz="2200" b="1" i="0" u="none" strike="noStrike" cap="none" normalizeH="0" baseline="0" dirty="0" smtClean="0">
              <a:ln>
                <a:noFill/>
              </a:ln>
              <a:solidFill>
                <a:srgbClr val="C00000"/>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Char char="•"/>
              <a:tabLst/>
            </a:pPr>
            <a:r>
              <a:rPr kumimoji="0" lang="ru-RU" sz="22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Понимают единство содержания и средств художественной выразительности книжной графики: рисунка, передающего характер образа, его настроение, сезона или времени суток;</a:t>
            </a:r>
            <a:endParaRPr kumimoji="0" lang="ru-RU" sz="2200" b="1" i="0" u="none" strike="noStrike" cap="none" normalizeH="0" baseline="0" dirty="0" smtClean="0">
              <a:ln>
                <a:noFill/>
              </a:ln>
              <a:solidFill>
                <a:srgbClr val="C00000"/>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Char char="•"/>
              <a:tabLst/>
            </a:pPr>
            <a:r>
              <a:rPr kumimoji="0" lang="ru-RU" sz="22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Дети стали более контактны, активны, разговорчивы;</a:t>
            </a:r>
            <a:endParaRPr kumimoji="0" lang="ru-RU" sz="2200" b="1" i="0" u="none" strike="noStrike" cap="none" normalizeH="0" baseline="0" dirty="0" smtClean="0">
              <a:ln>
                <a:noFill/>
              </a:ln>
              <a:solidFill>
                <a:srgbClr val="C00000"/>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Char char="•"/>
              <a:tabLst/>
            </a:pPr>
            <a:r>
              <a:rPr kumimoji="0" lang="ru-RU" sz="22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Стали больше интересоваться творчеством художников-иллюстраторов, их работами; </a:t>
            </a:r>
            <a:endParaRPr kumimoji="0" lang="ru-RU" sz="2200" b="1" i="0" u="none" strike="noStrike" cap="none" normalizeH="0" baseline="0" dirty="0" smtClean="0">
              <a:ln>
                <a:noFill/>
              </a:ln>
              <a:solidFill>
                <a:srgbClr val="C00000"/>
              </a:solidFill>
              <a:effectLst/>
              <a:latin typeface="Arial" pitchFamily="34" charset="0"/>
              <a:cs typeface="Arial" pitchFamily="34" charset="0"/>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D:\Лариса\ФОНЫ\92319133.jpg"/>
          <p:cNvPicPr>
            <a:picLocks noChangeAspect="1" noChangeArrowheads="1"/>
          </p:cNvPicPr>
          <p:nvPr/>
        </p:nvPicPr>
        <p:blipFill>
          <a:blip r:embed="rId2"/>
          <a:srcRect/>
          <a:stretch>
            <a:fillRect/>
          </a:stretch>
        </p:blipFill>
        <p:spPr bwMode="auto">
          <a:xfrm>
            <a:off x="0" y="0"/>
            <a:ext cx="9144000" cy="6858024"/>
          </a:xfrm>
          <a:prstGeom prst="rect">
            <a:avLst/>
          </a:prstGeom>
          <a:noFill/>
        </p:spPr>
      </p:pic>
      <p:sp>
        <p:nvSpPr>
          <p:cNvPr id="5" name="Прямоугольник 4"/>
          <p:cNvSpPr/>
          <p:nvPr/>
        </p:nvSpPr>
        <p:spPr>
          <a:xfrm>
            <a:off x="571472" y="197346"/>
            <a:ext cx="7715304" cy="6186309"/>
          </a:xfrm>
          <a:prstGeom prst="rect">
            <a:avLst/>
          </a:prstGeom>
        </p:spPr>
        <p:txBody>
          <a:bodyPr wrap="square">
            <a:spAutoFit/>
          </a:bodyPr>
          <a:lstStyle/>
          <a:p>
            <a:pPr lvl="0" eaLnBrk="0" fontAlgn="base" hangingPunct="0">
              <a:spcBef>
                <a:spcPct val="0"/>
              </a:spcBef>
              <a:spcAft>
                <a:spcPct val="0"/>
              </a:spcAft>
            </a:pPr>
            <a:r>
              <a:rPr lang="ru-RU" sz="2200" b="1" dirty="0" smtClean="0">
                <a:solidFill>
                  <a:srgbClr val="C00000"/>
                </a:solidFill>
                <a:latin typeface="Times New Roman" pitchFamily="18" charset="0"/>
                <a:ea typeface="Calibri" pitchFamily="34" charset="0"/>
                <a:cs typeface="Times New Roman" pitchFamily="18" charset="0"/>
              </a:rPr>
              <a:t>А достигла я положительных результатов благодаря:</a:t>
            </a:r>
            <a:endParaRPr lang="ru-RU" sz="2200" b="1" dirty="0" smtClean="0">
              <a:solidFill>
                <a:srgbClr val="C00000"/>
              </a:solidFill>
              <a:latin typeface="Arial" pitchFamily="34" charset="0"/>
              <a:cs typeface="Arial" pitchFamily="34" charset="0"/>
            </a:endParaRPr>
          </a:p>
          <a:p>
            <a:pPr lvl="0" eaLnBrk="0" fontAlgn="base" hangingPunct="0">
              <a:spcBef>
                <a:spcPct val="0"/>
              </a:spcBef>
              <a:spcAft>
                <a:spcPct val="0"/>
              </a:spcAft>
              <a:buFontTx/>
              <a:buChar char="•"/>
            </a:pPr>
            <a:r>
              <a:rPr lang="ru-RU" sz="2200" b="1" dirty="0" smtClean="0">
                <a:solidFill>
                  <a:srgbClr val="C00000"/>
                </a:solidFill>
                <a:latin typeface="Times New Roman" pitchFamily="18" charset="0"/>
                <a:ea typeface="Calibri" pitchFamily="34" charset="0"/>
                <a:cs typeface="Times New Roman" pitchFamily="18" charset="0"/>
              </a:rPr>
              <a:t>Построению развивающей среды для бесед по ознакомлению детей с творчеством художников-иллюстраторов;</a:t>
            </a:r>
            <a:endParaRPr lang="ru-RU" sz="2200" b="1" dirty="0" smtClean="0">
              <a:solidFill>
                <a:srgbClr val="C00000"/>
              </a:solidFill>
              <a:latin typeface="Arial" pitchFamily="34" charset="0"/>
              <a:cs typeface="Arial" pitchFamily="34" charset="0"/>
            </a:endParaRPr>
          </a:p>
          <a:p>
            <a:pPr lvl="0" eaLnBrk="0" fontAlgn="base" hangingPunct="0">
              <a:spcBef>
                <a:spcPct val="0"/>
              </a:spcBef>
              <a:spcAft>
                <a:spcPct val="0"/>
              </a:spcAft>
              <a:buFontTx/>
              <a:buChar char="•"/>
            </a:pPr>
            <a:r>
              <a:rPr lang="ru-RU" sz="2200" b="1" dirty="0" smtClean="0">
                <a:solidFill>
                  <a:srgbClr val="C00000"/>
                </a:solidFill>
                <a:latin typeface="Times New Roman" pitchFamily="18" charset="0"/>
                <a:ea typeface="Calibri" pitchFamily="34" charset="0"/>
                <a:cs typeface="Times New Roman" pitchFamily="18" charset="0"/>
              </a:rPr>
              <a:t>Использованию новых форм построения развивающих занятий;</a:t>
            </a:r>
            <a:endParaRPr lang="ru-RU" sz="2200" b="1" dirty="0" smtClean="0">
              <a:solidFill>
                <a:srgbClr val="C00000"/>
              </a:solidFill>
              <a:latin typeface="Arial" pitchFamily="34" charset="0"/>
              <a:cs typeface="Arial" pitchFamily="34" charset="0"/>
            </a:endParaRPr>
          </a:p>
          <a:p>
            <a:pPr lvl="0" eaLnBrk="0" fontAlgn="base" hangingPunct="0">
              <a:spcBef>
                <a:spcPct val="0"/>
              </a:spcBef>
              <a:spcAft>
                <a:spcPct val="0"/>
              </a:spcAft>
              <a:buFontTx/>
              <a:buChar char="•"/>
            </a:pPr>
            <a:r>
              <a:rPr lang="ru-RU" sz="2200" b="1" dirty="0" smtClean="0">
                <a:solidFill>
                  <a:srgbClr val="C00000"/>
                </a:solidFill>
                <a:latin typeface="Times New Roman" pitchFamily="18" charset="0"/>
                <a:ea typeface="Calibri" pitchFamily="34" charset="0"/>
                <a:cs typeface="Times New Roman" pitchFamily="18" charset="0"/>
              </a:rPr>
              <a:t>Сотрудничеству и партнёрству во взаимоотношениях с детьми и родителями.</a:t>
            </a:r>
            <a:endParaRPr lang="ru-RU" sz="2200" b="1" dirty="0" smtClean="0">
              <a:solidFill>
                <a:srgbClr val="C00000"/>
              </a:solidFill>
              <a:latin typeface="Arial" pitchFamily="34" charset="0"/>
              <a:cs typeface="Arial" pitchFamily="34" charset="0"/>
            </a:endParaRPr>
          </a:p>
          <a:p>
            <a:pPr lvl="0" eaLnBrk="0" fontAlgn="base" hangingPunct="0">
              <a:spcBef>
                <a:spcPct val="0"/>
              </a:spcBef>
              <a:spcAft>
                <a:spcPct val="0"/>
              </a:spcAft>
            </a:pPr>
            <a:r>
              <a:rPr lang="ru-RU" sz="2200" b="1" dirty="0" smtClean="0">
                <a:solidFill>
                  <a:srgbClr val="C00000"/>
                </a:solidFill>
                <a:latin typeface="Times New Roman" pitchFamily="18" charset="0"/>
                <a:ea typeface="Calibri" pitchFamily="34" charset="0"/>
                <a:cs typeface="Times New Roman" pitchFamily="18" charset="0"/>
              </a:rPr>
              <a:t>На будущее я поставила перед собой </a:t>
            </a:r>
            <a:r>
              <a:rPr lang="ru-RU" sz="2200" b="1" u="sng" dirty="0" smtClean="0">
                <a:solidFill>
                  <a:srgbClr val="C00000"/>
                </a:solidFill>
                <a:latin typeface="Times New Roman" pitchFamily="18" charset="0"/>
                <a:ea typeface="Calibri" pitchFamily="34" charset="0"/>
                <a:cs typeface="Times New Roman" pitchFamily="18" charset="0"/>
              </a:rPr>
              <a:t>такие задачи:</a:t>
            </a:r>
            <a:endParaRPr lang="ru-RU" sz="2200" b="1" dirty="0" smtClean="0">
              <a:solidFill>
                <a:srgbClr val="C00000"/>
              </a:solidFill>
              <a:latin typeface="Arial" pitchFamily="34" charset="0"/>
              <a:cs typeface="Arial" pitchFamily="34" charset="0"/>
            </a:endParaRPr>
          </a:p>
          <a:p>
            <a:pPr lvl="0" eaLnBrk="0" fontAlgn="base" hangingPunct="0">
              <a:spcBef>
                <a:spcPct val="0"/>
              </a:spcBef>
              <a:spcAft>
                <a:spcPct val="0"/>
              </a:spcAft>
              <a:buFontTx/>
              <a:buChar char="•"/>
            </a:pPr>
            <a:r>
              <a:rPr lang="ru-RU" sz="2200" b="1" dirty="0" smtClean="0">
                <a:solidFill>
                  <a:srgbClr val="C00000"/>
                </a:solidFill>
                <a:latin typeface="Times New Roman" pitchFamily="18" charset="0"/>
                <a:ea typeface="Calibri" pitchFamily="34" charset="0"/>
                <a:cs typeface="Times New Roman" pitchFamily="18" charset="0"/>
              </a:rPr>
              <a:t>продолжать знакомить детей с творчеством художников-иллюстраторов В.В.Лебедева, В.М.Коношевича, В.Г.Сутеева, Е.М. Рачева;</a:t>
            </a:r>
            <a:endParaRPr lang="ru-RU" sz="2200" b="1" dirty="0" smtClean="0">
              <a:solidFill>
                <a:srgbClr val="C00000"/>
              </a:solidFill>
              <a:latin typeface="Arial" pitchFamily="34" charset="0"/>
              <a:cs typeface="Arial" pitchFamily="34" charset="0"/>
            </a:endParaRPr>
          </a:p>
          <a:p>
            <a:pPr lvl="0" eaLnBrk="0" fontAlgn="base" hangingPunct="0">
              <a:spcBef>
                <a:spcPct val="0"/>
              </a:spcBef>
              <a:spcAft>
                <a:spcPct val="0"/>
              </a:spcAft>
              <a:buFontTx/>
              <a:buChar char="•"/>
            </a:pPr>
            <a:r>
              <a:rPr lang="ru-RU" sz="2200" b="1" dirty="0" smtClean="0">
                <a:solidFill>
                  <a:srgbClr val="C00000"/>
                </a:solidFill>
                <a:latin typeface="Times New Roman" pitchFamily="18" charset="0"/>
                <a:ea typeface="Calibri" pitchFamily="34" charset="0"/>
                <a:cs typeface="Times New Roman" pitchFamily="18" charset="0"/>
              </a:rPr>
              <a:t>продолжать принимать участие в творческих вечерах;</a:t>
            </a:r>
            <a:endParaRPr lang="ru-RU" sz="2200" b="1" dirty="0" smtClean="0">
              <a:solidFill>
                <a:srgbClr val="C00000"/>
              </a:solidFill>
              <a:latin typeface="Arial" pitchFamily="34" charset="0"/>
              <a:cs typeface="Arial" pitchFamily="34" charset="0"/>
            </a:endParaRPr>
          </a:p>
          <a:p>
            <a:pPr lvl="0" eaLnBrk="0" fontAlgn="base" hangingPunct="0">
              <a:spcBef>
                <a:spcPct val="0"/>
              </a:spcBef>
              <a:spcAft>
                <a:spcPct val="0"/>
              </a:spcAft>
              <a:buFontTx/>
              <a:buChar char="•"/>
            </a:pPr>
            <a:r>
              <a:rPr lang="ru-RU" sz="2200" b="1" dirty="0" smtClean="0">
                <a:solidFill>
                  <a:srgbClr val="C00000"/>
                </a:solidFill>
                <a:latin typeface="Times New Roman" pitchFamily="18" charset="0"/>
                <a:ea typeface="Calibri" pitchFamily="34" charset="0"/>
                <a:cs typeface="Times New Roman" pitchFamily="18" charset="0"/>
              </a:rPr>
              <a:t>продолжать разучивать с детьми потешки, сказки,   </a:t>
            </a:r>
            <a:endParaRPr lang="ru-RU" sz="2200" b="1" dirty="0" smtClean="0">
              <a:solidFill>
                <a:srgbClr val="C00000"/>
              </a:solidFill>
              <a:latin typeface="Arial" pitchFamily="34" charset="0"/>
              <a:cs typeface="Arial" pitchFamily="34" charset="0"/>
            </a:endParaRPr>
          </a:p>
          <a:p>
            <a:pPr lvl="0" eaLnBrk="0" fontAlgn="base" hangingPunct="0">
              <a:spcBef>
                <a:spcPct val="0"/>
              </a:spcBef>
              <a:spcAft>
                <a:spcPct val="0"/>
              </a:spcAft>
            </a:pPr>
            <a:r>
              <a:rPr lang="ru-RU" sz="2200" b="1" dirty="0" smtClean="0">
                <a:solidFill>
                  <a:srgbClr val="C00000"/>
                </a:solidFill>
                <a:latin typeface="Times New Roman" pitchFamily="18" charset="0"/>
                <a:ea typeface="Calibri" pitchFamily="34" charset="0"/>
                <a:cs typeface="Times New Roman" pitchFamily="18" charset="0"/>
              </a:rPr>
              <a:t>        проиллюстрированные художниками-иллюстраторами;</a:t>
            </a:r>
            <a:endParaRPr lang="ru-RU" sz="2200" b="1" dirty="0" smtClean="0">
              <a:solidFill>
                <a:srgbClr val="C00000"/>
              </a:solidFill>
              <a:latin typeface="Arial" pitchFamily="34" charset="0"/>
              <a:cs typeface="Arial" pitchFamily="34" charset="0"/>
            </a:endParaRPr>
          </a:p>
          <a:p>
            <a:pPr lvl="0" eaLnBrk="0" fontAlgn="base" hangingPunct="0">
              <a:spcBef>
                <a:spcPct val="0"/>
              </a:spcBef>
              <a:spcAft>
                <a:spcPct val="0"/>
              </a:spcAft>
              <a:buFontTx/>
              <a:buChar char="•"/>
            </a:pPr>
            <a:r>
              <a:rPr lang="ru-RU" sz="2200" b="1" dirty="0" smtClean="0">
                <a:solidFill>
                  <a:srgbClr val="C00000"/>
                </a:solidFill>
                <a:latin typeface="Times New Roman" pitchFamily="18" charset="0"/>
                <a:ea typeface="Calibri" pitchFamily="34" charset="0"/>
                <a:cs typeface="Times New Roman" pitchFamily="18" charset="0"/>
              </a:rPr>
              <a:t>передавать эмоциональное отношение  в рисунке опираясь на иллюстрацию художника.</a:t>
            </a:r>
            <a:endParaRPr lang="ru-RU" sz="2200" b="1" dirty="0" smtClean="0">
              <a:solidFill>
                <a:srgbClr val="C00000"/>
              </a:solidFill>
              <a:latin typeface="Arial" pitchFamily="34" charset="0"/>
              <a:cs typeface="Arial" pitchFamily="34" charset="0"/>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D:\Лариса\ФОНЫ\92319133.jpg"/>
          <p:cNvPicPr>
            <a:picLocks noChangeAspect="1" noChangeArrowheads="1"/>
          </p:cNvPicPr>
          <p:nvPr/>
        </p:nvPicPr>
        <p:blipFill>
          <a:blip r:embed="rId2"/>
          <a:srcRect/>
          <a:stretch>
            <a:fillRect/>
          </a:stretch>
        </p:blipFill>
        <p:spPr bwMode="auto">
          <a:xfrm>
            <a:off x="0" y="0"/>
            <a:ext cx="9144000" cy="6858024"/>
          </a:xfrm>
          <a:prstGeom prst="rect">
            <a:avLst/>
          </a:prstGeom>
          <a:noFill/>
        </p:spPr>
      </p:pic>
      <p:sp>
        <p:nvSpPr>
          <p:cNvPr id="5" name="Прямоугольник 4"/>
          <p:cNvSpPr/>
          <p:nvPr/>
        </p:nvSpPr>
        <p:spPr>
          <a:xfrm>
            <a:off x="714348" y="889844"/>
            <a:ext cx="7715304" cy="4893647"/>
          </a:xfrm>
          <a:prstGeom prst="rect">
            <a:avLst/>
          </a:prstGeom>
        </p:spPr>
        <p:txBody>
          <a:bodyPr wrap="square">
            <a:spAutoFit/>
          </a:bodyPr>
          <a:lstStyle/>
          <a:p>
            <a:pPr lvl="0" indent="450850" algn="just" fontAlgn="base">
              <a:spcBef>
                <a:spcPct val="0"/>
              </a:spcBef>
              <a:spcAft>
                <a:spcPct val="0"/>
              </a:spcAft>
            </a:pPr>
            <a:r>
              <a:rPr lang="ru-RU" sz="2400" b="1" u="sng" dirty="0" smtClean="0">
                <a:solidFill>
                  <a:srgbClr val="C00000"/>
                </a:solidFill>
                <a:latin typeface="Times New Roman" pitchFamily="18" charset="0"/>
                <a:ea typeface="Calibri" pitchFamily="34" charset="0"/>
                <a:cs typeface="Times New Roman" pitchFamily="18" charset="0"/>
              </a:rPr>
              <a:t>Адресная направленность опыта:   </a:t>
            </a:r>
            <a:endParaRPr lang="ru-RU" sz="2400" b="1" u="sng" dirty="0" smtClean="0">
              <a:solidFill>
                <a:srgbClr val="C00000"/>
              </a:solidFill>
              <a:latin typeface="Times New Roman" pitchFamily="18" charset="0"/>
              <a:cs typeface="Times New Roman" pitchFamily="18" charset="0"/>
            </a:endParaRPr>
          </a:p>
          <a:p>
            <a:pPr lvl="0" indent="450850" algn="just" eaLnBrk="0" fontAlgn="base" hangingPunct="0">
              <a:spcBef>
                <a:spcPct val="0"/>
              </a:spcBef>
              <a:spcAft>
                <a:spcPct val="0"/>
              </a:spcAft>
            </a:pPr>
            <a:r>
              <a:rPr lang="ru-RU" sz="2400" b="1" dirty="0" smtClean="0">
                <a:solidFill>
                  <a:srgbClr val="C00000"/>
                </a:solidFill>
                <a:latin typeface="Times New Roman" pitchFamily="18" charset="0"/>
                <a:ea typeface="Times New Roman" pitchFamily="18" charset="0"/>
                <a:cs typeface="Times New Roman" pitchFamily="18" charset="0"/>
              </a:rPr>
              <a:t> Опыт рекомендован, для использования в практической работе, воспитателям дошкольных образовательных учреждений, руководителям кружковой работы по ознакомлению детей дошкольного возраста с творчеством художников иллюстраторов, чаще использовать в практической деятельности с детьми рассматривание иллюстраций к сказкам, описание природы, рисование по сюжетам книжных иллюстраций.  Дети хорошо воспринимают произведения художников-иллюстраторов благодаря их мягкому юмору, ненавязчивому дидактизму и знакомым жизненным ситуациям. </a:t>
            </a:r>
            <a:endParaRPr lang="ru-RU" sz="2400"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D:\Лариса\ФОНЫ\92319133.jpg"/>
          <p:cNvPicPr>
            <a:picLocks noChangeAspect="1" noChangeArrowheads="1"/>
          </p:cNvPicPr>
          <p:nvPr/>
        </p:nvPicPr>
        <p:blipFill>
          <a:blip r:embed="rId2"/>
          <a:srcRect/>
          <a:stretch>
            <a:fillRect/>
          </a:stretch>
        </p:blipFill>
        <p:spPr bwMode="auto">
          <a:xfrm>
            <a:off x="0" y="0"/>
            <a:ext cx="9144000" cy="6858024"/>
          </a:xfrm>
          <a:prstGeom prst="rect">
            <a:avLst/>
          </a:prstGeom>
          <a:noFill/>
        </p:spPr>
      </p:pic>
      <p:sp>
        <p:nvSpPr>
          <p:cNvPr id="1025" name="Rectangle 1"/>
          <p:cNvSpPr>
            <a:spLocks noChangeArrowheads="1"/>
          </p:cNvSpPr>
          <p:nvPr/>
        </p:nvSpPr>
        <p:spPr bwMode="auto">
          <a:xfrm>
            <a:off x="571472" y="500042"/>
            <a:ext cx="7858148"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0850" algn="just" defTabSz="914400" rtl="0" eaLnBrk="1" fontAlgn="base" latinLnBrk="0" hangingPunct="1">
              <a:lnSpc>
                <a:spcPct val="100000"/>
              </a:lnSpc>
              <a:spcBef>
                <a:spcPct val="0"/>
              </a:spcBef>
              <a:spcAft>
                <a:spcPct val="0"/>
              </a:spcAft>
              <a:buClrTx/>
              <a:buSzTx/>
              <a:buFontTx/>
              <a:buNone/>
              <a:tabLst/>
            </a:pPr>
            <a:r>
              <a:rPr kumimoji="0" lang="ru-RU" sz="2400" b="1" i="0" u="none" strike="noStrike" cap="none" normalizeH="0" baseline="0" dirty="0" smtClean="0">
                <a:ln>
                  <a:noFill/>
                </a:ln>
                <a:solidFill>
                  <a:srgbClr val="C00000"/>
                </a:solidFill>
                <a:effectLst/>
                <a:latin typeface="Times New Roman" pitchFamily="18" charset="0"/>
                <a:ea typeface="Times New Roman" pitchFamily="18" charset="0"/>
                <a:cs typeface="Times New Roman" pitchFamily="18" charset="0"/>
              </a:rPr>
              <a:t>    </a:t>
            </a:r>
            <a:endParaRPr kumimoji="0" lang="ru-RU" sz="2400" b="1" i="0" u="none" strike="noStrike" cap="none" normalizeH="0" baseline="0" dirty="0" smtClean="0">
              <a:ln>
                <a:noFill/>
              </a:ln>
              <a:solidFill>
                <a:srgbClr val="C00000"/>
              </a:solidFill>
              <a:effectLst/>
              <a:latin typeface="Times New Roman" pitchFamily="18" charset="0"/>
              <a:cs typeface="Times New Roman" pitchFamily="18" charset="0"/>
            </a:endParaRPr>
          </a:p>
        </p:txBody>
      </p:sp>
      <p:sp>
        <p:nvSpPr>
          <p:cNvPr id="7" name="Прямоугольник 6"/>
          <p:cNvSpPr/>
          <p:nvPr/>
        </p:nvSpPr>
        <p:spPr>
          <a:xfrm>
            <a:off x="214282" y="285728"/>
            <a:ext cx="8429684" cy="3416320"/>
          </a:xfrm>
          <a:prstGeom prst="rect">
            <a:avLst/>
          </a:prstGeom>
        </p:spPr>
        <p:txBody>
          <a:bodyPr wrap="square">
            <a:spAutoFit/>
          </a:bodyPr>
          <a:lstStyle/>
          <a:p>
            <a:pPr lvl="0" indent="450850" algn="just" fontAlgn="base">
              <a:spcBef>
                <a:spcPct val="0"/>
              </a:spcBef>
              <a:spcAft>
                <a:spcPct val="0"/>
              </a:spcAft>
            </a:pPr>
            <a:r>
              <a:rPr lang="ru-RU" sz="2400" b="1" dirty="0" smtClean="0">
                <a:solidFill>
                  <a:srgbClr val="C00000"/>
                </a:solidFill>
                <a:latin typeface="Times New Roman" pitchFamily="18" charset="0"/>
                <a:ea typeface="Calibri" pitchFamily="34" charset="0"/>
                <a:cs typeface="Times New Roman" pitchFamily="18" charset="0"/>
              </a:rPr>
              <a:t>Скоро мои воспитанники будут ещё старше, пойдут в школу. Проведенная мною работа даст свои результаты! И я уверена, что знакомство детей с творчеством художников-иллюстраторов имеет большое значение для эстетического восприятия детей, развития их нравственно-эмоциональной сферы. Благодаря творчеству замечательных мастеров дети полюбят книжную графику.</a:t>
            </a:r>
            <a:endParaRPr lang="ru-RU" sz="2400" b="1" dirty="0" smtClean="0">
              <a:solidFill>
                <a:srgbClr val="C00000"/>
              </a:solidFill>
              <a:latin typeface="Arial" pitchFamily="34" charset="0"/>
              <a:cs typeface="Arial" pitchFamily="34" charset="0"/>
            </a:endParaRPr>
          </a:p>
          <a:p>
            <a:pPr lvl="0" indent="450850" algn="ctr" eaLnBrk="0" fontAlgn="base" hangingPunct="0">
              <a:spcBef>
                <a:spcPct val="0"/>
              </a:spcBef>
              <a:spcAft>
                <a:spcPct val="0"/>
              </a:spcAft>
            </a:pPr>
            <a:r>
              <a:rPr lang="ru-RU" sz="2400" b="1" dirty="0" smtClean="0">
                <a:solidFill>
                  <a:srgbClr val="C00000"/>
                </a:solidFill>
                <a:latin typeface="Times New Roman" pitchFamily="18" charset="0"/>
                <a:ea typeface="Calibri" pitchFamily="34" charset="0"/>
                <a:cs typeface="Times New Roman" pitchFamily="18" charset="0"/>
              </a:rPr>
              <a:t> И пусть их путь всегда будет освещён солнцем художественного творчества!!!</a:t>
            </a:r>
            <a:endParaRPr lang="ru-RU" sz="2400" b="1" dirty="0" smtClean="0">
              <a:solidFill>
                <a:srgbClr val="C00000"/>
              </a:solidFill>
              <a:latin typeface="Arial" pitchFamily="34" charset="0"/>
              <a:cs typeface="Arial" pitchFamily="34" charset="0"/>
            </a:endParaRPr>
          </a:p>
        </p:txBody>
      </p:sp>
      <p:pic>
        <p:nvPicPr>
          <p:cNvPr id="8" name="Рисунок 7" descr="D:\Лариса\ФОТО ДОУ 2016 год\День книги БИБЛИОТЕКА\20160331_102835.jpg"/>
          <p:cNvPicPr/>
          <p:nvPr/>
        </p:nvPicPr>
        <p:blipFill>
          <a:blip r:embed="rId3" cstate="print"/>
          <a:srcRect/>
          <a:stretch>
            <a:fillRect/>
          </a:stretch>
        </p:blipFill>
        <p:spPr bwMode="auto">
          <a:xfrm>
            <a:off x="1928794" y="3643314"/>
            <a:ext cx="4929222" cy="3000372"/>
          </a:xfrm>
          <a:prstGeom prst="rect">
            <a:avLst/>
          </a:prstGeom>
          <a:noFill/>
          <a:ln w="9525">
            <a:noFill/>
            <a:miter lim="800000"/>
            <a:headEnd/>
            <a:tailEnd/>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D:\Лариса\ФОНЫ\92319133.jpg"/>
          <p:cNvPicPr>
            <a:picLocks noChangeAspect="1" noChangeArrowheads="1"/>
          </p:cNvPicPr>
          <p:nvPr/>
        </p:nvPicPr>
        <p:blipFill>
          <a:blip r:embed="rId2"/>
          <a:srcRect/>
          <a:stretch>
            <a:fillRect/>
          </a:stretch>
        </p:blipFill>
        <p:spPr bwMode="auto">
          <a:xfrm>
            <a:off x="0" y="0"/>
            <a:ext cx="9144000" cy="6858024"/>
          </a:xfrm>
          <a:prstGeom prst="rect">
            <a:avLst/>
          </a:prstGeom>
          <a:noFill/>
        </p:spPr>
      </p:pic>
      <p:sp>
        <p:nvSpPr>
          <p:cNvPr id="6" name="Прямоугольник 5"/>
          <p:cNvSpPr/>
          <p:nvPr/>
        </p:nvSpPr>
        <p:spPr>
          <a:xfrm>
            <a:off x="189305" y="1928802"/>
            <a:ext cx="184730" cy="1107996"/>
          </a:xfrm>
          <a:prstGeom prst="rect">
            <a:avLst/>
          </a:prstGeom>
          <a:noFill/>
          <a:ln>
            <a:noFill/>
          </a:ln>
        </p:spPr>
        <p:style>
          <a:lnRef idx="1">
            <a:schemeClr val="accent2"/>
          </a:lnRef>
          <a:fillRef idx="2">
            <a:schemeClr val="accent2"/>
          </a:fillRef>
          <a:effectRef idx="1">
            <a:schemeClr val="accent2"/>
          </a:effectRef>
          <a:fontRef idx="minor">
            <a:schemeClr val="dk1"/>
          </a:fontRef>
        </p:style>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endParaRPr lang="ru-RU" sz="66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7" name="Прямоугольник 6"/>
          <p:cNvSpPr/>
          <p:nvPr/>
        </p:nvSpPr>
        <p:spPr>
          <a:xfrm>
            <a:off x="428596" y="2285992"/>
            <a:ext cx="8129085" cy="1200329"/>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ru-RU" sz="7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С</a:t>
            </a:r>
            <a:r>
              <a:rPr lang="ru-RU" sz="5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ПАСИБО ЗА ВНИМАНИЕ!</a:t>
            </a:r>
            <a:endParaRPr lang="ru-RU" sz="5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481</TotalTime>
  <Words>3537</Words>
  <Application>Microsoft Office PowerPoint</Application>
  <PresentationFormat>Экран (4:3)</PresentationFormat>
  <Paragraphs>205</Paragraphs>
  <Slides>43</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43</vt:i4>
      </vt:variant>
    </vt:vector>
  </HeadingPairs>
  <TitlesOfParts>
    <vt:vector size="44" baseType="lpstr">
      <vt:lpstr>Тема Office</vt:lpstr>
      <vt:lpstr>Слайд 1</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lpstr>Слайд 18</vt:lpstr>
      <vt:lpstr>Слайд 19</vt:lpstr>
      <vt:lpstr>Слайд 20</vt:lpstr>
      <vt:lpstr>Слайд 21</vt:lpstr>
      <vt:lpstr>Слайд 22</vt:lpstr>
      <vt:lpstr>Слайд 23</vt:lpstr>
      <vt:lpstr>Слайд 24</vt:lpstr>
      <vt:lpstr>Слайд 25</vt:lpstr>
      <vt:lpstr>Слайд 26</vt:lpstr>
      <vt:lpstr>Слайд 27</vt:lpstr>
      <vt:lpstr>Слайд 28</vt:lpstr>
      <vt:lpstr>Слайд 29</vt:lpstr>
      <vt:lpstr>Слайд 30</vt:lpstr>
      <vt:lpstr>Слайд 31</vt:lpstr>
      <vt:lpstr>Слайд 32</vt:lpstr>
      <vt:lpstr>Слайд 33</vt:lpstr>
      <vt:lpstr>Слайд 34</vt:lpstr>
      <vt:lpstr>Слайд 35</vt:lpstr>
      <vt:lpstr>Слайд 36</vt:lpstr>
      <vt:lpstr>Слайд 37</vt:lpstr>
      <vt:lpstr>Слайд 38</vt:lpstr>
      <vt:lpstr>Слайд 39</vt:lpstr>
      <vt:lpstr>Слайд 40</vt:lpstr>
      <vt:lpstr>Слайд 41</vt:lpstr>
      <vt:lpstr>Слайд 42</vt:lpstr>
      <vt:lpstr>Слайд 43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SAMSUNG</dc:creator>
  <cp:lastModifiedBy>SAMSUNG</cp:lastModifiedBy>
  <cp:revision>52</cp:revision>
  <dcterms:created xsi:type="dcterms:W3CDTF">2016-09-11T19:11:43Z</dcterms:created>
  <dcterms:modified xsi:type="dcterms:W3CDTF">2017-01-11T17:56:13Z</dcterms:modified>
</cp:coreProperties>
</file>