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8" r:id="rId2"/>
    <p:sldId id="302" r:id="rId3"/>
    <p:sldId id="256" r:id="rId4"/>
    <p:sldId id="264" r:id="rId5"/>
    <p:sldId id="265" r:id="rId6"/>
    <p:sldId id="315" r:id="rId7"/>
    <p:sldId id="316" r:id="rId8"/>
    <p:sldId id="317" r:id="rId9"/>
    <p:sldId id="310" r:id="rId10"/>
    <p:sldId id="309" r:id="rId11"/>
    <p:sldId id="312" r:id="rId12"/>
    <p:sldId id="313" r:id="rId13"/>
    <p:sldId id="314" r:id="rId14"/>
    <p:sldId id="319" r:id="rId15"/>
    <p:sldId id="320" r:id="rId16"/>
    <p:sldId id="321" r:id="rId17"/>
    <p:sldId id="32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412" autoAdjust="0"/>
    <p:restoredTop sz="94660"/>
  </p:normalViewPr>
  <p:slideViewPr>
    <p:cSldViewPr snapToGrid="0">
      <p:cViewPr varScale="1">
        <p:scale>
          <a:sx n="78" d="100"/>
          <a:sy n="78" d="100"/>
        </p:scale>
        <p:origin x="76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21.09.2025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yandex.ru/clck/jsredir?from=yandex.ru;images/search;images;;&amp;text=&amp;etext=9034.-MiCHZoheSqwQLSK-M5SYifZrHp7wUVrWJV72m-fgJoFeF3Z0jAhZ4nyJdqtietAiDXKRVIiIHRNfjupZOeM4TEdaUnzAHKbdVt5IUYTLD4.b2aefda32f9182bc85747926c200be92a281155c&amp;uuid=&amp;state=iric5OQ0sS1mPitaa3mxJE61AVKS1Y9siPMmVFsWPIWEtrEgMmapww,,&amp;data=eEwyM2lDYU9Gd1VROE1ZMXhZYkJTWDV3akw0a1FUaXFqVUlWZWJmZW5IUnk1WnNlNWNPa3hIazRaX21IWGtiZENtUnltTXdPcXVTUTczMjBaeWFrUG11dkgyeHhLSk8tWFpCQUNNZmg2T2Z1cUFELVFwNFpFTUdBcDUzRWdwbEk3Q09VQzRuSTc1WWRONkFmN0FFNzFFUEExZXhhVDhWblJuSURUNUl6MEg4LA,,&amp;sign=eaed5548193f4b59bc1c746d7462d799&amp;keyno=IMGS_0&amp;b64e=2&amp;l10n=ru" TargetMode="External"/><Relationship Id="rId3" Type="http://schemas.openxmlformats.org/officeDocument/2006/relationships/hyperlink" Target="http://yandex.ru/clck/jsredir?from=yandex.ru;images/search;images;;&amp;text=&amp;etext=9032.aq4KbtEh8JLQ76G_dc0_u9S5B6ft72P-kDjXsYMyyokouLhRn4irB3XFm8HMAWqKqyU2CYdAKLEBaCU4NYhGhgsv6Zcg6Ff5BMPrETkRHBs.5c2461ecd461f0f28b35f53e71b50a948397fbd4&amp;uuid=&amp;state=iric5OQ0sS1mPitaa3mxJE61AVKS1Y9siPMmVFsWPIWEtrEgMmapww,,&amp;data=eEwyM2lDYU9Gd1VtOEowYzdMS3hkU2VnTzVDSUVvUzRGWHphTUFSVGo4TVRqNFNwdnZIa2xEQlFqNXJPa25VOG80TkNEVmpHY3d6QmpqTUlqOE1TXzY4STF5eGtVR29ZaUdNLUNCNjJmcTlMV0FDSUxKd1VzakFBeGZUcms2dVhJdzFVem44OER4YW9mekpHcF95S1dyZmJSN3BLWTdvSVduWGNiTGJjcVp3LA,,&amp;sign=ffde490ecdc37aa4f52fa7200f91eac1&amp;keyno=IMGS_0&amp;b64e=2&amp;l10n=ru" TargetMode="External"/><Relationship Id="rId7" Type="http://schemas.openxmlformats.org/officeDocument/2006/relationships/hyperlink" Target="http://yandex.ru/clck/jsredir?from=yandex.ru;images/search;images;;&amp;text=&amp;etext=9034.WpyDXs5eX1dCBUnWixb2UgAUldOETXDA8UE5z6704NILdKsP1Us15ISs79wmtgfDhK27CFRLr89FLHLZ60sCgs-CQi5wYmUUH0p_1hfuAq0.aa45f37468764747ddcc9f7b0628dd6df8a1bf78&amp;uuid=&amp;state=iric5OQ0sS1mPitaa3mxJE61AVKS1Y9siPMmVFsWPIWEtrEgMmapww,,&amp;data=eEwyM2lDYU9Gd1VROE1ZMXhZYkJTZFdXemd5T05aaWp1OUpqRDZ4WENBczFyYXIyQmhCaXBOZVJVaVNVWU4yNXBlUjZ1UU1nNUR6WTgxdjRmNE40WV9JbTNaVjJjS0wtTWNaTEpLSnlhRk12cDhONUViNVdJRHRrSXZ2QVJfVGxmSHJkcG0za0FFb0hZbm0xZVlCOVRBLCw,&amp;sign=2f2395e95a43f10a4b35b789937ad6bc&amp;keyno=IMGS_0&amp;b64e=2&amp;l10n=ru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yandex.ru/clck/jsredir?from=yandex.ru;images/search;images;;&amp;text=&amp;etext=9034.00Yxh06ivG0W3y_j7mmBlIDkIOwcBSMlSJjprKspTDOSMX5ovVqsnEBL7gVhHLXQ.5ac74ba67fa379f49b406afaf20cbdbe9215ec81&amp;uuid=&amp;state=iric5OQ0sS1mPitaa3mxJE61AVKS1Y9siPMmVFsWPIWEtrEgMmapww,,&amp;data=eEwyM2lDYU9Gd1VROE1ZMXhZYkJTVXcxM3JNWlIzdUk0MkJQNnVCbGM2WklDUGl6dUpKVGJEM3JNMHl4VV9KUGk2V1N3UTBOem45LXM0YnZFUXRiLVBuZEtmem5fWENrNjV1OF9LUkhUOGFqM0VyejJ6dzllSTZXZHdOb2hVVUs,&amp;sign=7ab4f5381ab1ed966510591b70c899a9&amp;keyno=IMGS_0&amp;b64e=2&amp;l10n=ru" TargetMode="External"/><Relationship Id="rId5" Type="http://schemas.openxmlformats.org/officeDocument/2006/relationships/hyperlink" Target="http://yandex.ru/clck/jsredir?from=yandex.ru;images/search;images;;&amp;text=&amp;etext=9034.5QP9xD5n5fVwxAaGY-PfMQtugCli1n_18Z1LTOGdHnraGH0iR2naBvQhoevrcqLCSoHMOWM6aI_fDFHprW3vC8PerZl0iDSKare6i3fRqtE.6e10e92c789f7275e269e152db9c8b2ae14f9ae1&amp;uuid=&amp;state=iric5OQ0sS1mPitaa3mxJE61AVKS1Y9siPMmVFsWPIWEtrEgMmapww,,&amp;data=eEwyM2lDYU9Gd1VROE1ZMXhZYkJTWjdRU1FPNEpJUnJUSkZQQzdreW0zNEhTUV9LM2tvRnI0WVJlTl9hQ3ZzNFFYbjhSeXJkTldsVUVGOFBKRTA3enFKMHdrTTdxWTljWl9mUjFzc1hIdTBGTkp1WmRaX1gxeDJNVmY2dUwzMEh6WUZveWJCN21EcktmZjl2TGxyd0dMaV9WUmhVTFhxMjVia0NPQXNyVEZHVi04ZVVXNkp2X2lzWHktaGFLcHRkOFJjbk9pSDgtZm8s&amp;sign=8d5031aaf2e373b5d5c5e1336f554752&amp;keyno=IMGS_0&amp;b64e=2&amp;l10n=ru" TargetMode="External"/><Relationship Id="rId4" Type="http://schemas.openxmlformats.org/officeDocument/2006/relationships/hyperlink" Target="http://yandex.ru/clck/jsredir?from=yandex.ru;images/search;images;;&amp;text=&amp;etext=9034.HEdPKMdETgr23GeeAYd3pJT4_oAKJHimKiV4LQV4qapiShnMU7ZZ1prst_O5H_nlRdmGRi4jCWJU5A0zM9gFC5lKqiMuIon10_YPy_kOyfg.03e230944d2e44d75de02a1dcd3e692d09a8129b&amp;uuid=&amp;state=iric5OQ0sS1mPitaa3mxJE61AVKS1Y9siPMmVFsWPIWEtrEgMmapww,,&amp;data=eEwyM2lDYU9Gd1VtOEowYzdMS3hkWEJnUG00eDlOQ19Vd2FLTnlGLWtMc3FVa09CNW5TcVZrSkVVTndxZHV0aVY0Tk9jYzB4OE5YZldSY2xERXF1dVg4QnNOdDh2UlMzdTl0eHhtcTIwMW8s&amp;sign=95b34922dafcbdc6a25f77f923aa5898&amp;keyno=IMGS_0&amp;b64e=2&amp;l10n=ru" TargetMode="External"/><Relationship Id="rId9" Type="http://schemas.openxmlformats.org/officeDocument/2006/relationships/hyperlink" Target="http://yandex.ru/clck/jsredir?from=yandex.ru;images/search;images;;&amp;text=&amp;etext=9034._Tjud-FaFXhBNFCVEsVZojel86wpKY0imuo-PVc4DDXM22Ieta7etV8J2DuUcurCve1l8A7Y2qjQGecdeJPYOKdUgFnmvKpZkH3-I9FNJ_I.77587a596de2eeb861a022ca0d4cb0134dfac72c&amp;uuid=&amp;state=iric5OQ0sS1mPitaa3mxJE61AVKS1Y9siPMmVFsWPIWEtrEgMmapww,,&amp;data=eEwyM2lDYU9Gd1VROE1ZMXhZYkJTWjdIQzJnNy12aUlldUI2Y0pGWGpRd3NrajF5TmMxS0FNcVU5ZGloeDJ4bHpxdUNMYzRXNF9zOHpjOWJFb3oyUjZNZ21yQldNWEkzcjJ3bDE5TncteG1vbGRLdFJ0R2tJQWRTOVBuUmVHRnRMVm1xS241VUFrZkZrdUJraWozQWVSTV9QRWY1dGdMT2djQzdRMFFKZGV5MFVaMU1zU2k0OUw5Y0hBQWxWYUFhUmxJbXNkRmJmUkxURlVCMjRWNFd2YUlIQ25rLTgxMG9ScGVUdmNMMlI5X0lXd00yMktMazA0Nm9XWlItT1Vwd3NmVmdHWmFLTTROV1VFZ0tWd2NhRWFVaXZOMjk2b0dfYm16SFprblEtaVJEU2lYQlVOcF9UZ0NOc0pERkxadWM5ZGdjQ0d2bVptWmt2THhFOUV6bWIzcHVxUGtPcG8zVUZlMUJwYkVyRVRQNU9MQUdDSVg0a0VUQ0JoODY4SHE4eEpidWo4bUVsOEtCVkt6Zy1qUFpKQkVocHZXUnNMVmpIY3J4eEJoaEZUM0Nuemw5LWg2TkVNbVJtUzVlMmFhTFYtS081NGhxaUdBQTJKR3J2TmRvOFhXOXRLSFFVaVJvQkdSYmU3QnNIT05yMEt1NUVwaXl5OFBuMkRJY2VFRjRCZW16UV9OVlE1OF90eHlNZUlhN3psWUZTZHpuTzMyWDhRS090b09QOFZNRlRYekh5QnV4WWNwakUwc0ZHaldUZU8ybU96TE0xXzdNR0NYNjhtNWZxc05RZHNXYjZpZTJXZWUxYk83bnJPTjVaQ3pMVm53LWhRLCw,&amp;sign=d642426c3142bf9683f4ac49beb8c4a6&amp;keyno=IMGS_0&amp;b64e=2&amp;l10n=ru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5632" y="1981940"/>
            <a:ext cx="7543618" cy="2585323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altLang="ru-RU" sz="28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Предложения  с однородными  членами  без  </a:t>
            </a:r>
          </a:p>
          <a:p>
            <a:pPr lvl="0" algn="ctr">
              <a:defRPr/>
            </a:pPr>
            <a:r>
              <a:rPr lang="ru-RU" altLang="ru-RU" sz="28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с</a:t>
            </a:r>
            <a:r>
              <a:rPr lang="ru-RU" altLang="ru-RU" sz="2800" b="1" ker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оюзов  </a:t>
            </a:r>
            <a:r>
              <a:rPr lang="ru-RU" altLang="ru-RU" sz="28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и  с  союзами</a:t>
            </a:r>
          </a:p>
          <a:p>
            <a:pPr lvl="0" algn="ctr">
              <a:defRPr/>
            </a:pPr>
            <a:endParaRPr lang="ru-RU" altLang="ru-RU" sz="2800" b="1" kern="0" dirty="0">
              <a:solidFill>
                <a:schemeClr val="accent4">
                  <a:lumMod val="50000"/>
                </a:schemeClr>
              </a:solidFill>
              <a:latin typeface="Arial Black" pitchFamily="34" charset="0"/>
              <a:cs typeface="Times New Roman"/>
            </a:endParaRPr>
          </a:p>
          <a:p>
            <a:pPr lvl="0" algn="ctr">
              <a:defRPr/>
            </a:pPr>
            <a:b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05632" y="-189776"/>
            <a:ext cx="7543618" cy="187743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altLang="ru-RU" sz="2800" b="1" kern="0" dirty="0">
              <a:solidFill>
                <a:schemeClr val="accent4">
                  <a:lumMod val="50000"/>
                </a:schemeClr>
              </a:solidFill>
              <a:latin typeface="Arial Black" pitchFamily="34" charset="0"/>
              <a:cs typeface="Times New Roman"/>
            </a:endParaRPr>
          </a:p>
          <a:p>
            <a:pPr lvl="0" algn="ctr">
              <a:defRPr/>
            </a:pPr>
            <a:b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</a:br>
            <a:r>
              <a:rPr lang="ru-RU" altLang="ru-RU" sz="28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Русский  язык  4 класс</a:t>
            </a:r>
          </a:p>
          <a:p>
            <a:pPr lvl="0" algn="ctr">
              <a:defRPr/>
            </a:pPr>
            <a:r>
              <a:rPr lang="ru-RU" sz="28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УМК «Школа  России»</a:t>
            </a:r>
            <a:endParaRPr lang="ru-RU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802643" y="3961442"/>
            <a:ext cx="4392488" cy="18002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sz="1800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Ермуллина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 Р.Н.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учитель  начальных  классов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МБОУ  СОШ№1 </a:t>
            </a:r>
            <a:r>
              <a:rPr lang="ru-RU" sz="1800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г.Бугульма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 РТ</a:t>
            </a:r>
          </a:p>
          <a:p>
            <a:pPr marL="0" indent="0" algn="ctr">
              <a:spcBef>
                <a:spcPct val="0"/>
              </a:spcBef>
              <a:buNone/>
              <a:defRPr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rial" charset="0"/>
              </a:rPr>
              <a:t>2024   год</a:t>
            </a:r>
          </a:p>
        </p:txBody>
      </p:sp>
    </p:spTree>
    <p:extLst>
      <p:ext uri="{BB962C8B-B14F-4D97-AF65-F5344CB8AC3E}">
        <p14:creationId xmlns:p14="http://schemas.microsoft.com/office/powerpoint/2010/main" val="2378331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75003" y="689789"/>
            <a:ext cx="7543618" cy="135421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Двадцатое с</a:t>
            </a:r>
            <a:r>
              <a:rPr lang="ru-RU" altLang="ru-RU" sz="32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е</a:t>
            </a:r>
            <a: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нт</a:t>
            </a:r>
            <a:r>
              <a:rPr lang="ru-RU" altLang="ru-RU" sz="32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я</a:t>
            </a:r>
            <a: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бря.</a:t>
            </a:r>
          </a:p>
          <a:p>
            <a:pPr lvl="0" algn="ctr">
              <a:defRPr/>
            </a:pPr>
            <a: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Кла</a:t>
            </a:r>
            <a:r>
              <a:rPr lang="ru-RU" altLang="ru-RU" sz="32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сс</a:t>
            </a:r>
            <a: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ная р</a:t>
            </a:r>
            <a:r>
              <a:rPr lang="ru-RU" altLang="ru-RU" sz="32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а</a:t>
            </a:r>
            <a: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бота.</a:t>
            </a:r>
            <a:b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21"/>
          <a:stretch/>
        </p:blipFill>
        <p:spPr bwMode="auto">
          <a:xfrm>
            <a:off x="2128230" y="2210909"/>
            <a:ext cx="5237163" cy="272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574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75003" y="689789"/>
            <a:ext cx="7543618" cy="215443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altLang="ru-RU" sz="28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По  какой  теме работаем  </a:t>
            </a:r>
          </a:p>
          <a:p>
            <a:pPr lvl="0" algn="ctr">
              <a:defRPr/>
            </a:pPr>
            <a:r>
              <a:rPr lang="ru-RU" altLang="ru-RU" sz="28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  <a:t> на уроках  русского  языка?</a:t>
            </a:r>
          </a:p>
          <a:p>
            <a:pPr lvl="0" algn="ctr">
              <a:defRPr/>
            </a:pPr>
            <a:endParaRPr lang="ru-RU" altLang="ru-RU" sz="2800" b="1" kern="0" dirty="0">
              <a:solidFill>
                <a:schemeClr val="accent4">
                  <a:lumMod val="50000"/>
                </a:schemeClr>
              </a:solidFill>
              <a:latin typeface="Arial Black" pitchFamily="34" charset="0"/>
              <a:cs typeface="Times New Roman"/>
            </a:endParaRPr>
          </a:p>
          <a:p>
            <a:pPr lvl="0" algn="ctr">
              <a:defRPr/>
            </a:pPr>
            <a:b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6677" y="1077321"/>
            <a:ext cx="7543618" cy="2000548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altLang="ru-RU" sz="2800" b="1" kern="0" dirty="0">
              <a:solidFill>
                <a:schemeClr val="accent4">
                  <a:lumMod val="50000"/>
                </a:schemeClr>
              </a:solidFill>
              <a:latin typeface="Arial Black" pitchFamily="34" charset="0"/>
              <a:cs typeface="Times New Roman"/>
            </a:endParaRPr>
          </a:p>
          <a:p>
            <a:pPr lvl="0" algn="ctr">
              <a:defRPr/>
            </a:pPr>
            <a:br>
              <a:rPr lang="ru-RU" altLang="ru-RU" sz="3200" b="1" kern="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/>
              </a:rPr>
            </a:br>
            <a:r>
              <a:rPr lang="ru-RU" altLang="ru-RU" sz="3200" b="1" kern="0" dirty="0">
                <a:solidFill>
                  <a:srgbClr val="FF0000"/>
                </a:solidFill>
                <a:latin typeface="Arial Black" pitchFamily="34" charset="0"/>
                <a:cs typeface="Times New Roman"/>
              </a:rPr>
              <a:t>Однородные  члены  предложения</a:t>
            </a:r>
            <a:endParaRPr lang="ru-RU" kern="0" dirty="0">
              <a:solidFill>
                <a:sysClr val="windowText" lastClr="00000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063" y="3231757"/>
            <a:ext cx="1839409" cy="196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772504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Блицтурнир</a:t>
            </a:r>
            <a:b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Что  такое однородные  члены предложения?</a:t>
            </a:r>
          </a:p>
        </p:txBody>
      </p:sp>
      <p:pic>
        <p:nvPicPr>
          <p:cNvPr id="5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0" y="4581128"/>
            <a:ext cx="1800200" cy="177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91580" y="1694329"/>
            <a:ext cx="7559043" cy="302604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  <a:ea typeface="+mj-ea"/>
                <a:cs typeface="+mj-cs"/>
              </a:rPr>
              <a:t>Однородные  члены предложения </a:t>
            </a:r>
            <a:r>
              <a:rPr lang="ru-RU" sz="2800" kern="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– </a:t>
            </a:r>
            <a:r>
              <a:rPr lang="ru-RU" sz="2800" kern="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это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члены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 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предложения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, которые  отвечают на один и тот же вопрос  и  относятся  к  одному  и  тому  же  слову. </a:t>
            </a:r>
            <a:endParaRPr lang="ru-RU" sz="2800" kern="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51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953" y="365126"/>
            <a:ext cx="761439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Перечислите  признаки однородных  членов предложения</a:t>
            </a:r>
          </a:p>
        </p:txBody>
      </p:sp>
      <p:pic>
        <p:nvPicPr>
          <p:cNvPr id="5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62" y="4581128"/>
            <a:ext cx="1800200" cy="177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43001" y="1702025"/>
            <a:ext cx="6992470" cy="77223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ru-RU" sz="2400" kern="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Отвечают  на  один  и тот  же вопрос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3001" y="2686536"/>
            <a:ext cx="6992470" cy="74246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ru-RU" sz="2400" kern="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Относятся к одному  и  тому  же слову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72462" y="3633173"/>
            <a:ext cx="5463009" cy="74246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ru-RU" sz="2400" kern="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Являются  одним  членом предложения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672462" y="4581128"/>
            <a:ext cx="5463009" cy="74246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ru-RU" sz="2400" kern="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Являются  одной  частью  речи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72462" y="5611168"/>
            <a:ext cx="5463009" cy="74246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ru-RU" sz="2400" kern="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Произносятся  с интонацией перечисления</a:t>
            </a:r>
          </a:p>
        </p:txBody>
      </p:sp>
    </p:spTree>
    <p:extLst>
      <p:ext uri="{BB962C8B-B14F-4D97-AF65-F5344CB8AC3E}">
        <p14:creationId xmlns:p14="http://schemas.microsoft.com/office/powerpoint/2010/main" val="153865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Работа в парах</a:t>
            </a:r>
            <a:b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Проверим  домашнее задание!</a:t>
            </a:r>
          </a:p>
        </p:txBody>
      </p:sp>
      <p:pic>
        <p:nvPicPr>
          <p:cNvPr id="5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3" y="4432353"/>
            <a:ext cx="1800200" cy="177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950821" y="5344731"/>
            <a:ext cx="2963944" cy="5878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с. 30 упр. 38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18903" y="1582341"/>
            <a:ext cx="7315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Бледно – серое  небо  светлело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холодело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синело.</a:t>
            </a:r>
            <a:br>
              <a:rPr lang="ru-RU" dirty="0"/>
            </a:br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4454433" y="2062717"/>
            <a:ext cx="992777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Группа 16"/>
          <p:cNvGrpSpPr/>
          <p:nvPr/>
        </p:nvGrpSpPr>
        <p:grpSpPr>
          <a:xfrm>
            <a:off x="5809274" y="2055815"/>
            <a:ext cx="1743635" cy="108857"/>
            <a:chOff x="4079004" y="3658570"/>
            <a:chExt cx="1743635" cy="108857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>
            <a:off x="1154542" y="2473934"/>
            <a:ext cx="1743635" cy="108857"/>
            <a:chOff x="4079004" y="3658570"/>
            <a:chExt cx="1743635" cy="108857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Группа 20"/>
          <p:cNvGrpSpPr/>
          <p:nvPr/>
        </p:nvGrpSpPr>
        <p:grpSpPr>
          <a:xfrm>
            <a:off x="3207187" y="2473934"/>
            <a:ext cx="1743635" cy="108857"/>
            <a:chOff x="4079004" y="3658570"/>
            <a:chExt cx="1743635" cy="108857"/>
          </a:xfrm>
        </p:grpSpPr>
        <p:cxnSp>
          <p:nvCxnSpPr>
            <p:cNvPr id="22" name="Прямая соединительная линия 21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Прямоугольник 23"/>
          <p:cNvSpPr/>
          <p:nvPr/>
        </p:nvSpPr>
        <p:spPr>
          <a:xfrm>
            <a:off x="1141480" y="2950905"/>
            <a:ext cx="7315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Свежий  ветер пахнет мятой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васильками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лебедой.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2950427" y="3425994"/>
            <a:ext cx="1128577" cy="300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Группа 26"/>
          <p:cNvGrpSpPr/>
          <p:nvPr/>
        </p:nvGrpSpPr>
        <p:grpSpPr>
          <a:xfrm>
            <a:off x="4234059" y="3364035"/>
            <a:ext cx="1433524" cy="61959"/>
            <a:chOff x="4079004" y="3658570"/>
            <a:chExt cx="1743635" cy="108857"/>
          </a:xfrm>
        </p:grpSpPr>
        <p:cxnSp>
          <p:nvCxnSpPr>
            <p:cNvPr id="28" name="Прямая соединительная линия 27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943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Проверим  домашнее задание!</a:t>
            </a:r>
          </a:p>
        </p:txBody>
      </p:sp>
      <p:pic>
        <p:nvPicPr>
          <p:cNvPr id="5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3" y="4432353"/>
            <a:ext cx="1800200" cy="177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950821" y="5344731"/>
            <a:ext cx="2963944" cy="5878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с. 30 упр. 38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18903" y="1582341"/>
            <a:ext cx="7315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В лесу  растут  красноголовые  подосиновики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скользкие грузди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душистые  рыжики.</a:t>
            </a:r>
            <a:br>
              <a:rPr lang="ru-RU" dirty="0"/>
            </a:br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018903" y="2507147"/>
            <a:ext cx="3060101" cy="268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Группа 17"/>
          <p:cNvGrpSpPr/>
          <p:nvPr/>
        </p:nvGrpSpPr>
        <p:grpSpPr>
          <a:xfrm>
            <a:off x="2642897" y="2049507"/>
            <a:ext cx="1436107" cy="77340"/>
            <a:chOff x="4079004" y="3658570"/>
            <a:chExt cx="1743635" cy="108857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Прямоугольник 23"/>
          <p:cNvSpPr/>
          <p:nvPr/>
        </p:nvSpPr>
        <p:spPr>
          <a:xfrm>
            <a:off x="1018903" y="3069236"/>
            <a:ext cx="7315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Вот  прилетели  тетерева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расселись по  берёзам</a:t>
            </a: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,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клюют  горькие  почки. 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4412658" y="3487391"/>
            <a:ext cx="191145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6474152" y="2534026"/>
            <a:ext cx="1440613" cy="41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3281250" y="2950905"/>
            <a:ext cx="1695697" cy="54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Группа 30"/>
          <p:cNvGrpSpPr/>
          <p:nvPr/>
        </p:nvGrpSpPr>
        <p:grpSpPr>
          <a:xfrm flipV="1">
            <a:off x="2101049" y="3474192"/>
            <a:ext cx="2157442" cy="45719"/>
            <a:chOff x="4079004" y="3658570"/>
            <a:chExt cx="1743635" cy="108857"/>
          </a:xfrm>
        </p:grpSpPr>
        <p:cxnSp>
          <p:nvCxnSpPr>
            <p:cNvPr id="32" name="Прямая соединительная линия 31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Группа 33"/>
          <p:cNvGrpSpPr/>
          <p:nvPr/>
        </p:nvGrpSpPr>
        <p:grpSpPr>
          <a:xfrm>
            <a:off x="1018903" y="3988644"/>
            <a:ext cx="2155371" cy="62293"/>
            <a:chOff x="4079004" y="3658570"/>
            <a:chExt cx="1743635" cy="108857"/>
          </a:xfrm>
        </p:grpSpPr>
        <p:cxnSp>
          <p:nvCxnSpPr>
            <p:cNvPr id="35" name="Прямая соединительная линия 34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Группа 36"/>
          <p:cNvGrpSpPr/>
          <p:nvPr/>
        </p:nvGrpSpPr>
        <p:grpSpPr>
          <a:xfrm>
            <a:off x="5943446" y="3979747"/>
            <a:ext cx="1436107" cy="77340"/>
            <a:chOff x="4079004" y="3658570"/>
            <a:chExt cx="1743635" cy="108857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>
              <a:off x="4079004" y="3767427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4079004" y="3658570"/>
              <a:ext cx="174363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499" y="4294526"/>
            <a:ext cx="2160587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50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Составление памятки</a:t>
            </a:r>
            <a:b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3" y="4432353"/>
            <a:ext cx="1800200" cy="177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18903" y="1582341"/>
            <a:ext cx="7315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Когда  между  однородными  членами   предложения  ставится запятая?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Когда  между  однородными  членами   предложения  запятая  не  ставится?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3963683" y="4432353"/>
            <a:ext cx="2017868" cy="707886"/>
            <a:chOff x="3193868" y="2426946"/>
            <a:chExt cx="2017868" cy="707886"/>
          </a:xfrm>
        </p:grpSpPr>
        <p:sp>
          <p:nvSpPr>
            <p:cNvPr id="41" name="Text Box 9"/>
            <p:cNvSpPr txBox="1">
              <a:spLocks noChangeArrowheads="1"/>
            </p:cNvSpPr>
            <p:nvPr/>
          </p:nvSpPr>
          <p:spPr bwMode="auto">
            <a:xfrm>
              <a:off x="4024708" y="2426946"/>
              <a:ext cx="356188" cy="707886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,</a:t>
              </a:r>
            </a:p>
          </p:txBody>
        </p:sp>
        <p:sp>
          <p:nvSpPr>
            <p:cNvPr id="42" name="Овал 41"/>
            <p:cNvSpPr/>
            <p:nvPr/>
          </p:nvSpPr>
          <p:spPr>
            <a:xfrm>
              <a:off x="3193868" y="2426947"/>
              <a:ext cx="698237" cy="577203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4513499" y="2426946"/>
              <a:ext cx="698237" cy="577203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3680384" y="5330195"/>
            <a:ext cx="2584465" cy="734265"/>
            <a:chOff x="3193868" y="4561507"/>
            <a:chExt cx="2584465" cy="734265"/>
          </a:xfrm>
        </p:grpSpPr>
        <p:sp>
          <p:nvSpPr>
            <p:cNvPr id="45" name="Text Box 9"/>
            <p:cNvSpPr txBox="1">
              <a:spLocks noChangeArrowheads="1"/>
            </p:cNvSpPr>
            <p:nvPr/>
          </p:nvSpPr>
          <p:spPr bwMode="auto">
            <a:xfrm>
              <a:off x="4202802" y="4587886"/>
              <a:ext cx="546945" cy="707886"/>
            </a:xfrm>
            <a:prstGeom prst="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 b="1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и</a:t>
              </a:r>
            </a:p>
          </p:txBody>
        </p:sp>
        <p:sp>
          <p:nvSpPr>
            <p:cNvPr id="46" name="Овал 45"/>
            <p:cNvSpPr/>
            <p:nvPr/>
          </p:nvSpPr>
          <p:spPr>
            <a:xfrm>
              <a:off x="3193868" y="4587886"/>
              <a:ext cx="698237" cy="577203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5080096" y="4561507"/>
              <a:ext cx="698237" cy="577203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85352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800" y="626382"/>
            <a:ext cx="7614397" cy="160322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Игра «Будь внимателен»</a:t>
            </a:r>
            <a:b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Учимся  использовать  знаки  препинания при  однородных членах!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35027" y="5617028"/>
            <a:ext cx="2963944" cy="5878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с. 31 упр. 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6103" y="2071179"/>
            <a:ext cx="662286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Дама  сдавала  в багаж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Диван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Чемодан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Саквояж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Картину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Корзину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Картонку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И  маленькую  собачонку.</a:t>
            </a:r>
          </a:p>
          <a:p>
            <a:pPr fontAlgn="base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Verdana" panose="020B0604030504040204" pitchFamily="34" charset="0"/>
              </a:rPr>
              <a:t> </a:t>
            </a:r>
            <a:endParaRPr lang="ru-RU" b="0" i="0" dirty="0">
              <a:solidFill>
                <a:schemeClr val="accent2">
                  <a:lumMod val="50000"/>
                </a:schemeClr>
              </a:solidFill>
              <a:effectLst/>
              <a:latin typeface="Open San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f.mypage.ru/466c344abe7294f426f69151c385dd66_496ebcb4aaf7ac7ce96b7fa9768d8fd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00" y="2781992"/>
            <a:ext cx="2825254" cy="239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851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800" y="674806"/>
            <a:ext cx="761439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Взаимопроверка</a:t>
            </a:r>
            <a:b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Учимся  использовать  знаки  препинания при  однородных членах!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35027" y="5617028"/>
            <a:ext cx="2963944" cy="5878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с. 31 упр. 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26325" y="2094513"/>
            <a:ext cx="662286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Дама  сдавала  в  багаж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Диван,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Чемодан,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Саквояж,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Картину,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Корзину,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Картонку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И  маленькую  собачонку.</a:t>
            </a:r>
          </a:p>
          <a:p>
            <a:pPr fontAlgn="base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Verdana" panose="020B0604030504040204" pitchFamily="34" charset="0"/>
              </a:rPr>
              <a:t> </a:t>
            </a:r>
            <a:endParaRPr lang="ru-RU" b="0" i="0" dirty="0">
              <a:solidFill>
                <a:schemeClr val="accent2">
                  <a:lumMod val="50000"/>
                </a:schemeClr>
              </a:solidFill>
              <a:effectLst/>
              <a:latin typeface="Open San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http://f.mypage.ru/466c344abe7294f426f69151c385dd66_496ebcb4aaf7ac7ce96b7fa9768d8fd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00" y="2654542"/>
            <a:ext cx="2825254" cy="239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68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800" y="674807"/>
            <a:ext cx="7614397" cy="937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Работа со </a:t>
            </a:r>
            <a:r>
              <a:rPr lang="ru-RU" sz="32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словарём.Поиск</a:t>
            </a: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 слов «Кто быстрее»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52005" y="1679695"/>
            <a:ext cx="6622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60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Б</a:t>
            </a:r>
            <a:r>
              <a:rPr lang="ru-RU" sz="6000" dirty="0">
                <a:solidFill>
                  <a:srgbClr val="FF0000"/>
                </a:solidFill>
                <a:latin typeface="Arial Black" panose="020B0A04020102020204" pitchFamily="34" charset="0"/>
              </a:rPr>
              <a:t>А</a:t>
            </a:r>
            <a:r>
              <a:rPr lang="ru-RU" sz="60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ГАЖ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Verdana" panose="020B0604030504040204" pitchFamily="34" charset="0"/>
              </a:rPr>
              <a:t> </a:t>
            </a:r>
            <a:endParaRPr lang="ru-RU" b="0" i="0" dirty="0">
              <a:solidFill>
                <a:schemeClr val="accent2">
                  <a:lumMod val="50000"/>
                </a:schemeClr>
              </a:solidFill>
              <a:effectLst/>
              <a:latin typeface="Open San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99308" y="2858336"/>
            <a:ext cx="697556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>
                <a:solidFill>
                  <a:srgbClr val="FF0000"/>
                </a:solidFill>
                <a:latin typeface="Arial Black" panose="020B0A04020102020204" pitchFamily="34" charset="0"/>
              </a:rPr>
              <a:t>Багаж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– упакованные для отправки поездом, самолётом  вещи. </a:t>
            </a:r>
          </a:p>
          <a:p>
            <a:r>
              <a:rPr lang="ru-RU" sz="2800" u="sng" dirty="0">
                <a:solidFill>
                  <a:srgbClr val="FF0000"/>
                </a:solidFill>
                <a:latin typeface="Arial Black" panose="020B0A04020102020204" pitchFamily="34" charset="0"/>
              </a:rPr>
              <a:t>Саквояж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– дорожная сумка с запором, обычно кожаная.</a:t>
            </a:r>
          </a:p>
        </p:txBody>
      </p:sp>
    </p:spTree>
    <p:extLst>
      <p:ext uri="{BB962C8B-B14F-4D97-AF65-F5344CB8AC3E}">
        <p14:creationId xmlns:p14="http://schemas.microsoft.com/office/powerpoint/2010/main" val="58240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798" y="585639"/>
            <a:ext cx="7614397" cy="937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Работа с текстом</a:t>
            </a:r>
            <a:b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Мы  -  редакторы</a:t>
            </a: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84215" y="1426683"/>
            <a:ext cx="69755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Птицы живут в лесах. Птицы живут на озёрах. Птицы живут на болотах.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23404" y="3097146"/>
            <a:ext cx="69755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Птицы живут в лесах, на озёрах, на болотах. (Птицы живут в лесах, на озёрах и на болотах.)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810" y="4986659"/>
            <a:ext cx="1017455" cy="948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2" descr="http://dddeti.ru/sites/default/files/610301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98" y="4767609"/>
            <a:ext cx="1734671" cy="130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73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798" y="585639"/>
            <a:ext cx="7614397" cy="9375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Мы  -  редакторы</a:t>
            </a: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240968" y="1650818"/>
            <a:ext cx="69755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На пруду плавают утки. Утки ныряют. Утки достают из тины червячков.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40967" y="3429000"/>
            <a:ext cx="69755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На пруду утки плавают, ныряют, достают из тины червячков. (На пруду утки плавают, ныряют и достают из тины червячков.)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241" y="5368030"/>
            <a:ext cx="1017455" cy="948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Picture 2" descr="http://dddeti.ru/sites/default/files/610301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806" y="5234945"/>
            <a:ext cx="1606726" cy="120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62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7" y="-9159"/>
            <a:ext cx="9163597" cy="687575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600" y="519117"/>
            <a:ext cx="7614397" cy="957386"/>
          </a:xfrm>
        </p:spPr>
        <p:txBody>
          <a:bodyPr>
            <a:noAutofit/>
          </a:bodyPr>
          <a:lstStyle/>
          <a:p>
            <a:pPr algn="ctr"/>
            <a:b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Рефлексия</a:t>
            </a:r>
            <a:b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Подведём  итоги  работы  </a:t>
            </a:r>
            <a:br>
              <a:rPr lang="ru-RU" sz="28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на  уроке!</a:t>
            </a:r>
            <a:endParaRPr 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825" y="8819068"/>
            <a:ext cx="542828" cy="53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841928" y="1674391"/>
            <a:ext cx="731520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По  какой  теме  работали на  уроке?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Какие  виды  работы выполняли?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Когда  между  однородными  членами   предложения  ставится запятая?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Когда  между  однородными  членами предложения запятая не  ставится?</a:t>
            </a: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endParaRPr lang="ru-RU" sz="2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endParaRPr lang="ru-RU" sz="2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marL="342900" indent="-342900" fontAlgn="base">
              <a:buFont typeface="Wingdings" panose="05000000000000000000" pitchFamily="2" charset="2"/>
              <a:buChar char="Ø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86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7" y="-9159"/>
            <a:ext cx="9163597" cy="687575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600" y="519117"/>
            <a:ext cx="7614397" cy="957386"/>
          </a:xfrm>
        </p:spPr>
        <p:txBody>
          <a:bodyPr>
            <a:noAutofit/>
          </a:bodyPr>
          <a:lstStyle/>
          <a:p>
            <a:pPr algn="ctr"/>
            <a:b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Оцените  свою  </a:t>
            </a:r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работу  </a:t>
            </a:r>
            <a:br>
              <a:rPr lang="ru-RU" sz="28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на  уроке!</a:t>
            </a:r>
            <a:endParaRPr 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48149" y="643998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top-bal.ru/pars_docs/refs/95/94525/94525_html_m2efb8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825" y="8819068"/>
            <a:ext cx="542828" cy="53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635639" y="1870334"/>
            <a:ext cx="73152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Умею  употреблять  знаки  препинания в предложениях  с  однородными  членами</a:t>
            </a:r>
          </a:p>
          <a:p>
            <a:pPr fontAlgn="base"/>
            <a:endParaRPr lang="ru-RU" sz="2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Есть  некоторые  сомнения</a:t>
            </a:r>
          </a:p>
          <a:p>
            <a:pPr fontAlgn="base"/>
            <a:endParaRPr lang="ru-RU" sz="2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Затрудняюсь,  нужна  помощь!</a:t>
            </a:r>
          </a:p>
          <a:p>
            <a:pPr fontAlgn="base"/>
            <a:endParaRPr lang="ru-RU" sz="2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fontAlgn="base"/>
            <a:endParaRPr lang="ru-RU" sz="24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3"/>
          <a:stretch/>
        </p:blipFill>
        <p:spPr bwMode="auto">
          <a:xfrm>
            <a:off x="621647" y="4434594"/>
            <a:ext cx="968620" cy="78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90"/>
          <a:stretch/>
        </p:blipFill>
        <p:spPr bwMode="auto">
          <a:xfrm>
            <a:off x="621647" y="2004778"/>
            <a:ext cx="1013992" cy="75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3" t="-1467" r="34417" b="1467"/>
          <a:stretch/>
        </p:blipFill>
        <p:spPr bwMode="auto">
          <a:xfrm>
            <a:off x="662642" y="3396343"/>
            <a:ext cx="876416" cy="794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187884" y="5630990"/>
            <a:ext cx="7029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Благодарю  за  работу  на  уроке!</a:t>
            </a:r>
          </a:p>
        </p:txBody>
      </p:sp>
    </p:spTree>
    <p:extLst>
      <p:ext uri="{BB962C8B-B14F-4D97-AF65-F5344CB8AC3E}">
        <p14:creationId xmlns:p14="http://schemas.microsoft.com/office/powerpoint/2010/main" val="1549192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953" y="365126"/>
            <a:ext cx="7614397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Интернет  ресурсы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28650" y="1066659"/>
            <a:ext cx="7886700" cy="4724681"/>
          </a:xfrm>
        </p:spPr>
        <p:txBody>
          <a:bodyPr>
            <a:normAutofit/>
          </a:bodyPr>
          <a:lstStyle/>
          <a:p>
            <a:pPr marL="0" indent="0" fontAlgn="ctr">
              <a:buNone/>
            </a:pPr>
            <a:endParaRPr lang="en-US" dirty="0">
              <a:hlinkClick r:id="rId3"/>
            </a:endParaRPr>
          </a:p>
          <a:p>
            <a:r>
              <a:rPr lang="en-US" sz="2000" b="1" dirty="0">
                <a:latin typeface="Arial Black" panose="020B0A04020102020204" pitchFamily="34" charset="0"/>
                <a:hlinkClick r:id="rId3"/>
              </a:rPr>
              <a:t>svetik126.mypage.ru</a:t>
            </a:r>
            <a:endParaRPr lang="ru-RU" sz="2000" b="1" dirty="0">
              <a:latin typeface="Arial Black" panose="020B0A04020102020204" pitchFamily="34" charset="0"/>
            </a:endParaRPr>
          </a:p>
          <a:p>
            <a:r>
              <a:rPr lang="en-US" sz="2000" b="1" dirty="0">
                <a:latin typeface="Arial Black" panose="020B0A04020102020204" pitchFamily="34" charset="0"/>
                <a:hlinkClick r:id="rId4"/>
              </a:rPr>
              <a:t>metodika.ru</a:t>
            </a:r>
            <a:endParaRPr lang="en-US" sz="2000" dirty="0">
              <a:latin typeface="Arial Black" panose="020B0A04020102020204" pitchFamily="34" charset="0"/>
              <a:hlinkClick r:id="rId5"/>
            </a:endParaRPr>
          </a:p>
          <a:p>
            <a:r>
              <a:rPr lang="en-US" sz="2000" b="1" dirty="0">
                <a:latin typeface="Arial Black" panose="020B0A04020102020204" pitchFamily="34" charset="0"/>
                <a:hlinkClick r:id="rId5"/>
              </a:rPr>
              <a:t>natworld.info</a:t>
            </a:r>
            <a:endParaRPr lang="en-US" sz="2000" dirty="0">
              <a:latin typeface="Arial Black" panose="020B0A04020102020204" pitchFamily="34" charset="0"/>
              <a:hlinkClick r:id="rId6"/>
            </a:endParaRPr>
          </a:p>
          <a:p>
            <a:r>
              <a:rPr lang="en-US" sz="2000" b="1" dirty="0">
                <a:latin typeface="Arial Black" panose="020B0A04020102020204" pitchFamily="34" charset="0"/>
                <a:hlinkClick r:id="rId6"/>
              </a:rPr>
              <a:t>pinclipart.com</a:t>
            </a:r>
            <a:endParaRPr lang="en-US" sz="2000" dirty="0">
              <a:latin typeface="Arial Black" panose="020B0A04020102020204" pitchFamily="34" charset="0"/>
              <a:hlinkClick r:id="rId7"/>
            </a:endParaRPr>
          </a:p>
          <a:p>
            <a:r>
              <a:rPr lang="en-US" sz="2000" b="1" dirty="0">
                <a:latin typeface="Arial Black" panose="020B0A04020102020204" pitchFamily="34" charset="0"/>
                <a:hlinkClick r:id="rId7"/>
              </a:rPr>
              <a:t>liveinternet.ru</a:t>
            </a:r>
            <a:endParaRPr lang="en-US" sz="2000" dirty="0">
              <a:latin typeface="Arial Black" panose="020B0A04020102020204" pitchFamily="34" charset="0"/>
              <a:hlinkClick r:id="rId8"/>
            </a:endParaRPr>
          </a:p>
          <a:p>
            <a:r>
              <a:rPr lang="en-US" sz="2000" b="1" dirty="0">
                <a:latin typeface="Arial Black" panose="020B0A04020102020204" pitchFamily="34" charset="0"/>
                <a:hlinkClick r:id="rId8"/>
              </a:rPr>
              <a:t>goodfon.ru</a:t>
            </a:r>
            <a:endParaRPr lang="ru-RU" sz="2000" b="1" dirty="0">
              <a:latin typeface="Arial Black" panose="020B0A04020102020204" pitchFamily="34" charset="0"/>
            </a:endParaRPr>
          </a:p>
          <a:p>
            <a:r>
              <a:rPr lang="ru-RU" sz="2000" b="1" dirty="0" err="1">
                <a:latin typeface="Arial Black" panose="020B0A04020102020204" pitchFamily="34" charset="0"/>
                <a:hlinkClick r:id="rId9"/>
              </a:rPr>
              <a:t>бигсклад.рф</a:t>
            </a:r>
            <a:endParaRPr lang="ru-RU" sz="2000" b="1" dirty="0">
              <a:solidFill>
                <a:srgbClr val="CC000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br>
              <a:rPr lang="ru-RU" sz="1800" b="1" dirty="0">
                <a:latin typeface="Arial Black" panose="020B0A04020102020204" pitchFamily="34" charset="0"/>
              </a:rPr>
            </a:br>
            <a:endParaRPr lang="ru-RU" sz="1800" b="1" dirty="0">
              <a:solidFill>
                <a:srgbClr val="CC0000"/>
              </a:solidFill>
              <a:latin typeface="Arial Black" panose="020B0A04020102020204" pitchFamily="34" charset="0"/>
            </a:endParaRPr>
          </a:p>
          <a:p>
            <a:pPr marL="285750" lvl="0" indent="-28575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ru-RU" sz="1800" b="1" dirty="0">
              <a:solidFill>
                <a:srgbClr val="CC0000"/>
              </a:solidFill>
              <a:latin typeface="Arial Black" panose="020B0A04020102020204" pitchFamily="34" charset="0"/>
            </a:endParaRPr>
          </a:p>
          <a:p>
            <a:pPr marL="285750" lvl="0" indent="-28575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ru-RU" sz="1800" b="1" dirty="0">
              <a:solidFill>
                <a:srgbClr val="CC0000"/>
              </a:solidFill>
              <a:latin typeface="Arial Black" panose="020B0A04020102020204" pitchFamily="34" charset="0"/>
            </a:endParaRPr>
          </a:p>
          <a:p>
            <a:pPr marL="285750" lvl="0" indent="-28575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ru-RU" sz="1800" b="1" dirty="0">
              <a:solidFill>
                <a:srgbClr val="CC0000"/>
              </a:solidFill>
              <a:latin typeface="Arial Black" panose="020B0A04020102020204" pitchFamily="34" charset="0"/>
            </a:endParaRPr>
          </a:p>
          <a:p>
            <a:pPr marL="285750" lvl="0" indent="-28575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ru-RU" sz="1800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97398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953" y="365126"/>
            <a:ext cx="7614397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Использованная литература 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966428" y="1690689"/>
            <a:ext cx="7211144" cy="48574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2000" dirty="0" err="1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Бубнова</a:t>
            </a:r>
            <a:r>
              <a:rPr lang="ru-RU" altLang="ru-RU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И.А., </a:t>
            </a:r>
            <a:r>
              <a:rPr lang="ru-RU" altLang="ru-RU" sz="2000" dirty="0" err="1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Роговцева</a:t>
            </a:r>
            <a:r>
              <a:rPr lang="ru-RU" altLang="ru-RU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Н.И. ,  Федотова Е. Ю. Русский язык: Поурочные разработки: Технологические  карты  уроков: 4  класс. – М., Просвещение,  2013</a:t>
            </a:r>
          </a:p>
          <a:p>
            <a:endParaRPr lang="ru-RU" altLang="ru-RU" sz="2000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ru-RU" altLang="ru-RU" sz="2000" dirty="0" err="1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Канакина</a:t>
            </a:r>
            <a:r>
              <a:rPr lang="ru-RU" altLang="ru-RU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В.П. Русский  язык. 4 класс. Учеб. для </a:t>
            </a:r>
            <a:r>
              <a:rPr lang="ru-RU" altLang="ru-RU" sz="2000" dirty="0" err="1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общеобразоват</a:t>
            </a:r>
            <a:r>
              <a:rPr lang="ru-RU" altLang="ru-RU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. организаций.    Ч. 1– М.: Просвещение, 2018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08796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612</TotalTime>
  <Words>585</Words>
  <Application>Microsoft Office PowerPoint</Application>
  <PresentationFormat>Экран (4:3)</PresentationFormat>
  <Paragraphs>88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Open Sans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Блицтурнир Что  такое однородные  члены предложения?</vt:lpstr>
      <vt:lpstr>Перечислите  признаки однородных  членов предложения</vt:lpstr>
      <vt:lpstr>Работа в парах Проверим  домашнее задание!</vt:lpstr>
      <vt:lpstr>Проверим  домашнее задание!</vt:lpstr>
      <vt:lpstr> Составление памятки </vt:lpstr>
      <vt:lpstr>Игра «Будь внимателен» Учимся  использовать  знаки  препинания при  однородных членах!</vt:lpstr>
      <vt:lpstr>Взаимопроверка Учимся  использовать  знаки  препинания при  однородных членах!</vt:lpstr>
      <vt:lpstr>Работа со словарём.Поиск слов «Кто быстрее»</vt:lpstr>
      <vt:lpstr>Работа с текстом Мы  -  редакторы</vt:lpstr>
      <vt:lpstr>Мы  -  редакторы</vt:lpstr>
      <vt:lpstr> Рефлексия Подведём  итоги  работы   на  уроке!</vt:lpstr>
      <vt:lpstr> Оцените  свою  работу   на  уроке!</vt:lpstr>
      <vt:lpstr>Интернет  ресурсы </vt:lpstr>
      <vt:lpstr>Использованная литература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юрий</cp:lastModifiedBy>
  <cp:revision>127</cp:revision>
  <dcterms:created xsi:type="dcterms:W3CDTF">2013-11-19T05:52:05Z</dcterms:created>
  <dcterms:modified xsi:type="dcterms:W3CDTF">2025-09-21T11:29:17Z</dcterms:modified>
</cp:coreProperties>
</file>