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65" r:id="rId2"/>
    <p:sldId id="256" r:id="rId3"/>
    <p:sldId id="266" r:id="rId4"/>
    <p:sldId id="272" r:id="rId5"/>
    <p:sldId id="271" r:id="rId6"/>
    <p:sldId id="270" r:id="rId7"/>
    <p:sldId id="268" r:id="rId8"/>
    <p:sldId id="269" r:id="rId9"/>
    <p:sldId id="274" r:id="rId10"/>
    <p:sldId id="276" r:id="rId11"/>
    <p:sldId id="275" r:id="rId12"/>
    <p:sldId id="267" r:id="rId13"/>
    <p:sldId id="277" r:id="rId14"/>
    <p:sldId id="278" r:id="rId15"/>
    <p:sldId id="280" r:id="rId16"/>
    <p:sldId id="279" r:id="rId17"/>
    <p:sldId id="282" r:id="rId18"/>
    <p:sldId id="281" r:id="rId19"/>
    <p:sldId id="287" r:id="rId20"/>
    <p:sldId id="284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6" r:id="rId29"/>
    <p:sldId id="297" r:id="rId30"/>
    <p:sldId id="298" r:id="rId31"/>
    <p:sldId id="299" r:id="rId32"/>
    <p:sldId id="301" r:id="rId33"/>
    <p:sldId id="300" r:id="rId34"/>
    <p:sldId id="302" r:id="rId35"/>
    <p:sldId id="285" r:id="rId36"/>
    <p:sldId id="286" r:id="rId37"/>
    <p:sldId id="303" r:id="rId38"/>
    <p:sldId id="308" r:id="rId39"/>
    <p:sldId id="307" r:id="rId40"/>
    <p:sldId id="306" r:id="rId41"/>
    <p:sldId id="304" r:id="rId42"/>
    <p:sldId id="309" r:id="rId43"/>
    <p:sldId id="305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7B848-8EB8-4058-B02A-A78E5D9D25DD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09053-36EA-4E83-9E39-825935467E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09053-36EA-4E83-9E39-825935467E0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brazovaka.ru/alpha/g/gumilyov-nikolaj-stepanovich-gumilyov-nikolay-stepanovich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obrazovaka.ru/alpha/b/blok-aleksandr-aleksandrovich-blok-aleksandr-aleksandrovich" TargetMode="External"/><Relationship Id="rId4" Type="http://schemas.openxmlformats.org/officeDocument/2006/relationships/hyperlink" Target="https://obrazovaka.ru/alpha/c/chukovskij-kornej-chukovsky-korne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obrazovaka.ru/books/bulgakov/sobache-serdce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brazovaka.ru/alpha/s/stalin-iosif-vissarionovich-stalin-joseph-vissarionovich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obrazovaka.ru/alpha/a/axmatova-anna-andreevna-akhmatova-anna-andreevna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obrazovaka.ru/alpha/g/gorkij-maksim-gorky-maxim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obrazovaka.ru/alpha/t/tolstoj-aleksej-nikolaevich-tolstoy-aleksei-nikolaevich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63" y="0"/>
            <a:ext cx="9271063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44" y="0"/>
            <a:ext cx="878687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/>
              <a:t>Михаил  </a:t>
            </a:r>
          </a:p>
          <a:p>
            <a:r>
              <a:rPr lang="ru-RU" sz="7200" dirty="0" smtClean="0"/>
              <a:t>Афанасьевич </a:t>
            </a:r>
          </a:p>
          <a:p>
            <a:r>
              <a:rPr lang="ru-RU" sz="7200" dirty="0" smtClean="0"/>
              <a:t>Булгаков</a:t>
            </a:r>
          </a:p>
          <a:p>
            <a:endParaRPr lang="ru-RU" dirty="0" smtClean="0"/>
          </a:p>
          <a:p>
            <a:r>
              <a:rPr lang="ru-RU" dirty="0" smtClean="0"/>
              <a:t>			</a:t>
            </a:r>
            <a:endParaRPr lang="ru-RU" sz="4000" dirty="0" smtClean="0"/>
          </a:p>
          <a:p>
            <a:endParaRPr lang="ru-RU" dirty="0" smtClean="0"/>
          </a:p>
          <a:p>
            <a:r>
              <a:rPr lang="ru-RU" sz="2800" dirty="0" smtClean="0"/>
              <a:t>				</a:t>
            </a:r>
            <a:r>
              <a:rPr lang="ru-RU" sz="2800" dirty="0" smtClean="0">
                <a:solidFill>
                  <a:srgbClr val="FFC000"/>
                </a:solidFill>
              </a:rPr>
              <a:t>Автор презентации: 						Цаликова Р.Х., </a:t>
            </a:r>
          </a:p>
          <a:p>
            <a:r>
              <a:rPr lang="ru-RU" sz="2800" dirty="0" smtClean="0">
                <a:solidFill>
                  <a:srgbClr val="FFC000"/>
                </a:solidFill>
              </a:rPr>
              <a:t>				Учитель русского языка и 					литературы </a:t>
            </a:r>
          </a:p>
          <a:p>
            <a:r>
              <a:rPr lang="ru-RU" sz="2800" dirty="0" smtClean="0">
                <a:solidFill>
                  <a:srgbClr val="FFC000"/>
                </a:solidFill>
              </a:rPr>
              <a:t>				МБОУ СОШ №3 г.Ардон</a:t>
            </a:r>
            <a:endParaRPr lang="ru-RU" sz="2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V="1">
            <a:off x="685800" y="-188618"/>
            <a:ext cx="7772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dirty="0" smtClean="0"/>
              <a:t>		</a:t>
            </a:r>
          </a:p>
          <a:p>
            <a:r>
              <a:rPr lang="ru-RU" dirty="0" smtClean="0"/>
              <a:t>		</a:t>
            </a:r>
            <a:endParaRPr lang="ru-RU" sz="7200" i="1" dirty="0" smtClean="0"/>
          </a:p>
          <a:p>
            <a:r>
              <a:rPr lang="ru-RU" sz="7200" i="1" dirty="0" smtClean="0"/>
              <a:t>						</a:t>
            </a:r>
            <a:r>
              <a:rPr lang="ru-RU" sz="5400" i="1" dirty="0" smtClean="0">
                <a:solidFill>
                  <a:srgbClr val="002060"/>
                </a:solidFill>
              </a:rPr>
              <a:t>ЖИЗНЬ и 														ТВОРЧЕСТВО</a:t>
            </a:r>
            <a:endParaRPr lang="ru-RU" sz="5400" i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https://avatars.mds.yandex.net/get-zen_doc/222865/pub_5ce2a8f7bdd16700b30d99b6_5ce2ab00fd607d00b3a2d658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noFill/>
        </p:spPr>
      </p:pic>
      <p:pic>
        <p:nvPicPr>
          <p:cNvPr id="5138" name="Picture 18" descr="https://x-lines.ru/letters/i/cyrillicfancy/0103/090963/20/1/grhd1cjyfw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5572140"/>
            <a:ext cx="1785950" cy="595315"/>
          </a:xfrm>
          <a:prstGeom prst="rect">
            <a:avLst/>
          </a:prstGeom>
          <a:noFill/>
        </p:spPr>
      </p:pic>
      <p:pic>
        <p:nvPicPr>
          <p:cNvPr id="5140" name="Picture 20" descr="https://x-lines.ru/letters/i/cyrillicfancy/0103/0a0a57/20/1/grhuec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5572140"/>
            <a:ext cx="1643074" cy="614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14942" y="142852"/>
            <a:ext cx="39290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Михаил Булгаков родился 3 (15) мая 1891 года в Киеве в семье преподавателя духовной академии Афанасия Ивановича Булгакова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8" name="Picture 4" descr="https://funeralportal.ru/upload/medialibrary/514/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4643470" cy="6357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slib.ru/images/virtualnyie_vyistavki/bulgakov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357686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429125" y="285728"/>
            <a:ext cx="45720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Варвара Михайловна Булгакова, Покровская </a:t>
            </a:r>
          </a:p>
          <a:p>
            <a:r>
              <a:rPr lang="ru-RU" sz="4800" dirty="0" smtClean="0"/>
              <a:t>- мать писателя</a:t>
            </a:r>
            <a:endParaRPr lang="ru-RU" sz="4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214810" y="214290"/>
            <a:ext cx="471490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С 1901 года будущий писатель получал начальное образование в Первой Киевской гимназии.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В 1909 году поступил в Киевский университет на медицинский факультет. На втором курсе,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1913 году, Михаил Афанасьевич женился на Татьяне Лаппе.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Татьяна Лаппа в 1910-е гг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500042"/>
            <a:ext cx="3714776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214290"/>
            <a:ext cx="492919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	Окончив в 1916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году университет, Булгаков строился на работу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один из киевских госпиталей.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Летом 1916 года его направили в село Никольское Смоленской губернии.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этот период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писатель пишет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рассказ «Морфий».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s://cmp24.ru/images/prodacts/sourse/61733/61733814_morfiy-as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14290"/>
            <a:ext cx="450056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42910" y="214290"/>
            <a:ext cx="792961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 время гражданской войны в 1919 году Булгаков был мобилизован как военный врач в армию Украинской Народной республики, а затем в армию Южной России. В 1920 году Михаил Афанасьевич заболел тифом,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поэтому не смог покинуть страну с Добровольческой армией.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14282" y="0"/>
            <a:ext cx="864399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1921 году Булгаков переезжает в Москву.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Он активно занимается литературной деятельностью, начинает сотрудничать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со многими периодическими изданиями Москвы – «Гудок», «Рабочий» и др.,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принимает участие в заседаниях литературных кружков.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1923 году Михаил Афанасьевич вступает во Всероссийский Союз писателей, в котором также состояли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А. Волынский, Ф. Сологуб,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3"/>
              </a:rPr>
              <a:t>Николай Гумилев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4"/>
              </a:rPr>
              <a:t>Корней Чуковский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5"/>
              </a:rPr>
              <a:t>Александр Блок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14282" y="142852"/>
            <a:ext cx="392909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1924 году Булгаков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развелся со своей первой женой,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и уже через год, в 1925 году,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женился на Любови Белозерской.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7" name="Picture 3" descr="https://www.matrony.ru/wp-content/uploads/2015/10/ONlUnQPs5-M_fayn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57166"/>
            <a:ext cx="4857784" cy="6072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892971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1924 – 1928 годах Булгаков создает самые известные свои произведения – «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Дьяволиада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»,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3"/>
              </a:rPr>
              <a:t>«Собачье сердце»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«Вьюга», «Роковые яйца»,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роман «Белая гвардия» (1925), «Зойкина квартира», пьеса «Дни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Турбиных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 (1926), «Багряный остров» (1927),  «Бег» (1928). В 1926 году во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МХАТе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была премьера  пьесы «Дни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Турбиных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 – произведение поставили по личному указанию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4"/>
              </a:rPr>
              <a:t>Сталина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71472" y="214290"/>
            <a:ext cx="800105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1929 году Булгаков посещает Ленинград, где знакомится с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Е. Замятиным и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3"/>
              </a:rPr>
              <a:t>Анной Ахматовой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Из-за острой критики революции в своих произведениях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(в частности, в драме «Дни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Турбиных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»), Михаила Афанасьевича несколько раз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вызывали на допросы в ОГПУ. Булгакова перестают печатать, его пьесы запрещено ставить в театрах.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285728"/>
            <a:ext cx="885828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1930 году Михаил Афанасьевич лично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написал письмо И. Сталину с просьбой предоставить ему право покинуть СССР либо разрешить зарабатывать на жизнь.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После этого писатель смог устроиться режиссером-ассистентом во МХАТ.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1934 Булгакова приняли в Советский союз писателей, председателями которого в разное время были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4C8CDB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3"/>
              </a:rPr>
              <a:t>Максим Горький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4C8CDB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  <a:hlinkClick r:id="rId4"/>
              </a:rPr>
              <a:t>Алексей Толстой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А. Фадеев.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avatars.mds.yandex.net/get-zen_doc/173924/pub_5ce14782e7f4df00b39c3730_5ce147a90f23c200b3a47a8f/scale_120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85728"/>
            <a:ext cx="478634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2844" y="500042"/>
            <a:ext cx="364333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В 1931 году </a:t>
            </a:r>
          </a:p>
          <a:p>
            <a:r>
              <a:rPr lang="ru-RU" sz="3600" dirty="0" smtClean="0"/>
              <a:t>Булгаков </a:t>
            </a:r>
          </a:p>
          <a:p>
            <a:r>
              <a:rPr lang="ru-RU" sz="3600" dirty="0" smtClean="0"/>
              <a:t>расстаётся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/>
              <a:t>с Л.Белозёрской,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и, в 1932 году женится на Елене Шиловской,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с которой был знаком уже несколько лет.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282" y="214291"/>
            <a:ext cx="871543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и, в 1932 году женится на Елене Шиловской,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с которой был знаком уже несколько лет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http://www.press.lv/wp-content/uploads/2016/08/941800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266824"/>
            <a:ext cx="8643998" cy="5591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28596" y="214290"/>
            <a:ext cx="8429684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Михаил Булгаков, биография которого была насыщена разными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 характеру событиями, последние годы сильно болел.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У писателя диагностировали гипертонический нефросклероз (болезнь почек).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10 марта 1940 года Михаил Афанасьевич скончался.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Похоронили Булгакова на Новодевичьем кладбище в Москве.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algoritm-kniga.ru/image/cache/catalog/1_books/bulgakov_obl-800x8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214554"/>
            <a:ext cx="347424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iction-books.ru/img/101319368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500306"/>
            <a:ext cx="1714512" cy="21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ds04.infourok.ru/uploads/ex/0cf9/0007fc38-b40ee3e4/img4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4786322"/>
            <a:ext cx="5000660" cy="189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avatars.mds.yandex.net/get-marketpic/1447750/market_bzVN2iqHvcTffRiY-POYmg/900x120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142852"/>
            <a:ext cx="2392950" cy="2101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ms3.digitaloceanspaces.com/bookland/fiction/wp-content/uploads/2019/09/20011438/cover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86644" y="2428868"/>
            <a:ext cx="142876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mg.chaconne.ru/img/2384015_86993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86644" y="4786322"/>
            <a:ext cx="136915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e-shop.ru/upload/iblock/c25/c25617d01cd477a59a2992260177701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68" y="142852"/>
            <a:ext cx="250033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s5.gallery.aystatic.by/650/269/271/5018/5018271269_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00826" y="142852"/>
            <a:ext cx="221457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detectivebookshop.ru/image/1024140877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7158" y="4786322"/>
            <a:ext cx="1357322" cy="187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cdn1.ozone.ru/s3/multimedia-b/6007231511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14480" y="2500306"/>
            <a:ext cx="142510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mtdata.ru/u16/photo1B17/20982660948-0/origina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52"/>
          </a:xfrm>
          <a:prstGeom prst="rect">
            <a:avLst/>
          </a:prstGeom>
          <a:noFill/>
        </p:spPr>
      </p:pic>
      <p:pic>
        <p:nvPicPr>
          <p:cNvPr id="5" name="Рисунок 4" descr="http://www.atemk.edu.ru/images/Biblioteka/portret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642918"/>
            <a:ext cx="321471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6000760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Мастер и Маргарита  – самое главное произведение Михаила Булгакова, которое он посвятил своей последней жене Елене Сергеевне Булгаковой.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 При жизни писателя «Мастер и Маргарита» не публиковался из-за запрета цензуры.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 Впервые роман издали в 1967 году.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642910" y="0"/>
            <a:ext cx="785818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«Мастер и Маргарита» – одно из лучших произведений М. А. Булгакова,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над которым он работал практически всю свою жизнь, но так и не успел дописать. Философский роман поражает своей многогранностью и интересной точкой зрения на многие важные проблемы человечества.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14348" y="0"/>
            <a:ext cx="785818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 романе самым тесным образом переплетаются две сюжетные линии. Действие первой линии разворачивается в 20-30-х годах ХХ века в Москве, в течение нескольких майских дней. Действие второй сюжетной линии также происходит в мае, но только почти две тысячи лет назад, в древнем городе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Ершалаиме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(Иерусалим).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642910" y="0"/>
            <a:ext cx="785818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– сатана, дьявол, уравновешенный, справедливый, мудрый, всесильный.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Мастер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мужчина средних лет, в прошлом историк, написавший гениальный роман о Понтии Пилате.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Маргарита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– возлюбленная Мастера, красивая, верная, невероятно преданная женщина.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Иван Бездомный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поэт, молодой парень, невольно принявший участие в судьбе Мастера и Маргариты.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Фагот-Коровьев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– старший подручный из свиты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, большой насмешник, виртуозный обманщик.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Азазелло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– уродливый демон, в задачи которого входило применение грубой физической силы.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Кот Бегемот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помощник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, большой черный кот с пушистым хвостом, исполнявший роль шута.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Гелла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– служанка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, красивая, соблазнительная ведьма, вампир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072074"/>
            <a:ext cx="46434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Segoe Script" pitchFamily="34" charset="0"/>
              </a:rPr>
              <a:t>Главные герои</a:t>
            </a:r>
            <a:endParaRPr lang="ru-RU" sz="4400" dirty="0">
              <a:latin typeface="Segoe Script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71472" y="0"/>
            <a:ext cx="792961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 один из теплых майских дней председатель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МАССОЛИТа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Михаил Берлиоз и поэт Иван Бездомный на Патриарших прудах повстречали загадочного незнакомца. Он с удовольствием присоединился к дискуссии об Иисусе Христе, а после неожиданно предрек Берлиозу страшную смерть. Литераторы не догадывались, что общались с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Воландом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– дьяволом, который прибыл в Москву со своей верной свитой.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642910" y="0"/>
            <a:ext cx="792961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 тот же вечер Берлиоз, попав под колеса трамвая, оказался обезглавлен, а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со своей свитой временно поселился в его квартире. Желая проверить московскую публику на жадность, зависть и чувство сострадания, он устроил в городе череду удивительных мистификаций и розыгрышей, в ходе которых каждый герой раскрывал свою истинную суть.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71472" y="0"/>
            <a:ext cx="800105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Знакомство с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Воландом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столь сильно подействовало на сознание Ивана Бездомного, что он стал пациентом психиатрической больницы. Там он познакомился с Мастером, который написал роман о Понтии Пилате и оказался жертвой травли со стороны ведущих столичных литераторов. Не выдержав сильного давления, писатель сжег свой роман в камине, а сам оказался за стенами дома для умалишенных.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14348" y="285728"/>
            <a:ext cx="78581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Segoe UI Semibold" pitchFamily="34" charset="0"/>
              </a:rPr>
              <a:t>Также Иван Бездомный узнал историю великой любви Мастера и Маргариты, которая ради своего возлюбленного бросила мужа и обеспеченную жизнь. Она не знала, где в итоге оказался Мастер, и готова была продать душу дьяволу, чтобы узнать, жив он или нет. </a:t>
            </a:r>
            <a:endParaRPr lang="ru-RU" sz="3200" dirty="0">
              <a:latin typeface="Segoe UI Semibold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785786" y="0"/>
            <a:ext cx="778674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Эти мысли были подслушаны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Азазелло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, который и привел Маргариту к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Воланду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. Чтобы спасти любимого, молодая женщина превратилась в ведьму и согласилась исполнять роль королевы на балу у сатаны. Ее жертвы окупились сторицей –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Воланд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сдержал обещание, и соединил двух влюбленных, а также вернул им сожженные было рукописи о Понтии Пилате.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14348" y="285728"/>
            <a:ext cx="77153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Segoe UI Semibold" pitchFamily="34" charset="0"/>
              </a:rPr>
              <a:t>В произведении Мастера речь шла о судьбоносной встрече </a:t>
            </a:r>
            <a:r>
              <a:rPr lang="ru-RU" sz="3200" dirty="0" err="1" smtClean="0">
                <a:latin typeface="Segoe UI Semibold" pitchFamily="34" charset="0"/>
              </a:rPr>
              <a:t>Иешуа</a:t>
            </a:r>
            <a:r>
              <a:rPr lang="ru-RU" sz="3200" dirty="0" smtClean="0">
                <a:latin typeface="Segoe UI Semibold" pitchFamily="34" charset="0"/>
              </a:rPr>
              <a:t> </a:t>
            </a:r>
            <a:r>
              <a:rPr lang="ru-RU" sz="3200" dirty="0" err="1" smtClean="0">
                <a:latin typeface="Segoe UI Semibold" pitchFamily="34" charset="0"/>
              </a:rPr>
              <a:t>Га-Ноцри</a:t>
            </a:r>
            <a:r>
              <a:rPr lang="ru-RU" sz="3200" dirty="0" smtClean="0">
                <a:latin typeface="Segoe UI Semibold" pitchFamily="34" charset="0"/>
              </a:rPr>
              <a:t> и прокуратора Понтия Пилата. Последний понимал, что перед ним был безобидный бродячий философ, чьи взгляды на истину показались интересны прокуратору, однако он был вынужден казнить </a:t>
            </a:r>
            <a:r>
              <a:rPr lang="ru-RU" sz="3200" dirty="0" err="1" smtClean="0">
                <a:latin typeface="Segoe UI Semibold" pitchFamily="34" charset="0"/>
              </a:rPr>
              <a:t>Иешуа</a:t>
            </a:r>
            <a:r>
              <a:rPr lang="ru-RU" sz="3200" dirty="0" smtClean="0">
                <a:latin typeface="Segoe UI Semibold" pitchFamily="34" charset="0"/>
              </a:rPr>
              <a:t> ради укрепления власти великого кесаря. </a:t>
            </a:r>
            <a:endParaRPr lang="ru-RU" sz="3200" dirty="0">
              <a:latin typeface="Segoe UI Semibold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642910" y="214290"/>
            <a:ext cx="785818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Все, что он мог сделать – убить предателя Иуду, по навету которого и был арестован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Иешуа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. В дальнейшем Понтий Пилат всю жизнь казнил себя за то, что не проявил стойкость и позволил умереть светлому, открытому и совершенно беззащитному человеку, проповедовавшему добро.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714348" y="142852"/>
            <a:ext cx="771530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Вывод: В своем произведении автор поднял множество «вечных» проблем: любовь, зависть, подлость, продажность, свободу художника, веру. Но все они, так или иначе, сводились к теме добра и зла и воздаяния за совершенные поступки. В романе нет откровенно негативных или положительных персонажей, четкого разделения на «доброе» и «злое» – все герои и их поступки заставляют читателя о многом задуматься, заняться анализом, чтобы прийти исключительно к своей собственной точке зрения на это произведение.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500034" y="142852"/>
            <a:ext cx="81439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Главная мысль: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Только от самого человека зависит, какой выбор он сделает в этой жизни: встанет на сторону добра, или же предпочтет тьму.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785786" y="142852"/>
            <a:ext cx="778674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Поторение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: </a:t>
            </a:r>
            <a:endParaRPr lang="ru-RU" sz="3600" dirty="0" smtClean="0">
              <a:solidFill>
                <a:srgbClr val="000000"/>
              </a:solidFill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err="1" smtClean="0">
                <a:latin typeface="Segoe UI Semibold" pitchFamily="34" charset="0"/>
              </a:rPr>
              <a:t>Афори́зм</a:t>
            </a:r>
            <a:r>
              <a:rPr lang="ru-RU" sz="3600" dirty="0" smtClean="0">
                <a:latin typeface="Segoe UI Semibold" pitchFamily="34" charset="0"/>
              </a:rPr>
              <a:t> (от </a:t>
            </a:r>
            <a:r>
              <a:rPr lang="ru-RU" sz="3600" dirty="0" err="1" smtClean="0">
                <a:latin typeface="Segoe UI Semibold" pitchFamily="34" charset="0"/>
              </a:rPr>
              <a:t>др.-греч</a:t>
            </a:r>
            <a:r>
              <a:rPr lang="ru-RU" sz="3600" dirty="0" smtClean="0">
                <a:latin typeface="Segoe UI Semibold" pitchFamily="34" charset="0"/>
              </a:rPr>
              <a:t>. </a:t>
            </a:r>
            <a:r>
              <a:rPr lang="ru-RU" sz="3600" dirty="0" err="1" smtClean="0">
                <a:latin typeface="Segoe UI Semibold" pitchFamily="34" charset="0"/>
              </a:rPr>
              <a:t>ἀφορισμός </a:t>
            </a:r>
            <a:r>
              <a:rPr lang="ru-RU" sz="3600" dirty="0" smtClean="0">
                <a:latin typeface="Segoe UI Semibold" pitchFamily="34" charset="0"/>
              </a:rPr>
              <a:t>краткое изречение) — оригинальная законченная мысль, изречённая и записанная в лаконичной запоминающейся текстовой форме...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714348" y="214290"/>
            <a:ext cx="785818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Авторские афоризмы: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«…Правду говорить легко и приятно…»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«…трусость, несомненно, один из самых страшных пороков…»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«…не бывает так, чтобы что-нибудь тянулось вечно…»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«…Вторая свежесть – вот что вздор! Свежесть бывает только одна – первая, она же и последняя. А если осетрина второй свежести, то это означает, что она тухлая!..»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«…Это – факт. А факт – самая упрямая в мире вещь…»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«…Вы судите по костюму? Никогда не делайте этого,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драгоценнейший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 страж! Вы можете ошибиться, и притом весьма крупно…»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785786" y="142852"/>
            <a:ext cx="7643866" cy="650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Толкование непонятных слов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Картуз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мужской головной убор, имевший распространение в XVI — начале XX века.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Марево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то же, что мираж; переливающийся видимый слой теплого воздуха у поверхности земли.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Ацтеки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индейский народ в центральной Мексике.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Волхвы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древнерусские языческие жрецы, осуществлявшие богослужения и жертвоприношения.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Прокуратор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заведующий, управляющий в Древнем Риме.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Кесарь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императорский титул римских императоров.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785786" y="214290"/>
            <a:ext cx="771530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Новые слова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Ковбойка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рубашка из ткани в клетку с накладными карманами.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Псевдоним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вымышленное имя, используемое человеком в публичной деятельности вместо настоящего.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Литератор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писатель, человек, профессионально занимающийся литературным трудом.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Редактор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тот, кто работает с текстом, а именно составляет, проверяет и исправляет содержание в соответствии с требованиями определенного жанра, готовит к печати издание.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Эрудиция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Semibold" pitchFamily="34" charset="0"/>
                <a:ea typeface="Times New Roman" pitchFamily="18" charset="0"/>
                <a:cs typeface="Arial" pitchFamily="34" charset="0"/>
              </a:rPr>
              <a:t> – всесторонняя образованность, широкие познания во многих областях.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Semibold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obrazovaka.ru/wp-content/presentations/slides/16389/shablon-prezentacii-mihail-afanasevich-bulgakov-slide4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143372" y="500042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Помните: «День прожитый без книги – потерянный день».</a:t>
            </a:r>
          </a:p>
          <a:p>
            <a:r>
              <a:rPr lang="ru-RU" dirty="0" smtClean="0"/>
              <a:t>	</a:t>
            </a:r>
            <a:r>
              <a:rPr lang="ru-RU" smtClean="0"/>
              <a:t>	А.С.Пушкин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ages.wallpaperscraft.ru/image/fon_temnyy_list_poverhnost_50610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500042"/>
            <a:ext cx="8089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Использованные интернет-ресурсы:</a:t>
            </a:r>
            <a:endParaRPr lang="ru-RU" sz="40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Ссылки на изображения http://pics.livejournal.com/lasvetlana/pic/001bdbay/s32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52"/>
            <a:ext cx="8286808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6" name="Picture 2" descr="Литература Боборыкин В.Г. Булгаков. М., 1991. Сахаров В.И. М.А.Булгаков в жиз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15370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https://fs01.infourok.ru/images/doc/21/27137/640/im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15370" cy="5929354"/>
          </a:xfrm>
          <a:prstGeom prst="rect">
            <a:avLst/>
          </a:prstGeom>
          <a:noFill/>
        </p:spPr>
      </p:pic>
      <p:pic>
        <p:nvPicPr>
          <p:cNvPr id="5" name="Picture 2" descr="https://fs01.infourok.ru/images/doc/21/27137/640/im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215370" cy="5929354"/>
          </a:xfrm>
          <a:prstGeom prst="rect">
            <a:avLst/>
          </a:prstGeom>
          <a:noFill/>
        </p:spPr>
      </p:pic>
      <p:pic>
        <p:nvPicPr>
          <p:cNvPr id="6" name="Picture 2" descr="https://fs01.infourok.ru/images/doc/21/27137/640/im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34" y="366690"/>
            <a:ext cx="8215370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http://interesniy.kiev.ua/storage/imglib/i/znamenitye-kievlyane/pisateli-i-po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143932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переделать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1051</Words>
  <PresentationFormat>Экран (4:3)</PresentationFormat>
  <Paragraphs>118</Paragraphs>
  <Slides>43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переделать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26</cp:revision>
  <dcterms:created xsi:type="dcterms:W3CDTF">2018-09-14T16:30:16Z</dcterms:created>
  <dcterms:modified xsi:type="dcterms:W3CDTF">2020-01-22T06:19:31Z</dcterms:modified>
</cp:coreProperties>
</file>