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1"/>
  </p:notesMasterIdLst>
  <p:sldIdLst>
    <p:sldId id="256" r:id="rId2"/>
    <p:sldId id="258" r:id="rId3"/>
    <p:sldId id="259" r:id="rId4"/>
    <p:sldId id="257" r:id="rId5"/>
    <p:sldId id="265" r:id="rId6"/>
    <p:sldId id="266" r:id="rId7"/>
    <p:sldId id="260" r:id="rId8"/>
    <p:sldId id="267" r:id="rId9"/>
    <p:sldId id="268" r:id="rId10"/>
    <p:sldId id="261" r:id="rId11"/>
    <p:sldId id="262" r:id="rId12"/>
    <p:sldId id="263" r:id="rId13"/>
    <p:sldId id="269" r:id="rId14"/>
    <p:sldId id="270" r:id="rId15"/>
    <p:sldId id="271" r:id="rId16"/>
    <p:sldId id="272" r:id="rId17"/>
    <p:sldId id="282" r:id="rId18"/>
    <p:sldId id="283" r:id="rId19"/>
    <p:sldId id="284" r:id="rId20"/>
    <p:sldId id="285" r:id="rId21"/>
    <p:sldId id="286" r:id="rId22"/>
    <p:sldId id="288" r:id="rId23"/>
    <p:sldId id="289" r:id="rId24"/>
    <p:sldId id="290" r:id="rId25"/>
    <p:sldId id="291" r:id="rId26"/>
    <p:sldId id="294" r:id="rId27"/>
    <p:sldId id="295" r:id="rId28"/>
    <p:sldId id="297" r:id="rId29"/>
    <p:sldId id="296" r:id="rId30"/>
    <p:sldId id="298" r:id="rId31"/>
    <p:sldId id="302" r:id="rId32"/>
    <p:sldId id="303" r:id="rId33"/>
    <p:sldId id="305" r:id="rId34"/>
    <p:sldId id="304" r:id="rId35"/>
    <p:sldId id="306" r:id="rId36"/>
    <p:sldId id="307" r:id="rId37"/>
    <p:sldId id="311" r:id="rId38"/>
    <p:sldId id="313" r:id="rId39"/>
    <p:sldId id="314" r:id="rId40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EBFF"/>
    <a:srgbClr val="EBF9FF"/>
    <a:srgbClr val="A50021"/>
    <a:srgbClr val="FF9966"/>
    <a:srgbClr val="E1F6FF"/>
    <a:srgbClr val="E1F4FF"/>
    <a:srgbClr val="CCECFF"/>
    <a:srgbClr val="00CC00"/>
    <a:srgbClr val="E5FFF9"/>
    <a:srgbClr val="8AF3C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53" autoAdjust="0"/>
    <p:restoredTop sz="94624" autoAdjust="0"/>
  </p:normalViewPr>
  <p:slideViewPr>
    <p:cSldViewPr>
      <p:cViewPr varScale="1">
        <p:scale>
          <a:sx n="59" d="100"/>
          <a:sy n="59" d="100"/>
        </p:scale>
        <p:origin x="-1416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ru-R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ru-RU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ru-RU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99893195-D186-41B1-A2F2-1560CFCAD33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FBAC051-142A-46D8-B2ED-6466B8792795}" type="slidenum">
              <a:rPr lang="ru-RU"/>
              <a:pPr/>
              <a:t>1</a:t>
            </a:fld>
            <a:endParaRPr lang="ru-RU"/>
          </a:p>
        </p:txBody>
      </p:sp>
      <p:sp>
        <p:nvSpPr>
          <p:cNvPr id="51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2262203-FD0D-4E59-A2BD-5FB1D9FF7E61}" type="slidenum">
              <a:rPr lang="ru-RU"/>
              <a:pPr/>
              <a:t>4</a:t>
            </a:fld>
            <a:endParaRPr lang="ru-RU"/>
          </a:p>
        </p:txBody>
      </p:sp>
      <p:sp>
        <p:nvSpPr>
          <p:cNvPr id="61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721225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EE2A130-11E7-4EE6-A417-C8755B10960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92F7397-B99B-48DF-8034-2FB59540D62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4126431-31F6-4332-B114-1BE93E3F87D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0518025-0FFF-4A86-BB45-FE79B0C605A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F85A0BB-D868-4453-9497-303320A4B9E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A64FC10-87D0-4CDD-ACEF-F48674A9459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BCD1344-652F-47A4-8454-DA7E4A8664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ADF2EB7-904D-4278-9B6D-B598190CBC1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1890A53-40AD-44BF-BF28-DA28E951E51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959E6F5-D0BE-4EA8-8F51-897A6ED9090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2081DAB-37F0-45AA-B0BF-D921107FE21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fld id="{CCD7D9DA-BF2C-43D2-A34A-300877F8580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97238" y="1136631"/>
            <a:ext cx="4500594" cy="1638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Решение задач на движение</a:t>
            </a:r>
            <a:endParaRPr lang="ru-RU" sz="5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http://www.bookin.org.ru/book/204537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97766" y="3136895"/>
            <a:ext cx="428628" cy="285752"/>
          </a:xfrm>
          <a:prstGeom prst="rect">
            <a:avLst/>
          </a:prstGeom>
          <a:noFill/>
        </p:spPr>
      </p:pic>
      <p:pic>
        <p:nvPicPr>
          <p:cNvPr id="3077" name="Picture 5" descr="http://www.amax-toys.com/pic/1/syd/product/_e/rem-33845c-09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286" t="9643" r="4642" b="20714"/>
          <a:stretch>
            <a:fillRect/>
          </a:stretch>
        </p:blipFill>
        <p:spPr bwMode="auto">
          <a:xfrm>
            <a:off x="7040576" y="3494085"/>
            <a:ext cx="598980" cy="458044"/>
          </a:xfrm>
          <a:prstGeom prst="rect">
            <a:avLst/>
          </a:prstGeom>
          <a:noFill/>
        </p:spPr>
      </p:pic>
      <p:pic>
        <p:nvPicPr>
          <p:cNvPr id="3079" name="Picture 7" descr="http://arish-ka.ru/images/products/original/1/e5d12369afa85f7663e8f386b5b546d8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0000" b="23500"/>
          <a:stretch>
            <a:fillRect/>
          </a:stretch>
        </p:blipFill>
        <p:spPr bwMode="auto">
          <a:xfrm flipH="1">
            <a:off x="6826262" y="3065457"/>
            <a:ext cx="482393" cy="22431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45720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3040048" y="2136763"/>
            <a:ext cx="3581402" cy="1443038"/>
            <a:chOff x="3040048" y="2136763"/>
            <a:chExt cx="3581402" cy="1443038"/>
          </a:xfrm>
        </p:grpSpPr>
        <p:pic>
          <p:nvPicPr>
            <p:cNvPr id="7170" name="Рисунок 0" descr="дерево.bmp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325800" y="2265357"/>
              <a:ext cx="1647825" cy="800100"/>
            </a:xfrm>
            <a:prstGeom prst="rect">
              <a:avLst/>
            </a:prstGeom>
            <a:noFill/>
          </p:spPr>
        </p:pic>
        <p:pic>
          <p:nvPicPr>
            <p:cNvPr id="7171" name="Picture 3" descr="дерево.bmp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973625" y="2136763"/>
              <a:ext cx="1647825" cy="800100"/>
            </a:xfrm>
            <a:prstGeom prst="rect">
              <a:avLst/>
            </a:prstGeom>
            <a:noFill/>
          </p:spPr>
        </p:pic>
        <p:pic>
          <p:nvPicPr>
            <p:cNvPr id="7169" name="Picture 1" descr="дерево.bmp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973625" y="2779701"/>
              <a:ext cx="1647825" cy="800100"/>
            </a:xfrm>
            <a:prstGeom prst="rect">
              <a:avLst/>
            </a:prstGeom>
            <a:noFill/>
          </p:spPr>
        </p:pic>
        <p:sp>
          <p:nvSpPr>
            <p:cNvPr id="9" name="TextBox 8"/>
            <p:cNvSpPr txBox="1"/>
            <p:nvPr/>
          </p:nvSpPr>
          <p:spPr>
            <a:xfrm>
              <a:off x="3040048" y="2422515"/>
              <a:ext cx="714380" cy="550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dirty="0" smtClean="0">
                  <a:latin typeface="Times New Roman" pitchFamily="18" charset="0"/>
                  <a:cs typeface="Times New Roman" pitchFamily="18" charset="0"/>
                </a:rPr>
                <a:t>ЗА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3071834" y="4137027"/>
            <a:ext cx="3754428" cy="607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/>
            </a:pPr>
            <a:r>
              <a:rPr kumimoji="0" lang="ru-RU" sz="3600" b="0" i="0" u="none" strike="sng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Листва</a:t>
            </a:r>
            <a:r>
              <a:rPr kumimoji="0" lang="ru-RU" sz="3600" b="0" i="0" u="non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.. </a:t>
            </a:r>
            <a:r>
              <a:rPr kumimoji="0" lang="ru-RU" sz="3600" b="0" i="0" u="none" strike="sng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дереве</a:t>
            </a:r>
            <a:endParaRPr kumimoji="0" lang="ru-RU" sz="1800" b="0" i="0" u="none" strike="sng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2605570" y="4994283"/>
            <a:ext cx="5077948" cy="1643074"/>
            <a:chOff x="2605570" y="4994283"/>
            <a:chExt cx="5077948" cy="1643074"/>
          </a:xfrm>
        </p:grpSpPr>
        <p:pic>
          <p:nvPicPr>
            <p:cNvPr id="12" name="Рисунок 11" descr="C:\Program Files\Microsoft Office\MEDIA\CAGCAT10\j0183328.wmf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05570" y="5066465"/>
              <a:ext cx="1577486" cy="1570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Рисунок 12" descr="C:\Program Files\Microsoft Office\MEDIA\CAGCAT10\j0251871.wmf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4968874" y="5780101"/>
              <a:ext cx="1071196" cy="691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Рисунок 13" descr="C:\Program Files (x86)\Microsoft Office\MEDIA\CAGCAT10\j0211949.wmf"/>
            <p:cNvPicPr/>
            <p:nvPr/>
          </p:nvPicPr>
          <p:blipFill>
            <a:blip r:embed="rId5">
              <a:duotone>
                <a:prstClr val="black"/>
                <a:srgbClr val="FFC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>
              <a:off x="5692052" y="4994283"/>
              <a:ext cx="848458" cy="515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Рисунок 14" descr="C:\Program Files\Microsoft Office\MEDIA\CAGCAT10\j0251871.wmf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6792564" y="5494349"/>
              <a:ext cx="890954" cy="574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" name="TextBox 17"/>
          <p:cNvSpPr txBox="1"/>
          <p:nvPr/>
        </p:nvSpPr>
        <p:spPr>
          <a:xfrm>
            <a:off x="539718" y="1172034"/>
            <a:ext cx="9144064" cy="607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Задачи               на            движение</a:t>
            </a:r>
            <a:endParaRPr lang="ru-RU" sz="3600" b="1" i="1" dirty="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25405" y="2102569"/>
          <a:ext cx="9429815" cy="41061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705352"/>
                <a:gridCol w="6515528"/>
                <a:gridCol w="1102628"/>
                <a:gridCol w="1106307"/>
              </a:tblGrid>
              <a:tr h="540000"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Верите ли Вы, что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да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нет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наша жизнь наполнена движением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движение бывает только наземным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река имеет движение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движение нужно, чтобы соблюдать режим дня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существует 3 вида задач на движение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движение безопасно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расстояние, скорость и время связаны между собой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скорости удаления не существует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задачу на движение можно составить самим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11288" y="136499"/>
            <a:ext cx="6786610" cy="722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«Верите ли Вы?» «+», «-»</a:t>
            </a:r>
            <a:endParaRPr lang="ru-RU" sz="4400" b="1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280" y="1350945"/>
            <a:ext cx="9215502" cy="2696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65 км/ч; 3 ч; 200 м; </a:t>
            </a:r>
          </a:p>
          <a:p>
            <a:pPr algn="ctr">
              <a:lnSpc>
                <a:spcPct val="150000"/>
              </a:lnSpc>
            </a:pP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6 мин; 20 м/с; 300 км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8280" y="6401188"/>
            <a:ext cx="9072626" cy="664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каким признакам можно разделить данные величины на группы?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называются эти величины?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4098" y="207937"/>
            <a:ext cx="7643866" cy="722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«МОЗГОВОЙ  ШТУРМ»</a:t>
            </a:r>
            <a:endParaRPr lang="ru-RU" sz="4400" b="1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3966" y="1198903"/>
          <a:ext cx="9572692" cy="5938520"/>
        </p:xfrm>
        <a:graphic>
          <a:graphicData uri="http://schemas.openxmlformats.org/drawingml/2006/table">
            <a:tbl>
              <a:tblPr firstRow="1" bandRow="1"/>
              <a:tblGrid>
                <a:gridCol w="431851"/>
                <a:gridCol w="5758010"/>
                <a:gridCol w="3382831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Вопрос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Ответ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Какие величины используются в задачах на движение?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Скорость, расстояние, время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Какие обозначения величин применяют в задачах на движение?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Скорость – 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</a:p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Расстояние – 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ru-RU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en-US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Какую основную формулу вы знаете при решении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задач на движение?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 = V × t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из основной формулы найти скорость?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 = S ÷ t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из основной формулы найти время?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 = S÷ t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Какие виды движений вы знаете?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FontTx/>
                        <a:buChar char="-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навстречу;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противоположные стороны;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одну сторону</a:t>
                      </a:r>
                    </a:p>
                    <a:p>
                      <a:pPr algn="l">
                        <a:buFontTx/>
                        <a:buNone/>
                      </a:pP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(вдогонку, с отставанием)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 называется скорость при движении объектов навстречу друг другу и как её найти?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Скорость сближения</a:t>
                      </a:r>
                    </a:p>
                    <a:p>
                      <a:pPr algn="ctr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сближения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= (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+ 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 называется скорость при движении объектов в противоположных направлениях и как её найти?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Скорость удаления</a:t>
                      </a:r>
                    </a:p>
                    <a:p>
                      <a:pPr algn="l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удаления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= (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+ 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Какие скорости встречаются при движении объектов друг за другом?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сближения, удаления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 называется скорость при движении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объектов вдогонку и как её найти?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Скорость сближения</a:t>
                      </a:r>
                    </a:p>
                    <a:p>
                      <a:pPr algn="l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сближения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= (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– 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Как называется скорость при движении объектов с отставанием и как её найти?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Скорость удаления</a:t>
                      </a:r>
                    </a:p>
                    <a:p>
                      <a:pPr algn="l"/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удаления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= (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- </a:t>
                      </a:r>
                      <a:r>
                        <a:rPr lang="en-US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</a:t>
                      </a:r>
                      <a:r>
                        <a:rPr lang="ru-RU" sz="1400" kern="1200" baseline="-25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 bwMode="auto">
          <a:xfrm>
            <a:off x="6515220" y="1565259"/>
            <a:ext cx="3240000" cy="324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6515220" y="1953391"/>
            <a:ext cx="3240000" cy="64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6515220" y="2670019"/>
            <a:ext cx="3240000" cy="324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6515220" y="3065457"/>
            <a:ext cx="3240000" cy="28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6515220" y="3422647"/>
            <a:ext cx="3240000" cy="285752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6515220" y="3845093"/>
            <a:ext cx="3240000" cy="792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 bwMode="auto">
          <a:xfrm>
            <a:off x="6515220" y="4741159"/>
            <a:ext cx="3240000" cy="432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 bwMode="auto">
          <a:xfrm>
            <a:off x="6515220" y="5240663"/>
            <a:ext cx="3240000" cy="46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 bwMode="auto">
          <a:xfrm>
            <a:off x="6515220" y="5780101"/>
            <a:ext cx="3240000" cy="285752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 bwMode="auto">
          <a:xfrm>
            <a:off x="6515220" y="6137291"/>
            <a:ext cx="3240000" cy="428628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 bwMode="auto">
          <a:xfrm>
            <a:off x="6515220" y="6669423"/>
            <a:ext cx="3240000" cy="46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4098" y="207937"/>
            <a:ext cx="7643866" cy="722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«Знаю – Хочу узнать - Узнал»</a:t>
            </a:r>
            <a:endParaRPr lang="ru-RU" sz="4400" b="1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11156" y="1539700"/>
          <a:ext cx="8858313" cy="5240532"/>
        </p:xfrm>
        <a:graphic>
          <a:graphicData uri="http://schemas.openxmlformats.org/drawingml/2006/table">
            <a:tbl>
              <a:tblPr firstRow="1" bandRow="1"/>
              <a:tblGrid>
                <a:gridCol w="2952771"/>
                <a:gridCol w="2952771"/>
                <a:gridCol w="2952771"/>
              </a:tblGrid>
              <a:tr h="476412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«Знаю»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«Хочу узнать»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«Узнал»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76412"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2-tub-ru.yandex.net/i?id=f37d08ec69e17bac1ede27ea5e7b769d-l&amp;n=13"/>
          <p:cNvPicPr/>
          <p:nvPr/>
        </p:nvPicPr>
        <p:blipFill>
          <a:blip r:embed="rId2"/>
          <a:srcRect l="21360" t="11053" r="21756" b="70000"/>
          <a:stretch>
            <a:fillRect/>
          </a:stretch>
        </p:blipFill>
        <p:spPr bwMode="auto">
          <a:xfrm>
            <a:off x="3325800" y="1565259"/>
            <a:ext cx="3380642" cy="84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https://im2-tub-ru.yandex.net/i?id=f37d08ec69e17bac1ede27ea5e7b769d-l&amp;n=13"/>
          <p:cNvPicPr/>
          <p:nvPr/>
        </p:nvPicPr>
        <p:blipFill>
          <a:blip r:embed="rId2"/>
          <a:srcRect l="18009" t="44737" r="25205" b="36312"/>
          <a:stretch>
            <a:fillRect/>
          </a:stretch>
        </p:blipFill>
        <p:spPr bwMode="auto">
          <a:xfrm>
            <a:off x="3325800" y="3507280"/>
            <a:ext cx="3380642" cy="84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im2-tub-ru.yandex.net/i?id=f37d08ec69e17bac1ede27ea5e7b769d-l&amp;n=13"/>
          <p:cNvPicPr/>
          <p:nvPr/>
        </p:nvPicPr>
        <p:blipFill>
          <a:blip r:embed="rId2"/>
          <a:srcRect l="18068" t="72632" r="24933" b="8421"/>
          <a:stretch>
            <a:fillRect/>
          </a:stretch>
        </p:blipFill>
        <p:spPr bwMode="auto">
          <a:xfrm>
            <a:off x="3325800" y="5436106"/>
            <a:ext cx="3392365" cy="844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53966" y="6758858"/>
            <a:ext cx="7572428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Назовите какой вид движения изображён на чертежах?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6" name="Group 62"/>
          <p:cNvGrpSpPr>
            <a:grpSpLocks/>
          </p:cNvGrpSpPr>
          <p:nvPr/>
        </p:nvGrpSpPr>
        <p:grpSpPr bwMode="auto">
          <a:xfrm>
            <a:off x="2563988" y="-19229"/>
            <a:ext cx="5273115" cy="7656718"/>
            <a:chOff x="1944" y="1545"/>
            <a:chExt cx="9486" cy="13773"/>
          </a:xfrm>
        </p:grpSpPr>
        <p:grpSp>
          <p:nvGrpSpPr>
            <p:cNvPr id="1087" name="Group 63"/>
            <p:cNvGrpSpPr>
              <a:grpSpLocks/>
            </p:cNvGrpSpPr>
            <p:nvPr/>
          </p:nvGrpSpPr>
          <p:grpSpPr bwMode="auto">
            <a:xfrm>
              <a:off x="1944" y="1545"/>
              <a:ext cx="9174" cy="13773"/>
              <a:chOff x="1944" y="1545"/>
              <a:chExt cx="9174" cy="13773"/>
            </a:xfrm>
          </p:grpSpPr>
          <p:sp>
            <p:nvSpPr>
              <p:cNvPr id="1088" name="Oval 64"/>
              <p:cNvSpPr>
                <a:spLocks noChangeArrowheads="1"/>
              </p:cNvSpPr>
              <p:nvPr/>
            </p:nvSpPr>
            <p:spPr bwMode="auto">
              <a:xfrm>
                <a:off x="5436" y="5604"/>
                <a:ext cx="2100" cy="1207"/>
              </a:xfrm>
              <a:prstGeom prst="ellipse">
                <a:avLst/>
              </a:prstGeom>
              <a:solidFill>
                <a:srgbClr val="FFFFFF"/>
              </a:solidFill>
              <a:ln w="317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Задачи на движение</a:t>
                </a:r>
              </a:p>
            </p:txBody>
          </p:sp>
          <p:sp>
            <p:nvSpPr>
              <p:cNvPr id="1089" name="Oval 65"/>
              <p:cNvSpPr>
                <a:spLocks noChangeArrowheads="1"/>
              </p:cNvSpPr>
              <p:nvPr/>
            </p:nvSpPr>
            <p:spPr bwMode="auto">
              <a:xfrm>
                <a:off x="5424" y="10389"/>
                <a:ext cx="2493" cy="21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Скорость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: </a:t>
                </a: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t</a:t>
                </a:r>
                <a:endPara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км/ч; км/мин; м/с</a:t>
                </a:r>
              </a:p>
            </p:txBody>
          </p:sp>
          <p:sp>
            <p:nvSpPr>
              <p:cNvPr id="1090" name="Oval 66"/>
              <p:cNvSpPr>
                <a:spLocks noChangeArrowheads="1"/>
              </p:cNvSpPr>
              <p:nvPr/>
            </p:nvSpPr>
            <p:spPr bwMode="auto">
              <a:xfrm>
                <a:off x="8395" y="10374"/>
                <a:ext cx="2492" cy="21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Время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: </a:t>
                </a:r>
                <a:r>
                  <a:rPr kumimoji="0" 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endPara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ч; мин; с</a:t>
                </a:r>
              </a:p>
            </p:txBody>
          </p:sp>
          <p:sp>
            <p:nvSpPr>
              <p:cNvPr id="1091" name="Oval 67"/>
              <p:cNvSpPr>
                <a:spLocks noChangeArrowheads="1"/>
              </p:cNvSpPr>
              <p:nvPr/>
            </p:nvSpPr>
            <p:spPr bwMode="auto">
              <a:xfrm>
                <a:off x="6762" y="7720"/>
                <a:ext cx="2493" cy="21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Расстояние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kumimoji="0" lang="ru-RU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∙ </a:t>
                </a:r>
                <a:r>
                  <a:rPr kumimoji="0" lang="en-US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t</a:t>
                </a:r>
                <a:endPara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2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км; м; см; мм</a:t>
                </a:r>
              </a:p>
            </p:txBody>
          </p:sp>
          <p:cxnSp>
            <p:nvCxnSpPr>
              <p:cNvPr id="1092" name="AutoShape 68"/>
              <p:cNvCxnSpPr>
                <a:cxnSpLocks noChangeShapeType="1"/>
              </p:cNvCxnSpPr>
              <p:nvPr/>
            </p:nvCxnSpPr>
            <p:spPr bwMode="auto">
              <a:xfrm flipH="1">
                <a:off x="6762" y="9758"/>
                <a:ext cx="636" cy="63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093" name="AutoShape 69"/>
              <p:cNvCxnSpPr>
                <a:cxnSpLocks noChangeShapeType="1"/>
              </p:cNvCxnSpPr>
              <p:nvPr/>
            </p:nvCxnSpPr>
            <p:spPr bwMode="auto">
              <a:xfrm>
                <a:off x="6762" y="6811"/>
                <a:ext cx="1253" cy="898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094" name="AutoShape 70"/>
              <p:cNvCxnSpPr>
                <a:cxnSpLocks noChangeShapeType="1"/>
              </p:cNvCxnSpPr>
              <p:nvPr/>
            </p:nvCxnSpPr>
            <p:spPr bwMode="auto">
              <a:xfrm>
                <a:off x="4710" y="5025"/>
                <a:ext cx="944" cy="80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095" name="AutoShape 71"/>
              <p:cNvCxnSpPr>
                <a:cxnSpLocks noChangeShapeType="1"/>
              </p:cNvCxnSpPr>
              <p:nvPr/>
            </p:nvCxnSpPr>
            <p:spPr bwMode="auto">
              <a:xfrm>
                <a:off x="8607" y="9773"/>
                <a:ext cx="636" cy="63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096" name="Oval 72"/>
              <p:cNvSpPr>
                <a:spLocks noChangeArrowheads="1"/>
              </p:cNvSpPr>
              <p:nvPr/>
            </p:nvSpPr>
            <p:spPr bwMode="auto">
              <a:xfrm>
                <a:off x="3462" y="2860"/>
                <a:ext cx="2493" cy="21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Движение навстречу</a:t>
                </a:r>
              </a:p>
            </p:txBody>
          </p:sp>
          <p:sp>
            <p:nvSpPr>
              <p:cNvPr id="1097" name="Oval 73"/>
              <p:cNvSpPr>
                <a:spLocks noChangeArrowheads="1"/>
              </p:cNvSpPr>
              <p:nvPr/>
            </p:nvSpPr>
            <p:spPr bwMode="auto">
              <a:xfrm>
                <a:off x="1944" y="5075"/>
                <a:ext cx="2493" cy="21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Движение в противоположные стороны</a:t>
                </a:r>
              </a:p>
            </p:txBody>
          </p:sp>
          <p:sp>
            <p:nvSpPr>
              <p:cNvPr id="1098" name="Oval 74"/>
              <p:cNvSpPr>
                <a:spLocks noChangeArrowheads="1"/>
              </p:cNvSpPr>
              <p:nvPr/>
            </p:nvSpPr>
            <p:spPr bwMode="auto">
              <a:xfrm>
                <a:off x="6237" y="3095"/>
                <a:ext cx="2493" cy="21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Движение в одну сторону</a:t>
                </a:r>
              </a:p>
            </p:txBody>
          </p:sp>
          <p:cxnSp>
            <p:nvCxnSpPr>
              <p:cNvPr id="1099" name="AutoShape 75"/>
              <p:cNvCxnSpPr>
                <a:cxnSpLocks noChangeShapeType="1"/>
              </p:cNvCxnSpPr>
              <p:nvPr/>
            </p:nvCxnSpPr>
            <p:spPr bwMode="auto">
              <a:xfrm>
                <a:off x="4440" y="6165"/>
                <a:ext cx="996" cy="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00" name="AutoShape 76"/>
              <p:cNvCxnSpPr>
                <a:cxnSpLocks noChangeShapeType="1"/>
              </p:cNvCxnSpPr>
              <p:nvPr/>
            </p:nvCxnSpPr>
            <p:spPr bwMode="auto">
              <a:xfrm flipV="1">
                <a:off x="6160" y="4875"/>
                <a:ext cx="340" cy="74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101" name="Oval 77"/>
              <p:cNvSpPr>
                <a:spLocks noChangeArrowheads="1"/>
              </p:cNvSpPr>
              <p:nvPr/>
            </p:nvSpPr>
            <p:spPr bwMode="auto">
              <a:xfrm>
                <a:off x="8400" y="4965"/>
                <a:ext cx="2493" cy="21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Движение с отставанием</a:t>
                </a:r>
              </a:p>
            </p:txBody>
          </p:sp>
          <p:sp>
            <p:nvSpPr>
              <p:cNvPr id="1102" name="Oval 78"/>
              <p:cNvSpPr>
                <a:spLocks noChangeArrowheads="1"/>
              </p:cNvSpPr>
              <p:nvPr/>
            </p:nvSpPr>
            <p:spPr bwMode="auto">
              <a:xfrm>
                <a:off x="8625" y="1545"/>
                <a:ext cx="2493" cy="2185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Движение вдогонку</a:t>
                </a:r>
              </a:p>
            </p:txBody>
          </p:sp>
          <p:cxnSp>
            <p:nvCxnSpPr>
              <p:cNvPr id="1103" name="AutoShape 79"/>
              <p:cNvCxnSpPr>
                <a:cxnSpLocks noChangeShapeType="1"/>
              </p:cNvCxnSpPr>
              <p:nvPr/>
            </p:nvCxnSpPr>
            <p:spPr bwMode="auto">
              <a:xfrm flipV="1">
                <a:off x="8235" y="3015"/>
                <a:ext cx="465" cy="29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04" name="AutoShape 80"/>
              <p:cNvCxnSpPr>
                <a:cxnSpLocks noChangeShapeType="1"/>
              </p:cNvCxnSpPr>
              <p:nvPr/>
            </p:nvCxnSpPr>
            <p:spPr bwMode="auto">
              <a:xfrm flipH="1" flipV="1">
                <a:off x="8280" y="5010"/>
                <a:ext cx="465" cy="29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105" name="Oval 81"/>
              <p:cNvSpPr>
                <a:spLocks noChangeArrowheads="1"/>
              </p:cNvSpPr>
              <p:nvPr/>
            </p:nvSpPr>
            <p:spPr bwMode="auto">
              <a:xfrm>
                <a:off x="2929" y="7713"/>
                <a:ext cx="2864" cy="219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18000" tIns="18000" rIns="18000" bIns="180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скорость при движении объектов навстречу друг другу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9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сближения</a:t>
                </a:r>
                <a:r>
                  <a:rPr kumimoji="0" lang="ru-RU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(</a:t>
                </a:r>
                <a:r>
                  <a:rPr kumimoji="0" lang="en-US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kumimoji="0" lang="ru-RU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+ </a:t>
                </a:r>
                <a:r>
                  <a:rPr kumimoji="0" lang="en-US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en-US" sz="900" b="0" i="0" u="none" strike="noStrike" cap="none" normalizeH="0" baseline="-2500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kumimoji="0" lang="en-US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)</a:t>
                </a:r>
                <a:endParaRPr kumimoji="0" lang="ru-RU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06" name="Oval 82"/>
              <p:cNvSpPr>
                <a:spLocks noChangeArrowheads="1"/>
              </p:cNvSpPr>
              <p:nvPr/>
            </p:nvSpPr>
            <p:spPr bwMode="auto">
              <a:xfrm>
                <a:off x="2179" y="9990"/>
                <a:ext cx="2745" cy="2097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18000" tIns="18000" rIns="18000" bIns="180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скорость при движении объектов в противоположных направлениях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9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удаления</a:t>
                </a:r>
                <a:r>
                  <a:rPr kumimoji="0" lang="ru-RU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(</a:t>
                </a:r>
                <a:r>
                  <a:rPr kumimoji="0" lang="en-US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kumimoji="0" lang="ru-RU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+ </a:t>
                </a:r>
                <a:r>
                  <a:rPr kumimoji="0" lang="en-US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kumimoji="0" lang="ru-RU" sz="9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)</a:t>
                </a:r>
                <a:endParaRPr kumimoji="0" lang="ru-RU" sz="9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07" name="Oval 83"/>
              <p:cNvSpPr>
                <a:spLocks noChangeArrowheads="1"/>
              </p:cNvSpPr>
              <p:nvPr/>
            </p:nvSpPr>
            <p:spPr bwMode="auto">
              <a:xfrm>
                <a:off x="2444" y="12334"/>
                <a:ext cx="2745" cy="1983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18000" tIns="18000" rIns="18000" bIns="180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скорость при движении объектов вдогонку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сближения</a:t>
                </a:r>
                <a:r>
                  <a:rPr kumimoji="0" lang="ru-RU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(</a:t>
                </a:r>
                <a:r>
                  <a:rPr kumimoji="0" lang="en-US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kumimoji="0" lang="ru-RU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– </a:t>
                </a:r>
                <a:r>
                  <a:rPr kumimoji="0" lang="en-US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kumimoji="0" lang="ru-RU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)</a:t>
                </a:r>
                <a:endParaRPr kumimoji="0" lang="ru-RU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08" name="Oval 84"/>
              <p:cNvSpPr>
                <a:spLocks noChangeArrowheads="1"/>
              </p:cNvSpPr>
              <p:nvPr/>
            </p:nvSpPr>
            <p:spPr bwMode="auto">
              <a:xfrm>
                <a:off x="5089" y="13335"/>
                <a:ext cx="2745" cy="1983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18000" tIns="18000" rIns="18000" bIns="1800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скорость при движении объектов с отставанием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ru-RU" sz="9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удаления</a:t>
                </a:r>
                <a:r>
                  <a:rPr kumimoji="0" lang="ru-RU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(</a:t>
                </a:r>
                <a:r>
                  <a:rPr kumimoji="0" lang="en-US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kumimoji="0" lang="ru-RU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- </a:t>
                </a:r>
                <a:r>
                  <a:rPr kumimoji="0" lang="en-US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900" b="0" i="0" u="none" strike="noStrike" cap="none" normalizeH="0" baseline="-2500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kumimoji="0" lang="ru-RU" sz="9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)</a:t>
                </a:r>
                <a:endParaRPr kumimoji="0" lang="ru-RU" sz="9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1109" name="AutoShape 85"/>
              <p:cNvCxnSpPr>
                <a:cxnSpLocks noChangeShapeType="1"/>
              </p:cNvCxnSpPr>
              <p:nvPr/>
            </p:nvCxnSpPr>
            <p:spPr bwMode="auto">
              <a:xfrm>
                <a:off x="5436" y="9600"/>
                <a:ext cx="519" cy="96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10" name="AutoShape 86"/>
              <p:cNvCxnSpPr>
                <a:cxnSpLocks noChangeShapeType="1"/>
              </p:cNvCxnSpPr>
              <p:nvPr/>
            </p:nvCxnSpPr>
            <p:spPr bwMode="auto">
              <a:xfrm>
                <a:off x="4924" y="11205"/>
                <a:ext cx="512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11" name="AutoShape 87"/>
              <p:cNvCxnSpPr>
                <a:cxnSpLocks noChangeShapeType="1"/>
              </p:cNvCxnSpPr>
              <p:nvPr/>
            </p:nvCxnSpPr>
            <p:spPr bwMode="auto">
              <a:xfrm flipV="1">
                <a:off x="5089" y="12270"/>
                <a:ext cx="704" cy="6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12" name="AutoShape 88"/>
              <p:cNvCxnSpPr>
                <a:cxnSpLocks noChangeShapeType="1"/>
              </p:cNvCxnSpPr>
              <p:nvPr/>
            </p:nvCxnSpPr>
            <p:spPr bwMode="auto">
              <a:xfrm flipV="1">
                <a:off x="6237" y="12574"/>
                <a:ext cx="183" cy="76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  <p:sp>
          <p:nvSpPr>
            <p:cNvPr id="1113" name="AutoShape 89"/>
            <p:cNvSpPr>
              <a:spLocks noChangeArrowheads="1"/>
            </p:cNvSpPr>
            <p:nvPr/>
          </p:nvSpPr>
          <p:spPr bwMode="auto">
            <a:xfrm>
              <a:off x="4710" y="6811"/>
              <a:ext cx="6720" cy="5459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0"/>
              </a:srgbClr>
            </a:solidFill>
            <a:ln w="9525">
              <a:solidFill>
                <a:srgbClr val="D8D8D8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90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114" name="AutoShape 90"/>
            <p:cNvCxnSpPr>
              <a:cxnSpLocks noChangeShapeType="1"/>
            </p:cNvCxnSpPr>
            <p:nvPr/>
          </p:nvCxnSpPr>
          <p:spPr bwMode="auto">
            <a:xfrm>
              <a:off x="6160" y="9990"/>
              <a:ext cx="3845" cy="0"/>
            </a:xfrm>
            <a:prstGeom prst="straightConnector1">
              <a:avLst/>
            </a:prstGeom>
            <a:noFill/>
            <a:ln w="9525">
              <a:solidFill>
                <a:srgbClr val="D8D8D8"/>
              </a:solidFill>
              <a:round/>
              <a:headEnd/>
              <a:tailEnd/>
            </a:ln>
          </p:spPr>
        </p:cxnSp>
        <p:cxnSp>
          <p:nvCxnSpPr>
            <p:cNvPr id="1115" name="AutoShape 91"/>
            <p:cNvCxnSpPr>
              <a:cxnSpLocks noChangeShapeType="1"/>
            </p:cNvCxnSpPr>
            <p:nvPr/>
          </p:nvCxnSpPr>
          <p:spPr bwMode="auto">
            <a:xfrm>
              <a:off x="8015" y="9990"/>
              <a:ext cx="85" cy="2280"/>
            </a:xfrm>
            <a:prstGeom prst="straightConnector1">
              <a:avLst/>
            </a:prstGeom>
            <a:noFill/>
            <a:ln w="9525">
              <a:solidFill>
                <a:srgbClr val="D8D8D8"/>
              </a:solidFill>
              <a:round/>
              <a:headEnd/>
              <a:tailEnd/>
            </a:ln>
          </p:spPr>
        </p:cxnSp>
      </p:grpSp>
      <p:sp>
        <p:nvSpPr>
          <p:cNvPr id="32" name="TextBox 31"/>
          <p:cNvSpPr txBox="1"/>
          <p:nvPr/>
        </p:nvSpPr>
        <p:spPr>
          <a:xfrm>
            <a:off x="1182660" y="-6377"/>
            <a:ext cx="7643866" cy="722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«Кластер»</a:t>
            </a:r>
            <a:endParaRPr lang="ru-RU" sz="4400" b="1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4098" y="207937"/>
            <a:ext cx="7643866" cy="722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Устный счёт:</a:t>
            </a:r>
            <a:endParaRPr lang="ru-RU" sz="4400" b="1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25470" y="2684788"/>
          <a:ext cx="8358247" cy="2468880"/>
        </p:xfrm>
        <a:graphic>
          <a:graphicData uri="http://schemas.openxmlformats.org/drawingml/2006/table">
            <a:tbl>
              <a:tblPr/>
              <a:tblGrid>
                <a:gridCol w="2088907"/>
                <a:gridCol w="2089780"/>
                <a:gridCol w="2089780"/>
                <a:gridCol w="2089780"/>
              </a:tblGrid>
              <a:tr h="221457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320 ÷ </a:t>
                      </a:r>
                      <a:r>
                        <a:rPr lang="ru-RU" sz="36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108 × 5</a:t>
                      </a:r>
                      <a:endParaRPr lang="ru-RU" sz="3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350 ÷ </a:t>
                      </a:r>
                      <a:r>
                        <a:rPr lang="ru-RU" sz="36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400 × 6</a:t>
                      </a:r>
                      <a:endParaRPr lang="ru-RU" sz="3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400 ÷ </a:t>
                      </a:r>
                      <a:r>
                        <a:rPr lang="ru-RU" sz="36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50 × 4</a:t>
                      </a:r>
                      <a:endParaRPr lang="ru-RU" sz="3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640 ÷ </a:t>
                      </a:r>
                      <a:r>
                        <a:rPr lang="ru-RU" sz="36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3600" dirty="0"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100 × 15</a:t>
                      </a:r>
                      <a:endParaRPr lang="ru-RU" sz="3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previews.123rf.com/images/merggy/merggy1306/merggy130600037/20242655-Vector-illustration-of-a-summer-city-park--Stock-Photo.jpg"/>
          <p:cNvPicPr>
            <a:picLocks noChangeAspect="1" noChangeArrowheads="1"/>
          </p:cNvPicPr>
          <p:nvPr/>
        </p:nvPicPr>
        <p:blipFill>
          <a:blip r:embed="rId2">
            <a:lum bright="20000" contrast="20000"/>
          </a:blip>
          <a:srcRect/>
          <a:stretch>
            <a:fillRect/>
          </a:stretch>
        </p:blipFill>
        <p:spPr bwMode="auto">
          <a:xfrm>
            <a:off x="253966" y="1279507"/>
            <a:ext cx="9572692" cy="5929355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254098" y="207937"/>
            <a:ext cx="7643866" cy="722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Задача из учебника:</a:t>
            </a:r>
            <a:endParaRPr lang="ru-RU" sz="4400" b="1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3966" y="1350945"/>
            <a:ext cx="9501254" cy="1953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1325" algn="just">
              <a:lnSpc>
                <a:spcPct val="15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Собака увидела хозяина, когда была от него на расстоянии 450 м, и побежала к нему со скоростью 15 м/с. Какое расстояние между хозяином и собакой будет через 10 с?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8" descr="Анимашки Люди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11486" y="4779968"/>
            <a:ext cx="714380" cy="714381"/>
          </a:xfrm>
          <a:prstGeom prst="rect">
            <a:avLst/>
          </a:prstGeom>
          <a:noFill/>
        </p:spPr>
      </p:pic>
      <p:pic>
        <p:nvPicPr>
          <p:cNvPr id="6" name="Picture 34" descr="Анимашки Собаки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703568">
            <a:off x="5952580" y="6416423"/>
            <a:ext cx="1333504" cy="933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985E-6 9.07182E-7 L -0.19304 -0.13335 " pathEditMode="relative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Равнобедренный треугольник 11"/>
          <p:cNvSpPr/>
          <p:nvPr/>
        </p:nvSpPr>
        <p:spPr bwMode="auto">
          <a:xfrm rot="5400000">
            <a:off x="3360536" y="2180687"/>
            <a:ext cx="252000" cy="321471"/>
          </a:xfrm>
          <a:prstGeom prst="triangle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21299999" lon="0" rev="0"/>
            </a:camera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 bwMode="auto">
          <a:xfrm>
            <a:off x="754032" y="2786927"/>
            <a:ext cx="8501122" cy="1588"/>
          </a:xfrm>
          <a:prstGeom prst="line">
            <a:avLst/>
          </a:prstGeom>
          <a:solidFill>
            <a:srgbClr val="00B8FF"/>
          </a:solidFill>
          <a:ln w="2540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diamond" w="med" len="med"/>
            <a:tailEnd type="diamond" w="med" len="med"/>
          </a:ln>
          <a:effectLst/>
        </p:spPr>
      </p:cxnSp>
      <p:pic>
        <p:nvPicPr>
          <p:cNvPr id="4" name="Picture 38" descr="Анимашки Люди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3223" y="1072415"/>
            <a:ext cx="1571635" cy="1571637"/>
          </a:xfrm>
          <a:prstGeom prst="rect">
            <a:avLst/>
          </a:prstGeom>
          <a:noFill/>
        </p:spPr>
      </p:pic>
      <p:pic>
        <p:nvPicPr>
          <p:cNvPr id="5" name="Picture 34" descr="Анимашки Собаки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80356" y="1929671"/>
            <a:ext cx="1132054" cy="792438"/>
          </a:xfrm>
          <a:prstGeom prst="rect">
            <a:avLst/>
          </a:prstGeom>
          <a:noFill/>
        </p:spPr>
      </p:pic>
      <p:sp>
        <p:nvSpPr>
          <p:cNvPr id="6" name="Левая фигурная скобка 5"/>
          <p:cNvSpPr/>
          <p:nvPr/>
        </p:nvSpPr>
        <p:spPr bwMode="auto">
          <a:xfrm rot="16200000">
            <a:off x="4683122" y="-999287"/>
            <a:ext cx="642942" cy="8501122"/>
          </a:xfrm>
          <a:prstGeom prst="leftBrace">
            <a:avLst>
              <a:gd name="adj1" fmla="val 31190"/>
              <a:gd name="adj2" fmla="val 50000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83056" y="3644183"/>
            <a:ext cx="164307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450 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 bwMode="auto">
          <a:xfrm rot="5400000" flipH="1" flipV="1">
            <a:off x="3076164" y="2536497"/>
            <a:ext cx="500860" cy="1588"/>
          </a:xfrm>
          <a:prstGeom prst="line">
            <a:avLst/>
          </a:prstGeom>
          <a:solidFill>
            <a:srgbClr val="00B8FF"/>
          </a:solidFill>
          <a:ln w="254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Прямая со стрелкой 13"/>
          <p:cNvCxnSpPr/>
          <p:nvPr/>
        </p:nvCxnSpPr>
        <p:spPr bwMode="auto">
          <a:xfrm flipH="1">
            <a:off x="7897832" y="2356711"/>
            <a:ext cx="1285884" cy="1588"/>
          </a:xfrm>
          <a:prstGeom prst="straightConnector1">
            <a:avLst/>
          </a:prstGeom>
          <a:solidFill>
            <a:srgbClr val="00B8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7897832" y="2008331"/>
            <a:ext cx="128588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 = 15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м/с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40048" y="1858233"/>
            <a:ext cx="1071570" cy="35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 = 10 c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6842" y="4521972"/>
            <a:ext cx="9072626" cy="2686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какой вид движения данная задача?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Какой формулой вы воспользуетесь при решении задачи?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 = V × t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450 – 15 × 10 = 300 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м)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Ответ: расстояние между хозяином и собакой будет 300 м.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 bwMode="auto">
          <a:xfrm>
            <a:off x="468280" y="5565787"/>
            <a:ext cx="1357322" cy="42862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2" name="Прямоугольник 21"/>
          <p:cNvSpPr/>
          <p:nvPr/>
        </p:nvSpPr>
        <p:spPr bwMode="auto">
          <a:xfrm>
            <a:off x="468280" y="5994415"/>
            <a:ext cx="2928958" cy="50006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3" name="Прямоугольник 22"/>
          <p:cNvSpPr/>
          <p:nvPr/>
        </p:nvSpPr>
        <p:spPr bwMode="auto">
          <a:xfrm>
            <a:off x="468280" y="6423043"/>
            <a:ext cx="6643734" cy="71438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53 -3.84712E-6 L -0.61882 -3.84712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3966" y="2182024"/>
            <a:ext cx="9572692" cy="3927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Предположите, что произойдёт, если время 10 с., заменить на 30 с.?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Произойдёт встреча собаки с хозяином.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Почему вы так считаете? 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Расстояние в этот момент между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собакой и хозяином будет равно нулю.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 bwMode="auto">
          <a:xfrm>
            <a:off x="2111354" y="2636829"/>
            <a:ext cx="5929354" cy="900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2111354" y="5237291"/>
            <a:ext cx="5929354" cy="900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boombob.ru/img/picture/Jun/27/30625c1161f6e512cfa767bad0df71db/3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768" t="17073" r="23562" b="7317"/>
          <a:stretch>
            <a:fillRect/>
          </a:stretch>
        </p:blipFill>
        <p:spPr bwMode="auto">
          <a:xfrm>
            <a:off x="7318192" y="5279001"/>
            <a:ext cx="2742953" cy="2000264"/>
          </a:xfrm>
          <a:prstGeom prst="rect">
            <a:avLst/>
          </a:prstGeom>
          <a:noFill/>
        </p:spPr>
      </p:pic>
      <p:pic>
        <p:nvPicPr>
          <p:cNvPr id="9" name="Picture 4" descr="http://previews.123rf.com/images/svetlanaprikhnenko/svetlanaprikhnenko1309/svetlanaprikhnenko130900009/22020629-Outline-sketch-of-european-city-street-Stock-Photo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7429" b="31436"/>
          <a:stretch>
            <a:fillRect/>
          </a:stretch>
        </p:blipFill>
        <p:spPr bwMode="auto">
          <a:xfrm>
            <a:off x="182528" y="4268190"/>
            <a:ext cx="1825602" cy="1352144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254098" y="207937"/>
            <a:ext cx="7643866" cy="722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Задача:</a:t>
            </a:r>
            <a:endParaRPr lang="ru-RU" sz="4400" b="1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404" y="1208069"/>
            <a:ext cx="94298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1325" algn="just">
              <a:lnSpc>
                <a:spcPct val="15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Два поезда вышли навстречу друг другу одновременно из двух городов, расстояние между которыми 1416 км, и встретились через 8 часов после выхода. Скорость одного из них – 90 км/ч. Найти скорость второго поезда?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static5.depositphotos.com/1000128/503/i/950/depositphotos_5034637-Set-of-miniature-railroad-track-elements.jpg"/>
          <p:cNvPicPr>
            <a:picLocks noChangeAspect="1" noChangeArrowheads="1"/>
          </p:cNvPicPr>
          <p:nvPr/>
        </p:nvPicPr>
        <p:blipFill>
          <a:blip r:embed="rId4"/>
          <a:srcRect l="6587" t="4576" r="82821" b="5103"/>
          <a:stretch>
            <a:fillRect/>
          </a:stretch>
        </p:blipFill>
        <p:spPr bwMode="auto">
          <a:xfrm rot="4448062">
            <a:off x="4880476" y="344990"/>
            <a:ext cx="218349" cy="10527079"/>
          </a:xfrm>
          <a:prstGeom prst="rect">
            <a:avLst/>
          </a:prstGeom>
          <a:noFill/>
        </p:spPr>
      </p:pic>
      <p:pic>
        <p:nvPicPr>
          <p:cNvPr id="7" name="Picture 4" descr="Анимашки машин, анимашки транспорт, анимашки транспорта | Smayli.ru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74065" flipH="1">
            <a:off x="-564514" y="5819977"/>
            <a:ext cx="2158665" cy="1120846"/>
          </a:xfrm>
          <a:prstGeom prst="rect">
            <a:avLst/>
          </a:prstGeom>
          <a:noFill/>
        </p:spPr>
      </p:pic>
      <p:pic>
        <p:nvPicPr>
          <p:cNvPr id="11" name="Picture 2" descr="http://static5.depositphotos.com/1000128/503/i/950/depositphotos_5034637-Set-of-miniature-railroad-track-elements.jpg"/>
          <p:cNvPicPr>
            <a:picLocks noChangeAspect="1" noChangeArrowheads="1"/>
          </p:cNvPicPr>
          <p:nvPr/>
        </p:nvPicPr>
        <p:blipFill>
          <a:blip r:embed="rId4"/>
          <a:srcRect l="6587" t="4576" r="82821" b="5103"/>
          <a:stretch>
            <a:fillRect/>
          </a:stretch>
        </p:blipFill>
        <p:spPr bwMode="auto">
          <a:xfrm rot="4448062">
            <a:off x="5410427" y="828941"/>
            <a:ext cx="218349" cy="10527079"/>
          </a:xfrm>
          <a:prstGeom prst="rect">
            <a:avLst/>
          </a:prstGeom>
          <a:noFill/>
        </p:spPr>
      </p:pic>
      <p:pic>
        <p:nvPicPr>
          <p:cNvPr id="10" name="Picture 12" descr="Анимашки Транспорт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605545">
            <a:off x="8237684" y="3957793"/>
            <a:ext cx="2880000" cy="985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21683E-6 -2.36035E-6 L 0.5208 -0.2009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10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9937E-6 2.83494E-6 L -0.28286 0.10584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" y="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Группа 27"/>
          <p:cNvGrpSpPr/>
          <p:nvPr/>
        </p:nvGrpSpPr>
        <p:grpSpPr>
          <a:xfrm>
            <a:off x="-174662" y="1208069"/>
            <a:ext cx="10440624" cy="2152657"/>
            <a:chOff x="-174662" y="1208069"/>
            <a:chExt cx="10440624" cy="2152657"/>
          </a:xfrm>
        </p:grpSpPr>
        <p:sp>
          <p:nvSpPr>
            <p:cNvPr id="2" name="TextBox 1"/>
            <p:cNvSpPr txBox="1"/>
            <p:nvPr/>
          </p:nvSpPr>
          <p:spPr>
            <a:xfrm>
              <a:off x="253966" y="1208069"/>
              <a:ext cx="9501254" cy="378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Выполним краткую запись в виде чертежа: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96842" y="2003404"/>
              <a:ext cx="1500198" cy="3499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26" name="Group 2"/>
            <p:cNvGrpSpPr>
              <a:grpSpLocks/>
            </p:cNvGrpSpPr>
            <p:nvPr/>
          </p:nvGrpSpPr>
          <p:grpSpPr bwMode="auto">
            <a:xfrm>
              <a:off x="754032" y="1708135"/>
              <a:ext cx="8339482" cy="1652591"/>
              <a:chOff x="2206" y="3150"/>
              <a:chExt cx="8122" cy="1816"/>
            </a:xfrm>
          </p:grpSpPr>
          <p:cxnSp>
            <p:nvCxnSpPr>
              <p:cNvPr id="1027" name="AutoShape 3"/>
              <p:cNvCxnSpPr>
                <a:cxnSpLocks noChangeShapeType="1"/>
              </p:cNvCxnSpPr>
              <p:nvPr/>
            </p:nvCxnSpPr>
            <p:spPr bwMode="auto">
              <a:xfrm>
                <a:off x="2437" y="4117"/>
                <a:ext cx="7754" cy="0"/>
              </a:xfrm>
              <a:prstGeom prst="straightConnector1">
                <a:avLst/>
              </a:prstGeom>
              <a:noFill/>
              <a:ln w="38100">
                <a:solidFill>
                  <a:srgbClr val="7F7F7F"/>
                </a:solidFill>
                <a:round/>
                <a:headEnd type="diamond" w="med" len="med"/>
                <a:tailEnd type="diamond" w="med" len="med"/>
              </a:ln>
            </p:spPr>
          </p:cxnSp>
          <p:cxnSp>
            <p:nvCxnSpPr>
              <p:cNvPr id="1028" name="AutoShape 4"/>
              <p:cNvCxnSpPr>
                <a:cxnSpLocks noChangeShapeType="1"/>
              </p:cNvCxnSpPr>
              <p:nvPr/>
            </p:nvCxnSpPr>
            <p:spPr bwMode="auto">
              <a:xfrm>
                <a:off x="2437" y="3785"/>
                <a:ext cx="1366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1029" name="Text Box 5"/>
              <p:cNvSpPr txBox="1">
                <a:spLocks noChangeArrowheads="1"/>
              </p:cNvSpPr>
              <p:nvPr/>
            </p:nvSpPr>
            <p:spPr bwMode="auto">
              <a:xfrm>
                <a:off x="2206" y="3300"/>
                <a:ext cx="1791" cy="536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en-US" sz="1400" i="0" u="none" strike="noStrike" cap="none" normalizeH="0" baseline="-2500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90 </a:t>
                </a:r>
                <a:r>
                  <a:rPr kumimoji="0" lang="ru-RU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км/ч</a:t>
                </a:r>
                <a:endParaRPr kumimoji="0" lang="ru-RU" sz="18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1030" name="AutoShape 6"/>
              <p:cNvCxnSpPr>
                <a:cxnSpLocks noChangeShapeType="1"/>
              </p:cNvCxnSpPr>
              <p:nvPr/>
            </p:nvCxnSpPr>
            <p:spPr bwMode="auto">
              <a:xfrm>
                <a:off x="2437" y="4117"/>
                <a:ext cx="4615" cy="0"/>
              </a:xfrm>
              <a:prstGeom prst="straightConnector1">
                <a:avLst/>
              </a:prstGeom>
              <a:noFill/>
              <a:ln w="19050">
                <a:solidFill>
                  <a:srgbClr val="7F7F7F"/>
                </a:solidFill>
                <a:round/>
                <a:headEnd/>
                <a:tailEnd type="diamond" w="med" len="med"/>
              </a:ln>
            </p:spPr>
          </p:cxnSp>
          <p:cxnSp>
            <p:nvCxnSpPr>
              <p:cNvPr id="1031" name="AutoShape 7"/>
              <p:cNvCxnSpPr>
                <a:cxnSpLocks noChangeShapeType="1"/>
              </p:cNvCxnSpPr>
              <p:nvPr/>
            </p:nvCxnSpPr>
            <p:spPr bwMode="auto">
              <a:xfrm flipH="1">
                <a:off x="8815" y="3791"/>
                <a:ext cx="1366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1032" name="Text Box 8"/>
              <p:cNvSpPr txBox="1">
                <a:spLocks noChangeArrowheads="1"/>
              </p:cNvSpPr>
              <p:nvPr/>
            </p:nvSpPr>
            <p:spPr bwMode="auto">
              <a:xfrm>
                <a:off x="8537" y="3324"/>
                <a:ext cx="1791" cy="536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1400" i="0" u="none" strike="noStrike" cap="none" normalizeH="0" baseline="-2500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ru-RU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- ?</a:t>
                </a: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ru-RU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км/ч</a:t>
                </a:r>
                <a:endParaRPr kumimoji="0" lang="ru-RU" sz="18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1033" name="AutoShape 9"/>
              <p:cNvCxnSpPr>
                <a:cxnSpLocks noChangeShapeType="1"/>
              </p:cNvCxnSpPr>
              <p:nvPr/>
            </p:nvCxnSpPr>
            <p:spPr bwMode="auto">
              <a:xfrm flipV="1">
                <a:off x="7052" y="3600"/>
                <a:ext cx="0" cy="51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rot="5400000">
                <a:off x="7057" y="3600"/>
                <a:ext cx="221" cy="23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35" name="Text Box 11"/>
              <p:cNvSpPr txBox="1">
                <a:spLocks noChangeArrowheads="1"/>
              </p:cNvSpPr>
              <p:nvPr/>
            </p:nvSpPr>
            <p:spPr bwMode="auto">
              <a:xfrm>
                <a:off x="6412" y="3150"/>
                <a:ext cx="1281" cy="536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t = </a:t>
                </a:r>
                <a:r>
                  <a:rPr kumimoji="0" lang="ru-RU" sz="140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8 ч</a:t>
                </a:r>
                <a:endParaRPr kumimoji="0" lang="ru-RU" sz="180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36" name="AutoShape 12"/>
              <p:cNvSpPr>
                <a:spLocks/>
              </p:cNvSpPr>
              <p:nvPr/>
            </p:nvSpPr>
            <p:spPr bwMode="auto">
              <a:xfrm rot="-5400000">
                <a:off x="5928" y="702"/>
                <a:ext cx="754" cy="7773"/>
              </a:xfrm>
              <a:prstGeom prst="leftBrace">
                <a:avLst>
                  <a:gd name="adj1" fmla="val 85908"/>
                  <a:gd name="adj2" fmla="val 49125"/>
                </a:avLst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37" name="Text Box 13"/>
              <p:cNvSpPr txBox="1">
                <a:spLocks noChangeArrowheads="1"/>
              </p:cNvSpPr>
              <p:nvPr/>
            </p:nvSpPr>
            <p:spPr bwMode="auto">
              <a:xfrm>
                <a:off x="5355" y="4273"/>
                <a:ext cx="1791" cy="536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S = 1416 </a:t>
                </a:r>
                <a:r>
                  <a:rPr kumimoji="0" lang="ru-RU" sz="14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км</a:t>
                </a:r>
                <a:endParaRPr kumimoji="0" lang="ru-RU" sz="18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22" name="Picture 4" descr="Анимашки машин, анимашки транспорт, анимашки транспорта | Smayli.ru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flipH="1">
              <a:off x="-174662" y="1882790"/>
              <a:ext cx="1195382" cy="620680"/>
            </a:xfrm>
            <a:prstGeom prst="rect">
              <a:avLst/>
            </a:prstGeom>
            <a:noFill/>
          </p:spPr>
        </p:pic>
        <p:pic>
          <p:nvPicPr>
            <p:cNvPr id="23" name="Picture 12" descr="Анимашки Транспорт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897964" y="2003404"/>
              <a:ext cx="1367998" cy="468000"/>
            </a:xfrm>
            <a:prstGeom prst="rect">
              <a:avLst/>
            </a:prstGeom>
            <a:noFill/>
          </p:spPr>
        </p:pic>
      </p:grpSp>
      <p:sp>
        <p:nvSpPr>
          <p:cNvPr id="24" name="TextBox 23"/>
          <p:cNvSpPr txBox="1"/>
          <p:nvPr/>
        </p:nvSpPr>
        <p:spPr>
          <a:xfrm>
            <a:off x="253966" y="3351209"/>
            <a:ext cx="9572692" cy="20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«Корзина идей»: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а) Зная скорость сближения поездов и одну из скоростей, можно найти другую скорость.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б) Зная расстояние и время, затраченное на его прохождение, можно найти скорость поезда.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 bwMode="auto">
          <a:xfrm>
            <a:off x="253966" y="3804093"/>
            <a:ext cx="9358378" cy="785818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 bwMode="auto">
          <a:xfrm>
            <a:off x="253966" y="4732787"/>
            <a:ext cx="9358378" cy="785818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5404" y="5613929"/>
            <a:ext cx="9429816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Вопросы: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arenR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Почему можно сказать, что поезда были в пути до встречи одинаковое время?</a:t>
            </a:r>
          </a:p>
          <a:p>
            <a:pPr marL="457200" indent="-457200">
              <a:buAutoNum type="arabicParenR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в движении поездов может быть разным?</a:t>
            </a:r>
          </a:p>
          <a:p>
            <a:pPr marL="457200" indent="-457200">
              <a:buAutoNum type="arabicParenR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может быть одинаковым?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1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25404" y="5626578"/>
            <a:ext cx="9501254" cy="2225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err="1" smtClean="0">
                <a:latin typeface="Times New Roman" pitchFamily="18" charset="0"/>
                <a:cs typeface="Times New Roman" pitchFamily="18" charset="0"/>
              </a:rPr>
              <a:t>сбл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÷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         1416 ÷ 8 = 177 (км/ч) – скорость сближения двух поездов;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err="1" smtClean="0">
                <a:latin typeface="Times New Roman" pitchFamily="18" charset="0"/>
                <a:cs typeface="Times New Roman" pitchFamily="18" charset="0"/>
              </a:rPr>
              <a:t>сбл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    177 – 90 = 87 (км/ч)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Ответ: скорость второго поезда 87 км/ч.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404" y="1279507"/>
            <a:ext cx="9429816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Создадим «дерево решений»:                                                                       1 способ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2111354" y="1350945"/>
            <a:ext cx="6013768" cy="4279026"/>
            <a:chOff x="2475" y="7320"/>
            <a:chExt cx="7260" cy="4965"/>
          </a:xfrm>
        </p:grpSpPr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4830" y="7320"/>
              <a:ext cx="2820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Какова скорость второго поезда?</a:t>
              </a:r>
            </a:p>
          </p:txBody>
        </p:sp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2955" y="9165"/>
              <a:ext cx="2820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Какова скорость сближения?</a:t>
              </a: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6915" y="8880"/>
              <a:ext cx="2820" cy="11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Какова скорость первого поезда?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(90 км/ч)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4" name="Rectangle 6"/>
            <p:cNvSpPr>
              <a:spLocks noChangeArrowheads="1"/>
            </p:cNvSpPr>
            <p:nvPr/>
          </p:nvSpPr>
          <p:spPr bwMode="auto">
            <a:xfrm>
              <a:off x="6450" y="11145"/>
              <a:ext cx="2820" cy="11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Каково время сближения?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(8 ч)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2475" y="11145"/>
              <a:ext cx="2820" cy="11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Каков путь сближения?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(1416 км)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056" name="AutoShape 8"/>
            <p:cNvCxnSpPr>
              <a:cxnSpLocks noChangeShapeType="1"/>
            </p:cNvCxnSpPr>
            <p:nvPr/>
          </p:nvCxnSpPr>
          <p:spPr bwMode="auto">
            <a:xfrm flipV="1">
              <a:off x="3885" y="10020"/>
              <a:ext cx="450" cy="11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57" name="AutoShape 9"/>
            <p:cNvCxnSpPr>
              <a:cxnSpLocks noChangeShapeType="1"/>
            </p:cNvCxnSpPr>
            <p:nvPr/>
          </p:nvCxnSpPr>
          <p:spPr bwMode="auto">
            <a:xfrm flipH="1" flipV="1">
              <a:off x="4995" y="10020"/>
              <a:ext cx="2535" cy="11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58" name="AutoShape 10"/>
            <p:cNvCxnSpPr>
              <a:cxnSpLocks noChangeShapeType="1"/>
            </p:cNvCxnSpPr>
            <p:nvPr/>
          </p:nvCxnSpPr>
          <p:spPr bwMode="auto">
            <a:xfrm flipV="1">
              <a:off x="4500" y="8175"/>
              <a:ext cx="1395" cy="9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2059" name="AutoShape 11"/>
            <p:cNvCxnSpPr>
              <a:cxnSpLocks noChangeShapeType="1"/>
            </p:cNvCxnSpPr>
            <p:nvPr/>
          </p:nvCxnSpPr>
          <p:spPr bwMode="auto">
            <a:xfrm flipH="1" flipV="1">
              <a:off x="6750" y="8175"/>
              <a:ext cx="1350" cy="70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15" name="Скругленный прямоугольник 14"/>
          <p:cNvSpPr/>
          <p:nvPr/>
        </p:nvSpPr>
        <p:spPr bwMode="auto">
          <a:xfrm>
            <a:off x="2325668" y="4708531"/>
            <a:ext cx="1857388" cy="864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6" name="Скругленный прямоугольник 15"/>
          <p:cNvSpPr/>
          <p:nvPr/>
        </p:nvSpPr>
        <p:spPr bwMode="auto">
          <a:xfrm>
            <a:off x="5611816" y="4708531"/>
            <a:ext cx="1857388" cy="864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7" name="Скругленный прямоугольник 16"/>
          <p:cNvSpPr/>
          <p:nvPr/>
        </p:nvSpPr>
        <p:spPr bwMode="auto">
          <a:xfrm>
            <a:off x="6040444" y="2736961"/>
            <a:ext cx="1857388" cy="900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18" name="Скругленный прямоугольник 17"/>
          <p:cNvSpPr/>
          <p:nvPr/>
        </p:nvSpPr>
        <p:spPr bwMode="auto">
          <a:xfrm>
            <a:off x="2682858" y="2994019"/>
            <a:ext cx="2000264" cy="642942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9" name="Скругленный прямоугольник 18"/>
          <p:cNvSpPr/>
          <p:nvPr/>
        </p:nvSpPr>
        <p:spPr bwMode="auto">
          <a:xfrm>
            <a:off x="4254494" y="1417325"/>
            <a:ext cx="2000264" cy="64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20" name="Скругленный прямоугольник 19"/>
          <p:cNvSpPr/>
          <p:nvPr/>
        </p:nvSpPr>
        <p:spPr bwMode="auto">
          <a:xfrm>
            <a:off x="253966" y="5766613"/>
            <a:ext cx="9501254" cy="172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742183" y="1060473"/>
            <a:ext cx="8298657" cy="6148388"/>
            <a:chOff x="2051" y="8308"/>
            <a:chExt cx="8712" cy="6455"/>
          </a:xfrm>
        </p:grpSpPr>
        <p:grpSp>
          <p:nvGrpSpPr>
            <p:cNvPr id="3075" name="Group 3"/>
            <p:cNvGrpSpPr>
              <a:grpSpLocks/>
            </p:cNvGrpSpPr>
            <p:nvPr/>
          </p:nvGrpSpPr>
          <p:grpSpPr bwMode="auto">
            <a:xfrm>
              <a:off x="3645" y="8329"/>
              <a:ext cx="6234" cy="6434"/>
              <a:chOff x="3015" y="1815"/>
              <a:chExt cx="7725" cy="7815"/>
            </a:xfrm>
          </p:grpSpPr>
          <p:sp>
            <p:nvSpPr>
              <p:cNvPr id="3076" name="Rectangle 4"/>
              <p:cNvSpPr>
                <a:spLocks noChangeArrowheads="1"/>
              </p:cNvSpPr>
              <p:nvPr/>
            </p:nvSpPr>
            <p:spPr bwMode="auto">
              <a:xfrm>
                <a:off x="5385" y="1815"/>
                <a:ext cx="2475" cy="94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Какова скорость второго поезда?</a:t>
                </a:r>
              </a:p>
            </p:txBody>
          </p:sp>
          <p:sp>
            <p:nvSpPr>
              <p:cNvPr id="3077" name="Rectangle 5"/>
              <p:cNvSpPr>
                <a:spLocks noChangeArrowheads="1"/>
              </p:cNvSpPr>
              <p:nvPr/>
            </p:nvSpPr>
            <p:spPr bwMode="auto">
              <a:xfrm>
                <a:off x="4185" y="3735"/>
                <a:ext cx="2475" cy="115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Каков путь второго поезда?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(?)</a:t>
                </a:r>
              </a:p>
            </p:txBody>
          </p:sp>
          <p:sp>
            <p:nvSpPr>
              <p:cNvPr id="3078" name="Rectangle 6"/>
              <p:cNvSpPr>
                <a:spLocks noChangeArrowheads="1"/>
              </p:cNvSpPr>
              <p:nvPr/>
            </p:nvSpPr>
            <p:spPr bwMode="auto">
              <a:xfrm>
                <a:off x="8265" y="3435"/>
                <a:ext cx="2475" cy="145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Каково время движения второго поезда?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(8 ч)</a:t>
                </a:r>
              </a:p>
            </p:txBody>
          </p:sp>
          <p:sp>
            <p:nvSpPr>
              <p:cNvPr id="3079" name="Rectangle 7"/>
              <p:cNvSpPr>
                <a:spLocks noChangeArrowheads="1"/>
              </p:cNvSpPr>
              <p:nvPr/>
            </p:nvSpPr>
            <p:spPr bwMode="auto">
              <a:xfrm>
                <a:off x="3015" y="5775"/>
                <a:ext cx="2475" cy="115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Каков весь путь?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(1416 км)</a:t>
                </a:r>
              </a:p>
            </p:txBody>
          </p:sp>
          <p:sp>
            <p:nvSpPr>
              <p:cNvPr id="3080" name="Rectangle 8"/>
              <p:cNvSpPr>
                <a:spLocks noChangeArrowheads="1"/>
              </p:cNvSpPr>
              <p:nvPr/>
            </p:nvSpPr>
            <p:spPr bwMode="auto">
              <a:xfrm>
                <a:off x="6660" y="5775"/>
                <a:ext cx="2475" cy="115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Каков путь первого поезда?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(?)</a:t>
                </a:r>
              </a:p>
            </p:txBody>
          </p:sp>
          <p:sp>
            <p:nvSpPr>
              <p:cNvPr id="3081" name="Rectangle 9"/>
              <p:cNvSpPr>
                <a:spLocks noChangeArrowheads="1"/>
              </p:cNvSpPr>
              <p:nvPr/>
            </p:nvSpPr>
            <p:spPr bwMode="auto">
              <a:xfrm>
                <a:off x="4290" y="8055"/>
                <a:ext cx="2475" cy="115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Какова скорость первого поезда?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(90 км/ч)</a:t>
                </a:r>
              </a:p>
            </p:txBody>
          </p:sp>
          <p:sp>
            <p:nvSpPr>
              <p:cNvPr id="3082" name="Rectangle 10"/>
              <p:cNvSpPr>
                <a:spLocks noChangeArrowheads="1"/>
              </p:cNvSpPr>
              <p:nvPr/>
            </p:nvSpPr>
            <p:spPr bwMode="auto">
              <a:xfrm>
                <a:off x="7965" y="8055"/>
                <a:ext cx="2475" cy="157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Каково время движения первого поезда?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(8 ч)</a:t>
                </a:r>
              </a:p>
            </p:txBody>
          </p:sp>
          <p:cxnSp>
            <p:nvCxnSpPr>
              <p:cNvPr id="3083" name="AutoShape 11"/>
              <p:cNvCxnSpPr>
                <a:cxnSpLocks noChangeShapeType="1"/>
              </p:cNvCxnSpPr>
              <p:nvPr/>
            </p:nvCxnSpPr>
            <p:spPr bwMode="auto">
              <a:xfrm flipV="1">
                <a:off x="5385" y="2760"/>
                <a:ext cx="915" cy="9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3084" name="AutoShape 12"/>
              <p:cNvCxnSpPr>
                <a:cxnSpLocks noChangeShapeType="1"/>
              </p:cNvCxnSpPr>
              <p:nvPr/>
            </p:nvCxnSpPr>
            <p:spPr bwMode="auto">
              <a:xfrm flipH="1" flipV="1">
                <a:off x="7020" y="2760"/>
                <a:ext cx="2220" cy="67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3085" name="AutoShape 13"/>
              <p:cNvCxnSpPr>
                <a:cxnSpLocks noChangeShapeType="1"/>
              </p:cNvCxnSpPr>
              <p:nvPr/>
            </p:nvCxnSpPr>
            <p:spPr bwMode="auto">
              <a:xfrm flipV="1">
                <a:off x="4050" y="4890"/>
                <a:ext cx="1035" cy="88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3086" name="AutoShape 14"/>
              <p:cNvCxnSpPr>
                <a:cxnSpLocks noChangeShapeType="1"/>
              </p:cNvCxnSpPr>
              <p:nvPr/>
            </p:nvCxnSpPr>
            <p:spPr bwMode="auto">
              <a:xfrm flipH="1" flipV="1">
                <a:off x="5820" y="4890"/>
                <a:ext cx="2040" cy="88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3087" name="AutoShape 15"/>
              <p:cNvCxnSpPr>
                <a:cxnSpLocks noChangeShapeType="1"/>
              </p:cNvCxnSpPr>
              <p:nvPr/>
            </p:nvCxnSpPr>
            <p:spPr bwMode="auto">
              <a:xfrm flipV="1">
                <a:off x="5490" y="6930"/>
                <a:ext cx="1890" cy="112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3088" name="AutoShape 16"/>
              <p:cNvCxnSpPr>
                <a:cxnSpLocks noChangeShapeType="1"/>
              </p:cNvCxnSpPr>
              <p:nvPr/>
            </p:nvCxnSpPr>
            <p:spPr bwMode="auto">
              <a:xfrm flipH="1" flipV="1">
                <a:off x="8100" y="6930"/>
                <a:ext cx="1140" cy="112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</p:grpSp>
        <p:sp>
          <p:nvSpPr>
            <p:cNvPr id="3089" name="Rectangle 17"/>
            <p:cNvSpPr>
              <a:spLocks noChangeArrowheads="1"/>
            </p:cNvSpPr>
            <p:nvPr/>
          </p:nvSpPr>
          <p:spPr bwMode="auto">
            <a:xfrm>
              <a:off x="8630" y="11701"/>
              <a:ext cx="2133" cy="83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1) </a:t>
              </a: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kumimoji="0" lang="ru-RU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= </a:t>
              </a: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kumimoji="0" lang="ru-RU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× </a:t>
              </a: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90 × 8 = 720 (км)</a:t>
              </a:r>
            </a:p>
          </p:txBody>
        </p:sp>
        <p:sp>
          <p:nvSpPr>
            <p:cNvPr id="3090" name="Rectangle 18"/>
            <p:cNvSpPr>
              <a:spLocks noChangeArrowheads="1"/>
            </p:cNvSpPr>
            <p:nvPr/>
          </p:nvSpPr>
          <p:spPr bwMode="auto">
            <a:xfrm>
              <a:off x="2051" y="10036"/>
              <a:ext cx="2497" cy="81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2) </a:t>
              </a: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kumimoji="0" lang="en-US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= S – S</a:t>
              </a:r>
              <a:r>
                <a:rPr kumimoji="0" lang="en-US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</a:t>
              </a:r>
              <a:endPara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1416 – 720 = 696 (км)</a:t>
              </a:r>
            </a:p>
          </p:txBody>
        </p:sp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7622" y="8308"/>
              <a:ext cx="2239" cy="80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3) </a:t>
              </a: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kumimoji="0" lang="ru-RU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= </a:t>
              </a: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kumimoji="0" lang="ru-RU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÷ </a:t>
              </a: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</a:t>
              </a: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696 ÷ 8 = 87 (км/ч)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82528" y="7065985"/>
            <a:ext cx="4897436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Ответ: скорость второго поезда 87 км/ч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69336" y="1208069"/>
            <a:ext cx="1357322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 способ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 bwMode="auto">
          <a:xfrm>
            <a:off x="5111750" y="4208465"/>
            <a:ext cx="1785950" cy="857256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 bwMode="auto">
          <a:xfrm>
            <a:off x="7040576" y="4208465"/>
            <a:ext cx="1785950" cy="857256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 bwMode="auto">
          <a:xfrm>
            <a:off x="3254362" y="2636829"/>
            <a:ext cx="1714512" cy="82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 bwMode="auto">
          <a:xfrm>
            <a:off x="682594" y="2636829"/>
            <a:ext cx="2214578" cy="82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 bwMode="auto">
          <a:xfrm>
            <a:off x="4183056" y="1131573"/>
            <a:ext cx="1714512" cy="64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 bwMode="auto">
          <a:xfrm>
            <a:off x="6111882" y="1136631"/>
            <a:ext cx="1928826" cy="648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 bwMode="auto">
          <a:xfrm>
            <a:off x="214314" y="7065985"/>
            <a:ext cx="4754560" cy="432000"/>
          </a:xfrm>
          <a:prstGeom prst="roundRect">
            <a:avLst/>
          </a:prstGeom>
          <a:solidFill>
            <a:srgbClr val="E5FFF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https://w-dog.ru/wallpapers/1/29/367694086301292/zima-sneg-dom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6285D7"/>
              </a:clrFrom>
              <a:clrTo>
                <a:srgbClr val="6285D7">
                  <a:alpha val="0"/>
                </a:srgbClr>
              </a:clrTo>
            </a:clrChange>
            <a:lum bright="20000" contrast="30000"/>
          </a:blip>
          <a:srcRect/>
          <a:stretch>
            <a:fillRect/>
          </a:stretch>
        </p:blipFill>
        <p:spPr bwMode="auto">
          <a:xfrm>
            <a:off x="6659520" y="2136763"/>
            <a:ext cx="3143272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182528" y="1279507"/>
            <a:ext cx="9644130" cy="1421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1325"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Два лыжника одновременно вышли навстречу друг другу из двух посёлков и встретились через 3 часа. Первый лыжник шёл со скоростью 12 км/ч, а второй – 14 км/ч. На каком расстоянии находятся посёлки?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http://static.japonskie.ru/puzzle/source/robert_finale_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C8DDF0"/>
              </a:clrFrom>
              <a:clrTo>
                <a:srgbClr val="C8DDF0">
                  <a:alpha val="0"/>
                </a:srgbClr>
              </a:clrTo>
            </a:clrChange>
            <a:lum bright="20000" contrast="20000"/>
          </a:blip>
          <a:srcRect/>
          <a:stretch>
            <a:fillRect/>
          </a:stretch>
        </p:blipFill>
        <p:spPr bwMode="auto">
          <a:xfrm flipH="1">
            <a:off x="-31733" y="5065761"/>
            <a:ext cx="3428971" cy="2571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ый прямоугольник 6"/>
          <p:cNvSpPr/>
          <p:nvPr/>
        </p:nvSpPr>
        <p:spPr bwMode="auto">
          <a:xfrm>
            <a:off x="253966" y="4351341"/>
            <a:ext cx="9572692" cy="642942"/>
          </a:xfrm>
          <a:prstGeom prst="roundRect">
            <a:avLst/>
          </a:prstGeom>
          <a:solidFill>
            <a:srgbClr val="E1F4FF"/>
          </a:solidFill>
          <a:ln w="9525" cap="flat" cmpd="sng" algn="ctr">
            <a:solidFill>
              <a:srgbClr val="CCECFF"/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8" name="Picture 24" descr="http://www.gifki.org/data/media/284/katanie-na-lyzhakh-i-liznyy-sport-animatsionnaya-kartinka-006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46100" y="3578843"/>
            <a:ext cx="1800000" cy="1344002"/>
          </a:xfrm>
          <a:prstGeom prst="rect">
            <a:avLst/>
          </a:prstGeom>
          <a:noFill/>
        </p:spPr>
      </p:pic>
      <p:pic>
        <p:nvPicPr>
          <p:cNvPr id="9" name="Picture 30" descr="http://www.gifki.org/data/media/1114/beg-na-lyzhakh-animatsionnaya-kartinka-001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8326460" y="3279771"/>
            <a:ext cx="1800000" cy="123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8601E-6 1.24318E-6 L 0.32824 -0.0050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" y="-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0552E-6 3.14994E-7 L -0.50851 -0.0063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/>
          <p:cNvGrpSpPr/>
          <p:nvPr/>
        </p:nvGrpSpPr>
        <p:grpSpPr>
          <a:xfrm>
            <a:off x="325404" y="1931987"/>
            <a:ext cx="9501254" cy="2562230"/>
            <a:chOff x="325404" y="1851011"/>
            <a:chExt cx="9501254" cy="2562230"/>
          </a:xfrm>
        </p:grpSpPr>
        <p:grpSp>
          <p:nvGrpSpPr>
            <p:cNvPr id="43011" name="Group 3"/>
            <p:cNvGrpSpPr>
              <a:grpSpLocks/>
            </p:cNvGrpSpPr>
            <p:nvPr/>
          </p:nvGrpSpPr>
          <p:grpSpPr bwMode="auto">
            <a:xfrm>
              <a:off x="623965" y="2445343"/>
              <a:ext cx="8851446" cy="1360359"/>
              <a:chOff x="2295" y="3405"/>
              <a:chExt cx="7560" cy="1545"/>
            </a:xfrm>
          </p:grpSpPr>
          <p:cxnSp>
            <p:nvCxnSpPr>
              <p:cNvPr id="43012" name="AutoShape 4"/>
              <p:cNvCxnSpPr>
                <a:cxnSpLocks noChangeShapeType="1"/>
              </p:cNvCxnSpPr>
              <p:nvPr/>
            </p:nvCxnSpPr>
            <p:spPr bwMode="auto">
              <a:xfrm>
                <a:off x="2295" y="4260"/>
                <a:ext cx="1260" cy="0"/>
              </a:xfrm>
              <a:prstGeom prst="straightConnector1">
                <a:avLst/>
              </a:prstGeom>
              <a:noFill/>
              <a:ln w="38100">
                <a:solidFill>
                  <a:srgbClr val="7F7F7F"/>
                </a:solidFill>
                <a:round/>
                <a:headEnd type="diamond" w="med" len="med"/>
                <a:tailEnd type="diamond" w="med" len="med"/>
              </a:ln>
            </p:spPr>
          </p:cxnSp>
          <p:cxnSp>
            <p:nvCxnSpPr>
              <p:cNvPr id="43013" name="AutoShape 5"/>
              <p:cNvCxnSpPr>
                <a:cxnSpLocks noChangeShapeType="1"/>
              </p:cNvCxnSpPr>
              <p:nvPr/>
            </p:nvCxnSpPr>
            <p:spPr bwMode="auto">
              <a:xfrm>
                <a:off x="3555" y="4260"/>
                <a:ext cx="1260" cy="0"/>
              </a:xfrm>
              <a:prstGeom prst="straightConnector1">
                <a:avLst/>
              </a:prstGeom>
              <a:noFill/>
              <a:ln w="38100">
                <a:solidFill>
                  <a:srgbClr val="7F7F7F"/>
                </a:solidFill>
                <a:round/>
                <a:headEnd type="diamond" w="med" len="med"/>
                <a:tailEnd type="diamond" w="med" len="med"/>
              </a:ln>
            </p:spPr>
          </p:cxnSp>
          <p:cxnSp>
            <p:nvCxnSpPr>
              <p:cNvPr id="43014" name="AutoShape 6"/>
              <p:cNvCxnSpPr>
                <a:cxnSpLocks noChangeShapeType="1"/>
              </p:cNvCxnSpPr>
              <p:nvPr/>
            </p:nvCxnSpPr>
            <p:spPr bwMode="auto">
              <a:xfrm>
                <a:off x="4815" y="4260"/>
                <a:ext cx="1260" cy="0"/>
              </a:xfrm>
              <a:prstGeom prst="straightConnector1">
                <a:avLst/>
              </a:prstGeom>
              <a:noFill/>
              <a:ln w="38100">
                <a:solidFill>
                  <a:srgbClr val="7F7F7F"/>
                </a:solidFill>
                <a:round/>
                <a:headEnd type="diamond" w="med" len="med"/>
                <a:tailEnd type="diamond" w="med" len="med"/>
              </a:ln>
            </p:spPr>
          </p:cxnSp>
          <p:cxnSp>
            <p:nvCxnSpPr>
              <p:cNvPr id="43015" name="AutoShape 7"/>
              <p:cNvCxnSpPr>
                <a:cxnSpLocks noChangeShapeType="1"/>
              </p:cNvCxnSpPr>
              <p:nvPr/>
            </p:nvCxnSpPr>
            <p:spPr bwMode="auto">
              <a:xfrm>
                <a:off x="6075" y="4260"/>
                <a:ext cx="1260" cy="0"/>
              </a:xfrm>
              <a:prstGeom prst="straightConnector1">
                <a:avLst/>
              </a:prstGeom>
              <a:noFill/>
              <a:ln w="38100">
                <a:solidFill>
                  <a:srgbClr val="7F7F7F"/>
                </a:solidFill>
                <a:round/>
                <a:headEnd type="diamond" w="med" len="med"/>
                <a:tailEnd type="diamond" w="med" len="med"/>
              </a:ln>
            </p:spPr>
          </p:cxnSp>
          <p:cxnSp>
            <p:nvCxnSpPr>
              <p:cNvPr id="43016" name="AutoShape 8"/>
              <p:cNvCxnSpPr>
                <a:cxnSpLocks noChangeShapeType="1"/>
              </p:cNvCxnSpPr>
              <p:nvPr/>
            </p:nvCxnSpPr>
            <p:spPr bwMode="auto">
              <a:xfrm>
                <a:off x="7335" y="4260"/>
                <a:ext cx="1260" cy="0"/>
              </a:xfrm>
              <a:prstGeom prst="straightConnector1">
                <a:avLst/>
              </a:prstGeom>
              <a:noFill/>
              <a:ln w="38100">
                <a:solidFill>
                  <a:srgbClr val="7F7F7F"/>
                </a:solidFill>
                <a:round/>
                <a:headEnd type="diamond" w="med" len="med"/>
                <a:tailEnd type="diamond" w="med" len="med"/>
              </a:ln>
            </p:spPr>
          </p:cxnSp>
          <p:cxnSp>
            <p:nvCxnSpPr>
              <p:cNvPr id="43017" name="AutoShape 9"/>
              <p:cNvCxnSpPr>
                <a:cxnSpLocks noChangeShapeType="1"/>
              </p:cNvCxnSpPr>
              <p:nvPr/>
            </p:nvCxnSpPr>
            <p:spPr bwMode="auto">
              <a:xfrm>
                <a:off x="8595" y="4260"/>
                <a:ext cx="1260" cy="0"/>
              </a:xfrm>
              <a:prstGeom prst="straightConnector1">
                <a:avLst/>
              </a:prstGeom>
              <a:noFill/>
              <a:ln w="38100">
                <a:solidFill>
                  <a:srgbClr val="7F7F7F"/>
                </a:solidFill>
                <a:round/>
                <a:headEnd type="diamond" w="med" len="med"/>
                <a:tailEnd type="diamond" w="med" len="med"/>
              </a:ln>
            </p:spPr>
          </p:cxnSp>
          <p:sp>
            <p:nvSpPr>
              <p:cNvPr id="43018" name="AutoShape 10"/>
              <p:cNvSpPr>
                <a:spLocks noChangeArrowheads="1"/>
              </p:cNvSpPr>
              <p:nvPr/>
            </p:nvSpPr>
            <p:spPr bwMode="auto">
              <a:xfrm rot="5400000">
                <a:off x="5174" y="3383"/>
                <a:ext cx="315" cy="36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43019" name="AutoShape 11"/>
              <p:cNvCxnSpPr>
                <a:cxnSpLocks noChangeShapeType="1"/>
              </p:cNvCxnSpPr>
              <p:nvPr/>
            </p:nvCxnSpPr>
            <p:spPr bwMode="auto">
              <a:xfrm flipV="1">
                <a:off x="5152" y="3405"/>
                <a:ext cx="0" cy="85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43020" name="AutoShape 12"/>
              <p:cNvCxnSpPr>
                <a:cxnSpLocks noChangeShapeType="1"/>
              </p:cNvCxnSpPr>
              <p:nvPr/>
            </p:nvCxnSpPr>
            <p:spPr bwMode="auto">
              <a:xfrm>
                <a:off x="2295" y="3840"/>
                <a:ext cx="126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 type="diamond" w="med" len="med"/>
                <a:tailEnd type="triangle" w="med" len="med"/>
              </a:ln>
            </p:spPr>
          </p:cxnSp>
          <p:cxnSp>
            <p:nvCxnSpPr>
              <p:cNvPr id="43021" name="AutoShape 13"/>
              <p:cNvCxnSpPr>
                <a:cxnSpLocks noChangeShapeType="1"/>
              </p:cNvCxnSpPr>
              <p:nvPr/>
            </p:nvCxnSpPr>
            <p:spPr bwMode="auto">
              <a:xfrm flipH="1">
                <a:off x="8595" y="3840"/>
                <a:ext cx="126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 type="diamond" w="med" len="med"/>
                <a:tailEnd type="triangle" w="med" len="med"/>
              </a:ln>
            </p:spPr>
          </p:cxnSp>
          <p:sp>
            <p:nvSpPr>
              <p:cNvPr id="43022" name="AutoShape 14"/>
              <p:cNvSpPr>
                <a:spLocks/>
              </p:cNvSpPr>
              <p:nvPr/>
            </p:nvSpPr>
            <p:spPr bwMode="auto">
              <a:xfrm rot="-5400000">
                <a:off x="5797" y="893"/>
                <a:ext cx="555" cy="7560"/>
              </a:xfrm>
              <a:prstGeom prst="leftBracket">
                <a:avLst>
                  <a:gd name="adj" fmla="val 594748"/>
                </a:avLst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43023" name="Text Box 15"/>
            <p:cNvSpPr txBox="1">
              <a:spLocks noChangeArrowheads="1"/>
            </p:cNvSpPr>
            <p:nvPr/>
          </p:nvSpPr>
          <p:spPr bwMode="auto">
            <a:xfrm>
              <a:off x="325404" y="2252515"/>
              <a:ext cx="2037237" cy="5018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 = 12 </a:t>
              </a: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км/ч</a:t>
              </a:r>
            </a:p>
          </p:txBody>
        </p:sp>
        <p:sp>
          <p:nvSpPr>
            <p:cNvPr id="43024" name="Text Box 16"/>
            <p:cNvSpPr txBox="1">
              <a:spLocks noChangeArrowheads="1"/>
            </p:cNvSpPr>
            <p:nvPr/>
          </p:nvSpPr>
          <p:spPr bwMode="auto">
            <a:xfrm>
              <a:off x="7789421" y="2273647"/>
              <a:ext cx="2037237" cy="5018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 = 1</a:t>
              </a: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4</a:t>
              </a: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км/ч</a:t>
              </a:r>
            </a:p>
          </p:txBody>
        </p:sp>
        <p:sp>
          <p:nvSpPr>
            <p:cNvPr id="43025" name="Text Box 17"/>
            <p:cNvSpPr txBox="1">
              <a:spLocks noChangeArrowheads="1"/>
            </p:cNvSpPr>
            <p:nvPr/>
          </p:nvSpPr>
          <p:spPr bwMode="auto">
            <a:xfrm>
              <a:off x="3145951" y="1851011"/>
              <a:ext cx="2037237" cy="5018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 = 3 </a:t>
              </a: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часа</a:t>
              </a:r>
            </a:p>
          </p:txBody>
        </p:sp>
        <p:sp>
          <p:nvSpPr>
            <p:cNvPr id="43026" name="Text Box 18"/>
            <p:cNvSpPr txBox="1">
              <a:spLocks noChangeArrowheads="1"/>
            </p:cNvSpPr>
            <p:nvPr/>
          </p:nvSpPr>
          <p:spPr bwMode="auto">
            <a:xfrm>
              <a:off x="4048631" y="3911361"/>
              <a:ext cx="2037237" cy="5018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 = </a:t>
              </a: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? км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25404" y="1208069"/>
            <a:ext cx="9286940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Краткое условие к задаче оформим в виде чертежа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3966" y="4615718"/>
            <a:ext cx="961234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1) Расстояние между лыжниками всё время уменьшается.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2) Всё расстояние складывается из расстояния, которое прошёл первый лыжник, и расстояния, которое прошёл второй лыжник.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3) Лыжники начали и закончили движение одновременно, поэтому они провели в пути одинаковое количество времени.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2" descr="http://st.depositphotos.com/2290789/3667/i/950/depositphotos_36675419-stock-photo-king-lion-asl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966" y="3922713"/>
            <a:ext cx="820687" cy="820687"/>
          </a:xfrm>
          <a:prstGeom prst="rect">
            <a:avLst/>
          </a:prstGeom>
          <a:noFill/>
        </p:spPr>
      </p:pic>
      <p:sp>
        <p:nvSpPr>
          <p:cNvPr id="24" name="Скругленный прямоугольник 23"/>
          <p:cNvSpPr/>
          <p:nvPr/>
        </p:nvSpPr>
        <p:spPr bwMode="auto">
          <a:xfrm>
            <a:off x="5111750" y="4851407"/>
            <a:ext cx="1571636" cy="25200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 bwMode="auto">
          <a:xfrm>
            <a:off x="4111618" y="5280035"/>
            <a:ext cx="5328000" cy="25200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 bwMode="auto">
          <a:xfrm>
            <a:off x="325404" y="5708663"/>
            <a:ext cx="9144064" cy="28800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 bwMode="auto">
          <a:xfrm>
            <a:off x="5040312" y="6208729"/>
            <a:ext cx="1584000" cy="25200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 bwMode="auto">
          <a:xfrm>
            <a:off x="896908" y="6637357"/>
            <a:ext cx="1332000" cy="285752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29" name="Picture 24" descr="http://www.gifki.org/data/media/284/katanie-na-lyzhakh-i-liznyy-sport-animatsionnaya-kartinka-006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0414" y="2208201"/>
            <a:ext cx="1428750" cy="1066801"/>
          </a:xfrm>
          <a:prstGeom prst="rect">
            <a:avLst/>
          </a:prstGeom>
          <a:noFill/>
        </p:spPr>
      </p:pic>
      <p:pic>
        <p:nvPicPr>
          <p:cNvPr id="30" name="Picture 30" descr="http://www.gifki.org/data/media/1114/beg-na-lyzhakh-animatsionnaya-kartinka-001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8969402" y="2351077"/>
            <a:ext cx="1524000" cy="1047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682990" y="2422512"/>
            <a:ext cx="2838131" cy="3814953"/>
            <a:chOff x="5144" y="8039"/>
            <a:chExt cx="2500" cy="4906"/>
          </a:xfrm>
        </p:grpSpPr>
        <p:sp>
          <p:nvSpPr>
            <p:cNvPr id="1027" name="Oval 3"/>
            <p:cNvSpPr>
              <a:spLocks noChangeArrowheads="1"/>
            </p:cNvSpPr>
            <p:nvPr/>
          </p:nvSpPr>
          <p:spPr bwMode="auto">
            <a:xfrm>
              <a:off x="5144" y="9120"/>
              <a:ext cx="947" cy="987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kumimoji="0" lang="en-US" sz="2000" b="1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kumimoji="0" lang="en-US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? 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28" name="Oval 4"/>
            <p:cNvSpPr>
              <a:spLocks noChangeArrowheads="1"/>
            </p:cNvSpPr>
            <p:nvPr/>
          </p:nvSpPr>
          <p:spPr bwMode="auto">
            <a:xfrm>
              <a:off x="5944" y="8039"/>
              <a:ext cx="863" cy="767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S-</a:t>
              </a: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?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29" name="AutoShape 5"/>
            <p:cNvCxnSpPr>
              <a:cxnSpLocks noChangeShapeType="1"/>
            </p:cNvCxnSpPr>
            <p:nvPr/>
          </p:nvCxnSpPr>
          <p:spPr bwMode="auto">
            <a:xfrm flipH="1">
              <a:off x="5632" y="8716"/>
              <a:ext cx="474" cy="4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1030" name="Oval 6"/>
            <p:cNvSpPr>
              <a:spLocks noChangeArrowheads="1"/>
            </p:cNvSpPr>
            <p:nvPr/>
          </p:nvSpPr>
          <p:spPr bwMode="auto">
            <a:xfrm>
              <a:off x="5248" y="10626"/>
              <a:ext cx="729" cy="82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kumimoji="0" lang="en-US" sz="20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31" name="AutoShape 7"/>
            <p:cNvCxnSpPr>
              <a:cxnSpLocks noChangeShapeType="1"/>
            </p:cNvCxnSpPr>
            <p:nvPr/>
          </p:nvCxnSpPr>
          <p:spPr bwMode="auto">
            <a:xfrm>
              <a:off x="5614" y="10115"/>
              <a:ext cx="0" cy="52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032" name="AutoShape 8"/>
            <p:cNvCxnSpPr>
              <a:cxnSpLocks noChangeShapeType="1"/>
            </p:cNvCxnSpPr>
            <p:nvPr/>
          </p:nvCxnSpPr>
          <p:spPr bwMode="auto">
            <a:xfrm>
              <a:off x="5615" y="11454"/>
              <a:ext cx="0" cy="67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5248" y="12117"/>
              <a:ext cx="729" cy="82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4" name="Oval 10"/>
            <p:cNvSpPr>
              <a:spLocks noChangeArrowheads="1"/>
            </p:cNvSpPr>
            <p:nvPr/>
          </p:nvSpPr>
          <p:spPr bwMode="auto">
            <a:xfrm>
              <a:off x="6814" y="10596"/>
              <a:ext cx="729" cy="82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kumimoji="0" lang="ru-RU" sz="20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35" name="AutoShape 11"/>
            <p:cNvCxnSpPr>
              <a:cxnSpLocks noChangeShapeType="1"/>
            </p:cNvCxnSpPr>
            <p:nvPr/>
          </p:nvCxnSpPr>
          <p:spPr bwMode="auto">
            <a:xfrm>
              <a:off x="7180" y="10085"/>
              <a:ext cx="0" cy="52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036" name="AutoShape 12"/>
            <p:cNvCxnSpPr>
              <a:cxnSpLocks noChangeShapeType="1"/>
            </p:cNvCxnSpPr>
            <p:nvPr/>
          </p:nvCxnSpPr>
          <p:spPr bwMode="auto">
            <a:xfrm>
              <a:off x="7181" y="11424"/>
              <a:ext cx="0" cy="67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6814" y="12087"/>
              <a:ext cx="729" cy="828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38" name="Oval 14"/>
            <p:cNvSpPr>
              <a:spLocks noChangeArrowheads="1"/>
            </p:cNvSpPr>
            <p:nvPr/>
          </p:nvSpPr>
          <p:spPr bwMode="auto">
            <a:xfrm>
              <a:off x="6697" y="9090"/>
              <a:ext cx="947" cy="987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kumimoji="0" lang="ru-RU" sz="2000" b="1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kumimoji="0" lang="en-US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-</a:t>
              </a: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? 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039" name="AutoShape 15"/>
            <p:cNvCxnSpPr>
              <a:cxnSpLocks noChangeShapeType="1"/>
            </p:cNvCxnSpPr>
            <p:nvPr/>
          </p:nvCxnSpPr>
          <p:spPr bwMode="auto">
            <a:xfrm>
              <a:off x="6697" y="8686"/>
              <a:ext cx="474" cy="40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</p:grpSp>
      <p:sp>
        <p:nvSpPr>
          <p:cNvPr id="32" name="TextBox 31"/>
          <p:cNvSpPr txBox="1"/>
          <p:nvPr/>
        </p:nvSpPr>
        <p:spPr>
          <a:xfrm>
            <a:off x="539718" y="1493821"/>
            <a:ext cx="3357586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Граф - схема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039916" y="1779573"/>
            <a:ext cx="6049327" cy="4762579"/>
            <a:chOff x="2130" y="1143"/>
            <a:chExt cx="8475" cy="6732"/>
          </a:xfrm>
        </p:grpSpPr>
        <p:sp>
          <p:nvSpPr>
            <p:cNvPr id="3" name="Oval 17"/>
            <p:cNvSpPr>
              <a:spLocks noChangeArrowheads="1"/>
            </p:cNvSpPr>
            <p:nvPr/>
          </p:nvSpPr>
          <p:spPr bwMode="auto">
            <a:xfrm>
              <a:off x="2535" y="4380"/>
              <a:ext cx="2310" cy="193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 - </a:t>
              </a: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?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первый лыжник</a:t>
              </a:r>
            </a:p>
          </p:txBody>
        </p:sp>
        <p:sp>
          <p:nvSpPr>
            <p:cNvPr id="4" name="Oval 18"/>
            <p:cNvSpPr>
              <a:spLocks noChangeArrowheads="1"/>
            </p:cNvSpPr>
            <p:nvPr/>
          </p:nvSpPr>
          <p:spPr bwMode="auto">
            <a:xfrm>
              <a:off x="4956" y="1143"/>
              <a:ext cx="2844" cy="277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?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расстояние  между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посёлками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" name="Oval 19"/>
            <p:cNvSpPr>
              <a:spLocks noChangeArrowheads="1"/>
            </p:cNvSpPr>
            <p:nvPr/>
          </p:nvSpPr>
          <p:spPr bwMode="auto">
            <a:xfrm>
              <a:off x="7845" y="4365"/>
              <a:ext cx="2310" cy="193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 - </a:t>
              </a:r>
              <a:r>
                <a:rPr kumimoji="0" lang="ru-RU" sz="2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?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второй лыжник</a:t>
              </a:r>
            </a:p>
          </p:txBody>
        </p:sp>
        <p:cxnSp>
          <p:nvCxnSpPr>
            <p:cNvPr id="6" name="AutoShape 20"/>
            <p:cNvCxnSpPr>
              <a:cxnSpLocks noChangeShapeType="1"/>
            </p:cNvCxnSpPr>
            <p:nvPr/>
          </p:nvCxnSpPr>
          <p:spPr bwMode="auto">
            <a:xfrm flipH="1">
              <a:off x="3630" y="3210"/>
              <a:ext cx="1500" cy="117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7" name="AutoShape 21"/>
            <p:cNvCxnSpPr>
              <a:cxnSpLocks noChangeShapeType="1"/>
            </p:cNvCxnSpPr>
            <p:nvPr/>
          </p:nvCxnSpPr>
          <p:spPr bwMode="auto">
            <a:xfrm>
              <a:off x="7620" y="3195"/>
              <a:ext cx="1500" cy="117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8" name="Oval 22"/>
            <p:cNvSpPr>
              <a:spLocks noChangeArrowheads="1"/>
            </p:cNvSpPr>
            <p:nvPr/>
          </p:nvSpPr>
          <p:spPr bwMode="auto">
            <a:xfrm>
              <a:off x="2130" y="7035"/>
              <a:ext cx="990" cy="8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kumimoji="0" lang="en-US" sz="20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Oval 23"/>
            <p:cNvSpPr>
              <a:spLocks noChangeArrowheads="1"/>
            </p:cNvSpPr>
            <p:nvPr/>
          </p:nvSpPr>
          <p:spPr bwMode="auto">
            <a:xfrm>
              <a:off x="7335" y="7005"/>
              <a:ext cx="990" cy="8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kumimoji="0" lang="en-US" sz="2000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Oval 24"/>
            <p:cNvSpPr>
              <a:spLocks noChangeArrowheads="1"/>
            </p:cNvSpPr>
            <p:nvPr/>
          </p:nvSpPr>
          <p:spPr bwMode="auto">
            <a:xfrm>
              <a:off x="4290" y="7005"/>
              <a:ext cx="990" cy="8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Oval 25"/>
            <p:cNvSpPr>
              <a:spLocks noChangeArrowheads="1"/>
            </p:cNvSpPr>
            <p:nvPr/>
          </p:nvSpPr>
          <p:spPr bwMode="auto">
            <a:xfrm>
              <a:off x="9615" y="7005"/>
              <a:ext cx="990" cy="84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2" name="AutoShape 26"/>
            <p:cNvCxnSpPr>
              <a:cxnSpLocks noChangeShapeType="1"/>
            </p:cNvCxnSpPr>
            <p:nvPr/>
          </p:nvCxnSpPr>
          <p:spPr bwMode="auto">
            <a:xfrm flipH="1">
              <a:off x="2760" y="6240"/>
              <a:ext cx="480" cy="8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3" name="AutoShape 27"/>
            <p:cNvCxnSpPr>
              <a:cxnSpLocks noChangeShapeType="1"/>
            </p:cNvCxnSpPr>
            <p:nvPr/>
          </p:nvCxnSpPr>
          <p:spPr bwMode="auto">
            <a:xfrm>
              <a:off x="4260" y="6195"/>
              <a:ext cx="480" cy="8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4" name="AutoShape 28"/>
            <p:cNvCxnSpPr>
              <a:cxnSpLocks noChangeShapeType="1"/>
            </p:cNvCxnSpPr>
            <p:nvPr/>
          </p:nvCxnSpPr>
          <p:spPr bwMode="auto">
            <a:xfrm>
              <a:off x="9540" y="6195"/>
              <a:ext cx="480" cy="8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5" name="AutoShape 29"/>
            <p:cNvCxnSpPr>
              <a:cxnSpLocks noChangeShapeType="1"/>
            </p:cNvCxnSpPr>
            <p:nvPr/>
          </p:nvCxnSpPr>
          <p:spPr bwMode="auto">
            <a:xfrm flipH="1">
              <a:off x="8010" y="6210"/>
              <a:ext cx="480" cy="81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16" name="Text Box 30"/>
            <p:cNvSpPr txBox="1">
              <a:spLocks noChangeArrowheads="1"/>
            </p:cNvSpPr>
            <p:nvPr/>
          </p:nvSpPr>
          <p:spPr bwMode="auto">
            <a:xfrm>
              <a:off x="3390" y="7155"/>
              <a:ext cx="630" cy="4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×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Text Box 31"/>
            <p:cNvSpPr txBox="1">
              <a:spLocks noChangeArrowheads="1"/>
            </p:cNvSpPr>
            <p:nvPr/>
          </p:nvSpPr>
          <p:spPr bwMode="auto">
            <a:xfrm>
              <a:off x="8700" y="7155"/>
              <a:ext cx="630" cy="4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×</a:t>
              </a:r>
              <a:endParaRPr kumimoji="0" lang="ru-RU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2528" y="1136631"/>
            <a:ext cx="9826659" cy="6755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Зная скорость и время можно найти расстояние первого и второго лыжников до встречи.</a:t>
            </a: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Всё расстояние = расстояние первого лыжника + расстояние второго лыжника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</a:p>
          <a:p>
            <a:pPr lvl="0"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1) 12 × 3 = 36 (км) – прошёл первый лыжник до встречи;</a:t>
            </a:r>
          </a:p>
          <a:p>
            <a:pPr lvl="0"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2) 14 × 3 = 42 (км) – прошёл второй лыжник до встречи;</a:t>
            </a: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3) 36 + 42 = 78 (км) – расстояние между посёлками.</a:t>
            </a: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Выражение: (12 × 3) + (14 × 3) = 78 (км)</a:t>
            </a: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Ответ: расстояние между посёлками – 78 км.</a:t>
            </a:r>
          </a:p>
          <a:p>
            <a:pPr>
              <a:lnSpc>
                <a:spcPct val="15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2-й способ: Решим эту задачу используя «скорость сближения».</a:t>
            </a: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первый лыжник пройдёт за 1 час 12 км, а второй – 14 км, то расстояние между ними за 1 час уменьшится на 12 + 14 = 26 км. За второй час расстояние уменьшится ещё на 26 км.</a:t>
            </a:r>
          </a:p>
          <a:p>
            <a:pPr>
              <a:lnSpc>
                <a:spcPct val="10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12 + 14 = 26 (км/ч) – скорость сближения;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26 × 3 = 78 (км).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Выражение: (12 + 14) × 3 = 78 (км)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Ответ: расстояние  – 78 км.</a:t>
            </a:r>
          </a:p>
          <a:p>
            <a:pPr>
              <a:lnSpc>
                <a:spcPct val="150000"/>
              </a:lnSpc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 bwMode="auto">
          <a:xfrm>
            <a:off x="32972" y="4637093"/>
            <a:ext cx="10008000" cy="2808000"/>
          </a:xfrm>
          <a:prstGeom prst="roundRect">
            <a:avLst/>
          </a:prstGeom>
          <a:solidFill>
            <a:srgbClr val="EBF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5404" y="1208069"/>
            <a:ext cx="93583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1325"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Мотоциклист выехал из города со скоростью 45 км/ч, через 2 часа следом за ним выехала машина со скоростью 60 км/ч. Через сколько часов машина догонит мотоцикл?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im3-tub-ru.yandex.net/i?id=bff3a9996dbd6b5cc17bda7123bfba32&amp;n=33&amp;h=215&amp;w=25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81" t="54337" r="5099"/>
          <a:stretch>
            <a:fillRect/>
          </a:stretch>
        </p:blipFill>
        <p:spPr bwMode="auto">
          <a:xfrm rot="4912670">
            <a:off x="3954951" y="307619"/>
            <a:ext cx="2073270" cy="10285623"/>
          </a:xfrm>
          <a:prstGeom prst="rect">
            <a:avLst/>
          </a:prstGeom>
          <a:noFill/>
        </p:spPr>
      </p:pic>
      <p:pic>
        <p:nvPicPr>
          <p:cNvPr id="4" name="Picture 38" descr="Анимашки Транспорт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13892">
            <a:off x="6588708" y="4429621"/>
            <a:ext cx="1428750" cy="1238250"/>
          </a:xfrm>
          <a:prstGeom prst="rect">
            <a:avLst/>
          </a:prstGeom>
          <a:noFill/>
        </p:spPr>
      </p:pic>
      <p:pic>
        <p:nvPicPr>
          <p:cNvPr id="8" name="Picture 36" descr="Анимашки Транспорт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020592" flipH="1">
            <a:off x="-462099" y="5144086"/>
            <a:ext cx="2727513" cy="10620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739E-7 3.54473E-6 L 0.14166 -0.0247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" y="-1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987E-6 -4.9895E-6 L 0.51796 -0.08861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" y="-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2"/>
          <p:cNvGrpSpPr>
            <a:grpSpLocks/>
          </p:cNvGrpSpPr>
          <p:nvPr/>
        </p:nvGrpSpPr>
        <p:grpSpPr bwMode="auto">
          <a:xfrm>
            <a:off x="396842" y="1279507"/>
            <a:ext cx="9286940" cy="1785950"/>
            <a:chOff x="1710" y="12795"/>
            <a:chExt cx="8490" cy="1935"/>
          </a:xfrm>
        </p:grpSpPr>
        <p:cxnSp>
          <p:nvCxnSpPr>
            <p:cNvPr id="48131" name="AutoShape 3"/>
            <p:cNvCxnSpPr>
              <a:cxnSpLocks noChangeShapeType="1"/>
            </p:cNvCxnSpPr>
            <p:nvPr/>
          </p:nvCxnSpPr>
          <p:spPr bwMode="auto">
            <a:xfrm>
              <a:off x="1875" y="14043"/>
              <a:ext cx="8325" cy="0"/>
            </a:xfrm>
            <a:prstGeom prst="straightConnector1">
              <a:avLst/>
            </a:prstGeom>
            <a:noFill/>
            <a:ln w="38100">
              <a:solidFill>
                <a:srgbClr val="7F7F7F"/>
              </a:solidFill>
              <a:round/>
              <a:headEnd type="diamond" w="med" len="med"/>
              <a:tailEnd/>
            </a:ln>
          </p:spPr>
        </p:cxnSp>
        <p:cxnSp>
          <p:nvCxnSpPr>
            <p:cNvPr id="48132" name="AutoShape 4"/>
            <p:cNvCxnSpPr>
              <a:cxnSpLocks noChangeShapeType="1"/>
            </p:cNvCxnSpPr>
            <p:nvPr/>
          </p:nvCxnSpPr>
          <p:spPr bwMode="auto">
            <a:xfrm>
              <a:off x="1875" y="14040"/>
              <a:ext cx="2880" cy="0"/>
            </a:xfrm>
            <a:prstGeom prst="straightConnector1">
              <a:avLst/>
            </a:prstGeom>
            <a:noFill/>
            <a:ln w="28575">
              <a:solidFill>
                <a:srgbClr val="7F7F7F"/>
              </a:solidFill>
              <a:round/>
              <a:headEnd type="diamond" w="med" len="med"/>
              <a:tailEnd type="diamond" w="med" len="med"/>
            </a:ln>
          </p:spPr>
        </p:cxnSp>
        <p:cxnSp>
          <p:nvCxnSpPr>
            <p:cNvPr id="48133" name="AutoShape 5"/>
            <p:cNvCxnSpPr>
              <a:cxnSpLocks noChangeShapeType="1"/>
            </p:cNvCxnSpPr>
            <p:nvPr/>
          </p:nvCxnSpPr>
          <p:spPr bwMode="auto">
            <a:xfrm>
              <a:off x="1875" y="13620"/>
              <a:ext cx="15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48134" name="AutoShape 6"/>
            <p:cNvCxnSpPr>
              <a:cxnSpLocks noChangeShapeType="1"/>
            </p:cNvCxnSpPr>
            <p:nvPr/>
          </p:nvCxnSpPr>
          <p:spPr bwMode="auto">
            <a:xfrm>
              <a:off x="4755" y="13725"/>
              <a:ext cx="15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48135" name="AutoShape 7"/>
            <p:cNvCxnSpPr>
              <a:cxnSpLocks noChangeShapeType="1"/>
            </p:cNvCxnSpPr>
            <p:nvPr/>
          </p:nvCxnSpPr>
          <p:spPr bwMode="auto">
            <a:xfrm flipV="1">
              <a:off x="4755" y="13620"/>
              <a:ext cx="0" cy="70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8136" name="AutoShape 8"/>
            <p:cNvCxnSpPr>
              <a:cxnSpLocks noChangeShapeType="1"/>
            </p:cNvCxnSpPr>
            <p:nvPr/>
          </p:nvCxnSpPr>
          <p:spPr bwMode="auto">
            <a:xfrm>
              <a:off x="1875" y="14265"/>
              <a:ext cx="288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48137" name="AutoShape 9"/>
            <p:cNvCxnSpPr>
              <a:cxnSpLocks noChangeShapeType="1"/>
            </p:cNvCxnSpPr>
            <p:nvPr/>
          </p:nvCxnSpPr>
          <p:spPr bwMode="auto">
            <a:xfrm flipV="1">
              <a:off x="1860" y="14043"/>
              <a:ext cx="15" cy="28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48138" name="AutoShape 10"/>
            <p:cNvCxnSpPr>
              <a:cxnSpLocks noChangeShapeType="1"/>
            </p:cNvCxnSpPr>
            <p:nvPr/>
          </p:nvCxnSpPr>
          <p:spPr bwMode="auto">
            <a:xfrm>
              <a:off x="8385" y="13365"/>
              <a:ext cx="15" cy="67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48139" name="AutoShape 11"/>
            <p:cNvSpPr>
              <a:spLocks noChangeArrowheads="1"/>
            </p:cNvSpPr>
            <p:nvPr/>
          </p:nvSpPr>
          <p:spPr bwMode="auto">
            <a:xfrm rot="5400000">
              <a:off x="8370" y="13320"/>
              <a:ext cx="330" cy="285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140" name="Text Box 12"/>
            <p:cNvSpPr txBox="1">
              <a:spLocks noChangeArrowheads="1"/>
            </p:cNvSpPr>
            <p:nvPr/>
          </p:nvSpPr>
          <p:spPr bwMode="auto">
            <a:xfrm>
              <a:off x="1710" y="13110"/>
              <a:ext cx="1845" cy="4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kumimoji="0" lang="en-US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= </a:t>
              </a: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60 км/ч</a:t>
              </a:r>
            </a:p>
          </p:txBody>
        </p:sp>
        <p:sp>
          <p:nvSpPr>
            <p:cNvPr id="48141" name="Text Box 13"/>
            <p:cNvSpPr txBox="1">
              <a:spLocks noChangeArrowheads="1"/>
            </p:cNvSpPr>
            <p:nvPr/>
          </p:nvSpPr>
          <p:spPr bwMode="auto">
            <a:xfrm>
              <a:off x="4714" y="12915"/>
              <a:ext cx="1845" cy="7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</a:t>
              </a:r>
              <a:r>
                <a:rPr kumimoji="0" lang="ru-RU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= </a:t>
              </a: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 ч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kumimoji="0" lang="ru-RU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= </a:t>
              </a: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45 км/ч</a:t>
              </a:r>
            </a:p>
          </p:txBody>
        </p:sp>
        <p:sp>
          <p:nvSpPr>
            <p:cNvPr id="48142" name="Text Box 14"/>
            <p:cNvSpPr txBox="1">
              <a:spLocks noChangeArrowheads="1"/>
            </p:cNvSpPr>
            <p:nvPr/>
          </p:nvSpPr>
          <p:spPr bwMode="auto">
            <a:xfrm>
              <a:off x="3015" y="14235"/>
              <a:ext cx="690" cy="495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</a:t>
              </a:r>
              <a:r>
                <a:rPr kumimoji="0" lang="en-US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8143" name="Text Box 15"/>
            <p:cNvSpPr txBox="1">
              <a:spLocks noChangeArrowheads="1"/>
            </p:cNvSpPr>
            <p:nvPr/>
          </p:nvSpPr>
          <p:spPr bwMode="auto">
            <a:xfrm>
              <a:off x="8110" y="12795"/>
              <a:ext cx="1110" cy="48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</a:t>
              </a:r>
              <a:r>
                <a:rPr kumimoji="0" lang="en-US" b="0" i="0" u="none" strike="noStrike" cap="none" normalizeH="0" baseline="-25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</a:t>
              </a: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= </a:t>
              </a:r>
              <a:r>
                <a:rPr kumimoji="0" lang="ru-RU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? ч</a:t>
              </a:r>
            </a:p>
          </p:txBody>
        </p:sp>
      </p:grpSp>
      <p:pic>
        <p:nvPicPr>
          <p:cNvPr id="16" name="Picture 38" descr="Анимашки Транспорт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0180" y="2779705"/>
            <a:ext cx="1071560" cy="928685"/>
          </a:xfrm>
          <a:prstGeom prst="rect">
            <a:avLst/>
          </a:prstGeom>
          <a:noFill/>
        </p:spPr>
      </p:pic>
      <p:pic>
        <p:nvPicPr>
          <p:cNvPr id="17" name="Picture 36" descr="Анимашки Транспорт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317539" y="2851143"/>
            <a:ext cx="1643074" cy="639783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53966" y="4065589"/>
            <a:ext cx="957269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Когда машина выехала, мотоциклист был уже далеко. Поэтому, время, которое мотоциклист двигался один, будем называть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 место, где машина догонит мотоцикл, обозначим флажком.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Время, через которое встреча произойдёт –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Ещё на чертеже надо показать расстояние, которое проехал мотоциклист до того, как начала движение машина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lnSpc>
                <a:spcPct val="150000"/>
              </a:lnSpc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53966" y="1133259"/>
            <a:ext cx="9501254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Можно заполнить таблицу:</a:t>
            </a:r>
          </a:p>
          <a:p>
            <a:endParaRPr lang="ru-RU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2001520" y="1493821"/>
          <a:ext cx="6077585" cy="1097280"/>
        </p:xfrm>
        <a:graphic>
          <a:graphicData uri="http://schemas.openxmlformats.org/drawingml/2006/table">
            <a:tbl>
              <a:tblPr/>
              <a:tblGrid>
                <a:gridCol w="1518920"/>
                <a:gridCol w="1519555"/>
                <a:gridCol w="1519555"/>
                <a:gridCol w="151955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V</a:t>
                      </a:r>
                      <a:endParaRPr lang="ru-RU" sz="1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t</a:t>
                      </a:r>
                      <a:endParaRPr lang="ru-RU" sz="1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S</a:t>
                      </a:r>
                      <a:endParaRPr lang="ru-RU" sz="16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Мот.</a:t>
                      </a:r>
                      <a:endParaRPr lang="ru-RU" sz="1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45 км/ч</a:t>
                      </a:r>
                      <a:endParaRPr lang="ru-RU" sz="1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 ч</a:t>
                      </a:r>
                      <a:endParaRPr lang="ru-RU" sz="1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? км</a:t>
                      </a:r>
                      <a:endParaRPr lang="ru-RU" sz="16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Маш.</a:t>
                      </a:r>
                      <a:endParaRPr lang="ru-RU" sz="16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60 км/ч</a:t>
                      </a:r>
                      <a:endParaRPr lang="ru-RU" sz="16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? ч</a:t>
                      </a:r>
                      <a:endParaRPr lang="ru-RU" sz="1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? км</a:t>
                      </a:r>
                      <a:endParaRPr lang="ru-RU" sz="16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253966" y="2636829"/>
            <a:ext cx="8429684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Теперь будем рассуждать:</a:t>
            </a:r>
          </a:p>
        </p:txBody>
      </p:sp>
      <p:graphicFrame>
        <p:nvGraphicFramePr>
          <p:cNvPr id="47" name="Таблица 46"/>
          <p:cNvGraphicFramePr>
            <a:graphicFrameLocks noGrp="1"/>
          </p:cNvGraphicFramePr>
          <p:nvPr/>
        </p:nvGraphicFramePr>
        <p:xfrm>
          <a:off x="253966" y="2994019"/>
          <a:ext cx="9572692" cy="4363383"/>
        </p:xfrm>
        <a:graphic>
          <a:graphicData uri="http://schemas.openxmlformats.org/drawingml/2006/table">
            <a:tbl>
              <a:tblPr/>
              <a:tblGrid>
                <a:gridCol w="7156284"/>
                <a:gridCol w="2416408"/>
              </a:tblGrid>
              <a:tr h="2663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Рассуждаем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59631" marR="59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План - цепочка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59631" marR="59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9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Что мы должны узнать?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Через сколько часов машина догонит мотоцикл.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59631" marR="59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9631" marR="59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99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Чтобы найти время, нужно знать скорость и путь. Какую скорость, какой путь?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Почему машина догонит мотоцикл? Потому что она едет быстрее. И поэтому она приближается к мотоциклу. С какой скоростью? Со скоростью «сближения». Чтобы найти скорость сближения, данные у нас есть.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59631" marR="59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Calibri"/>
                      </a:endParaRPr>
                    </a:p>
                    <a:p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800" dirty="0">
                          <a:latin typeface="Times New Roman"/>
                        </a:rPr>
                        <a:t> </a:t>
                      </a:r>
                      <a:endParaRPr lang="ru-RU" sz="1800" dirty="0" smtClean="0">
                        <a:latin typeface="Times New Roman"/>
                      </a:endParaRPr>
                    </a:p>
                    <a:p>
                      <a:endParaRPr lang="ru-RU" sz="1800" dirty="0" smtClean="0">
                        <a:latin typeface="Times New Roman"/>
                      </a:endParaRPr>
                    </a:p>
                    <a:p>
                      <a:pPr algn="ctr"/>
                      <a:endParaRPr lang="ru-RU" sz="1800" dirty="0">
                        <a:latin typeface="Times New Roman"/>
                      </a:endParaRPr>
                    </a:p>
                  </a:txBody>
                  <a:tcPr marL="59631" marR="59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69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Почему машине пришлось догонять мотоцикл? Потому что он выехал раньше и успел уехать. А как далеко уехал, нужно узнать.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Данные для того, чтобы найти путь, пройденный мотоциклом до того, как машина начала движение, у нас есть.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59631" marR="59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59631" marR="5963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9209" name="Text Box 57"/>
          <p:cNvSpPr txBox="1">
            <a:spLocks noChangeArrowheads="1"/>
          </p:cNvSpPr>
          <p:nvPr/>
        </p:nvSpPr>
        <p:spPr bwMode="auto">
          <a:xfrm>
            <a:off x="7826394" y="4565655"/>
            <a:ext cx="523875" cy="352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t</a:t>
            </a:r>
            <a:r>
              <a:rPr kumimoji="0" lang="en-US" b="0" i="0" u="none" strike="noStrike" cap="none" normalizeH="0" baseline="-2500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endPara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210" name="Text Box 58"/>
          <p:cNvSpPr txBox="1">
            <a:spLocks noChangeArrowheads="1"/>
          </p:cNvSpPr>
          <p:nvPr/>
        </p:nvSpPr>
        <p:spPr bwMode="auto">
          <a:xfrm>
            <a:off x="8721744" y="4565655"/>
            <a:ext cx="523875" cy="352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V</a:t>
            </a:r>
            <a:r>
              <a:rPr kumimoji="0" lang="ru-RU" b="0" i="0" u="none" strike="noStrike" cap="none" normalizeH="0" baseline="-25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у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9211" name="AutoShape 59"/>
          <p:cNvCxnSpPr>
            <a:cxnSpLocks noChangeShapeType="1"/>
          </p:cNvCxnSpPr>
          <p:nvPr/>
        </p:nvCxnSpPr>
        <p:spPr bwMode="auto">
          <a:xfrm>
            <a:off x="8350269" y="4727580"/>
            <a:ext cx="29527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49212" name="Text Box 60"/>
          <p:cNvSpPr txBox="1">
            <a:spLocks noChangeArrowheads="1"/>
          </p:cNvSpPr>
          <p:nvPr/>
        </p:nvSpPr>
        <p:spPr bwMode="auto">
          <a:xfrm>
            <a:off x="8255022" y="3422647"/>
            <a:ext cx="523875" cy="352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t</a:t>
            </a:r>
            <a:r>
              <a:rPr kumimoji="0" lang="en-US" b="0" i="0" u="none" strike="noStrike" cap="none" normalizeH="0" baseline="-25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215" name="Text Box 63"/>
          <p:cNvSpPr txBox="1">
            <a:spLocks noChangeArrowheads="1"/>
          </p:cNvSpPr>
          <p:nvPr/>
        </p:nvSpPr>
        <p:spPr bwMode="auto">
          <a:xfrm>
            <a:off x="7897832" y="6165872"/>
            <a:ext cx="523875" cy="352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t</a:t>
            </a:r>
            <a:r>
              <a:rPr kumimoji="0" lang="en-US" b="0" i="0" u="none" strike="noStrike" cap="none" normalizeH="0" baseline="-2500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2</a:t>
            </a:r>
            <a:endPara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216" name="Text Box 64"/>
          <p:cNvSpPr txBox="1">
            <a:spLocks noChangeArrowheads="1"/>
          </p:cNvSpPr>
          <p:nvPr/>
        </p:nvSpPr>
        <p:spPr bwMode="auto">
          <a:xfrm>
            <a:off x="8793182" y="6165872"/>
            <a:ext cx="523875" cy="352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V</a:t>
            </a:r>
            <a:r>
              <a:rPr kumimoji="0" lang="ru-RU" b="0" i="0" u="none" strike="noStrike" cap="none" normalizeH="0" baseline="-2500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у</a:t>
            </a:r>
            <a:endPara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9217" name="AutoShape 65"/>
          <p:cNvCxnSpPr>
            <a:cxnSpLocks noChangeShapeType="1"/>
          </p:cNvCxnSpPr>
          <p:nvPr/>
        </p:nvCxnSpPr>
        <p:spPr bwMode="auto">
          <a:xfrm>
            <a:off x="8421707" y="6327797"/>
            <a:ext cx="29527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49218" name="Text Box 66"/>
          <p:cNvSpPr txBox="1">
            <a:spLocks noChangeArrowheads="1"/>
          </p:cNvSpPr>
          <p:nvPr/>
        </p:nvSpPr>
        <p:spPr bwMode="auto">
          <a:xfrm>
            <a:off x="8507432" y="6632597"/>
            <a:ext cx="438150" cy="3619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S</a:t>
            </a:r>
            <a:r>
              <a:rPr kumimoji="0" lang="en-US" b="0" i="0" u="none" strike="noStrike" cap="none" normalizeH="0" baseline="-25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1</a:t>
            </a:r>
            <a:endParaRPr kumimoji="0" 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9219" name="AutoShape 67"/>
          <p:cNvCxnSpPr>
            <a:cxnSpLocks noChangeShapeType="1"/>
          </p:cNvCxnSpPr>
          <p:nvPr/>
        </p:nvCxnSpPr>
        <p:spPr bwMode="auto">
          <a:xfrm>
            <a:off x="8259782" y="6518297"/>
            <a:ext cx="161925" cy="2286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pic>
        <p:nvPicPr>
          <p:cNvPr id="63" name="Picture 2" descr="http://st.depositphotos.com/2290789/3667/i/950/depositphotos_36675419-stock-photo-king-lion-asla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040839" y="2136762"/>
            <a:ext cx="820800" cy="82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5403" y="1565259"/>
            <a:ext cx="9755221" cy="478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Решаем задачу: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1.Какой путь проехал мотоциклист, пока ехал один?</a:t>
            </a:r>
          </a:p>
          <a:p>
            <a:pPr>
              <a:lnSpc>
                <a:spcPct val="10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×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45 × 2 = 90 (км)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2.На сколько километров приближается машина к мотоциклу в течение каждого часа?</a:t>
            </a:r>
          </a:p>
          <a:p>
            <a:pPr>
              <a:lnSpc>
                <a:spcPct val="10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err="1" smtClean="0">
                <a:latin typeface="Times New Roman" pitchFamily="18" charset="0"/>
                <a:cs typeface="Times New Roman" pitchFamily="18" charset="0"/>
              </a:rPr>
              <a:t>сбл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60 – 45 = 15 (км/ч)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3.Сколько часов понадобится машине, чтобы догнать мотоцикл, то есть преодолеть 90 км, которые их разделяли вначале, а потом начали уменьшаться каждый час на 15 км?</a:t>
            </a:r>
          </a:p>
          <a:p>
            <a:pPr>
              <a:lnSpc>
                <a:spcPct val="10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÷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err="1" smtClean="0">
                <a:latin typeface="Times New Roman" pitchFamily="18" charset="0"/>
                <a:cs typeface="Times New Roman" pitchFamily="18" charset="0"/>
              </a:rPr>
              <a:t>сбл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90 ÷ 15 = 6 (ч)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Ответ: машина догонит мотоцикл через 6 часов.</a:t>
            </a:r>
          </a:p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 bwMode="auto">
          <a:xfrm>
            <a:off x="396842" y="2493953"/>
            <a:ext cx="2428892" cy="71438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 bwMode="auto">
          <a:xfrm>
            <a:off x="396842" y="3565523"/>
            <a:ext cx="2428892" cy="71438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396842" y="5137159"/>
            <a:ext cx="5429288" cy="1143008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www.freevectorvip.com/images/6000/No4681%20Scene%20of%20cartoon%20small%20town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A6D4F5"/>
              </a:clrFrom>
              <a:clrTo>
                <a:srgbClr val="A6D4F5">
                  <a:alpha val="0"/>
                </a:srgbClr>
              </a:clrTo>
            </a:clrChange>
            <a:lum bright="20000" contrast="20000"/>
          </a:blip>
          <a:srcRect/>
          <a:stretch>
            <a:fillRect/>
          </a:stretch>
        </p:blipFill>
        <p:spPr bwMode="auto">
          <a:xfrm>
            <a:off x="2445398" y="2565391"/>
            <a:ext cx="5452434" cy="250033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TextBox 1"/>
          <p:cNvSpPr txBox="1"/>
          <p:nvPr/>
        </p:nvSpPr>
        <p:spPr>
          <a:xfrm>
            <a:off x="253966" y="1208069"/>
            <a:ext cx="9572692" cy="1421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263"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 города в противоположных направлениях выехали две машины. Скорость первой – 80 км/ч, скорость второй – 60 км/ч. Через сколько часов расстояние между машинами будет 280 км?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im3-tub-ru.yandex.net/i?id=bff3a9996dbd6b5cc17bda7123bfba32&amp;n=33&amp;h=215&amp;w=25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81" t="46275" r="5099"/>
          <a:stretch>
            <a:fillRect/>
          </a:stretch>
        </p:blipFill>
        <p:spPr bwMode="auto">
          <a:xfrm rot="5400000">
            <a:off x="4003677" y="347663"/>
            <a:ext cx="2073270" cy="10080625"/>
          </a:xfrm>
          <a:prstGeom prst="rect">
            <a:avLst/>
          </a:prstGeom>
          <a:noFill/>
        </p:spPr>
      </p:pic>
      <p:pic>
        <p:nvPicPr>
          <p:cNvPr id="6" name="Picture 32" descr="Анимашки машин, анимашки транспорт, анимашки транспорта | Smayli.ru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34627">
            <a:off x="3302300" y="3648505"/>
            <a:ext cx="2484452" cy="1490674"/>
          </a:xfrm>
          <a:prstGeom prst="rect">
            <a:avLst/>
          </a:prstGeom>
          <a:noFill/>
        </p:spPr>
      </p:pic>
      <p:pic>
        <p:nvPicPr>
          <p:cNvPr id="5" name="Picture 34" descr="Анимашки Транспорт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20000">
            <a:off x="4065047" y="4864858"/>
            <a:ext cx="3286148" cy="10010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5134E-6 -2.52101E-6 L -0.25086 -0.0142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-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3864E-6 -3.19328E-6 L 0.27671 0.02101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" y="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Группа 22"/>
          <p:cNvGrpSpPr/>
          <p:nvPr/>
        </p:nvGrpSpPr>
        <p:grpSpPr>
          <a:xfrm>
            <a:off x="754032" y="1136631"/>
            <a:ext cx="8572560" cy="2428892"/>
            <a:chOff x="754032" y="1422383"/>
            <a:chExt cx="8572560" cy="2428892"/>
          </a:xfrm>
        </p:grpSpPr>
        <p:grpSp>
          <p:nvGrpSpPr>
            <p:cNvPr id="3074" name="Group 2"/>
            <p:cNvGrpSpPr>
              <a:grpSpLocks/>
            </p:cNvGrpSpPr>
            <p:nvPr/>
          </p:nvGrpSpPr>
          <p:grpSpPr bwMode="auto">
            <a:xfrm>
              <a:off x="754032" y="1422383"/>
              <a:ext cx="8572560" cy="2071702"/>
              <a:chOff x="1950" y="8535"/>
              <a:chExt cx="8835" cy="2220"/>
            </a:xfrm>
          </p:grpSpPr>
          <p:cxnSp>
            <p:nvCxnSpPr>
              <p:cNvPr id="3075" name="AutoShape 3"/>
              <p:cNvCxnSpPr>
                <a:cxnSpLocks noChangeShapeType="1"/>
              </p:cNvCxnSpPr>
              <p:nvPr/>
            </p:nvCxnSpPr>
            <p:spPr bwMode="auto">
              <a:xfrm>
                <a:off x="1950" y="10035"/>
                <a:ext cx="8835" cy="0"/>
              </a:xfrm>
              <a:prstGeom prst="straightConnector1">
                <a:avLst/>
              </a:prstGeom>
              <a:noFill/>
              <a:ln w="38100">
                <a:solidFill>
                  <a:srgbClr val="7F7F7F"/>
                </a:solidFill>
                <a:round/>
                <a:headEnd type="diamond" w="med" len="med"/>
                <a:tailEnd type="diamond" w="med" len="med"/>
              </a:ln>
            </p:spPr>
          </p:cxnSp>
          <p:cxnSp>
            <p:nvCxnSpPr>
              <p:cNvPr id="3076" name="AutoShape 4"/>
              <p:cNvCxnSpPr>
                <a:cxnSpLocks noChangeShapeType="1"/>
              </p:cNvCxnSpPr>
              <p:nvPr/>
            </p:nvCxnSpPr>
            <p:spPr bwMode="auto">
              <a:xfrm>
                <a:off x="1950" y="10020"/>
                <a:ext cx="4245" cy="0"/>
              </a:xfrm>
              <a:prstGeom prst="straightConnector1">
                <a:avLst/>
              </a:prstGeom>
              <a:noFill/>
              <a:ln w="19050">
                <a:solidFill>
                  <a:srgbClr val="7F7F7F"/>
                </a:solidFill>
                <a:round/>
                <a:headEnd/>
                <a:tailEnd type="diamond" w="med" len="med"/>
              </a:ln>
            </p:spPr>
          </p:cxnSp>
          <p:cxnSp>
            <p:nvCxnSpPr>
              <p:cNvPr id="3077" name="AutoShape 5"/>
              <p:cNvCxnSpPr>
                <a:cxnSpLocks noChangeShapeType="1"/>
              </p:cNvCxnSpPr>
              <p:nvPr/>
            </p:nvCxnSpPr>
            <p:spPr bwMode="auto">
              <a:xfrm flipV="1">
                <a:off x="6195" y="9225"/>
                <a:ext cx="0" cy="81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3078" name="AutoShape 6"/>
              <p:cNvSpPr>
                <a:spLocks noChangeArrowheads="1"/>
              </p:cNvSpPr>
              <p:nvPr/>
            </p:nvSpPr>
            <p:spPr bwMode="auto">
              <a:xfrm rot="5400000">
                <a:off x="6210" y="9210"/>
                <a:ext cx="270" cy="285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20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3079" name="AutoShape 7"/>
              <p:cNvCxnSpPr>
                <a:cxnSpLocks noChangeShapeType="1"/>
              </p:cNvCxnSpPr>
              <p:nvPr/>
            </p:nvCxnSpPr>
            <p:spPr bwMode="auto">
              <a:xfrm>
                <a:off x="7020" y="9488"/>
                <a:ext cx="159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3080" name="AutoShape 8"/>
              <p:cNvCxnSpPr>
                <a:cxnSpLocks noChangeShapeType="1"/>
              </p:cNvCxnSpPr>
              <p:nvPr/>
            </p:nvCxnSpPr>
            <p:spPr bwMode="auto">
              <a:xfrm flipH="1">
                <a:off x="3765" y="9488"/>
                <a:ext cx="1590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3081" name="Text Box 9"/>
              <p:cNvSpPr txBox="1">
                <a:spLocks noChangeArrowheads="1"/>
              </p:cNvSpPr>
              <p:nvPr/>
            </p:nvSpPr>
            <p:spPr bwMode="auto">
              <a:xfrm>
                <a:off x="3690" y="8985"/>
                <a:ext cx="1785" cy="540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en-US" sz="20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kumimoji="0" lang="en-US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80 </a:t>
                </a:r>
                <a:r>
                  <a:rPr kumimoji="0" lang="ru-RU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км/ч</a:t>
                </a:r>
              </a:p>
            </p:txBody>
          </p:sp>
          <p:sp>
            <p:nvSpPr>
              <p:cNvPr id="3082" name="Text Box 10"/>
              <p:cNvSpPr txBox="1">
                <a:spLocks noChangeArrowheads="1"/>
              </p:cNvSpPr>
              <p:nvPr/>
            </p:nvSpPr>
            <p:spPr bwMode="auto">
              <a:xfrm>
                <a:off x="6825" y="8985"/>
                <a:ext cx="1785" cy="540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V</a:t>
                </a:r>
                <a:r>
                  <a:rPr kumimoji="0" lang="ru-RU" sz="2000" b="0" i="0" u="none" strike="noStrike" cap="none" normalizeH="0" baseline="-25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kumimoji="0" lang="en-US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kumimoji="0" lang="ru-RU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6</a:t>
                </a:r>
                <a:r>
                  <a:rPr kumimoji="0" lang="en-US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0 </a:t>
                </a:r>
                <a:r>
                  <a:rPr kumimoji="0" lang="ru-RU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км/ч</a:t>
                </a:r>
              </a:p>
            </p:txBody>
          </p:sp>
          <p:sp>
            <p:nvSpPr>
              <p:cNvPr id="3083" name="Text Box 11"/>
              <p:cNvSpPr txBox="1">
                <a:spLocks noChangeArrowheads="1"/>
              </p:cNvSpPr>
              <p:nvPr/>
            </p:nvSpPr>
            <p:spPr bwMode="auto">
              <a:xfrm>
                <a:off x="5475" y="8535"/>
                <a:ext cx="1785" cy="540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kumimoji="0" lang="en-US" sz="2000" b="0" i="0" u="none" strike="noStrike" cap="none" normalizeH="0" baseline="-2500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1</a:t>
                </a:r>
                <a:r>
                  <a:rPr kumimoji="0" lang="en-US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t</a:t>
                </a:r>
                <a:r>
                  <a:rPr kumimoji="0" lang="en-US" sz="2000" b="0" i="0" u="none" strike="noStrike" cap="none" normalizeH="0" baseline="-2500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kumimoji="0" lang="en-US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kumimoji="0" lang="ru-RU" sz="20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? ч</a:t>
                </a:r>
              </a:p>
            </p:txBody>
          </p:sp>
          <p:cxnSp>
            <p:nvCxnSpPr>
              <p:cNvPr id="3084" name="AutoShape 12"/>
              <p:cNvCxnSpPr>
                <a:cxnSpLocks noChangeShapeType="1"/>
              </p:cNvCxnSpPr>
              <p:nvPr/>
            </p:nvCxnSpPr>
            <p:spPr bwMode="auto">
              <a:xfrm>
                <a:off x="1950" y="10380"/>
                <a:ext cx="8835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 type="triangle" w="med" len="med"/>
              </a:ln>
            </p:spPr>
          </p:cxnSp>
          <p:sp>
            <p:nvSpPr>
              <p:cNvPr id="3085" name="Text Box 13"/>
              <p:cNvSpPr txBox="1">
                <a:spLocks noChangeArrowheads="1"/>
              </p:cNvSpPr>
              <p:nvPr/>
            </p:nvSpPr>
            <p:spPr bwMode="auto">
              <a:xfrm>
                <a:off x="5355" y="10215"/>
                <a:ext cx="1665" cy="54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S = 280 </a:t>
                </a:r>
                <a:r>
                  <a:rPr kumimoji="0" lang="ru-RU" sz="20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км</a:t>
                </a:r>
              </a:p>
            </p:txBody>
          </p:sp>
        </p:grpSp>
        <p:pic>
          <p:nvPicPr>
            <p:cNvPr id="14" name="Picture 32" descr="Анимашки машин, анимашки транспорт, анимашки транспорта | Smayli.ru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78176" y="3351209"/>
              <a:ext cx="833442" cy="500066"/>
            </a:xfrm>
            <a:prstGeom prst="rect">
              <a:avLst/>
            </a:prstGeom>
            <a:noFill/>
          </p:spPr>
        </p:pic>
        <p:pic>
          <p:nvPicPr>
            <p:cNvPr id="15" name="Picture 34" descr="Анимашки Транспорт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683254" y="3351209"/>
              <a:ext cx="1438275" cy="438151"/>
            </a:xfrm>
            <a:prstGeom prst="rect">
              <a:avLst/>
            </a:prstGeom>
            <a:noFill/>
          </p:spPr>
        </p:pic>
      </p:grpSp>
      <p:sp>
        <p:nvSpPr>
          <p:cNvPr id="16" name="TextBox 15"/>
          <p:cNvSpPr txBox="1"/>
          <p:nvPr/>
        </p:nvSpPr>
        <p:spPr>
          <a:xfrm>
            <a:off x="253966" y="3636961"/>
            <a:ext cx="9469469" cy="378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Составим план цепочку и попробуем создать дерево решений.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253966" y="4125619"/>
          <a:ext cx="9572692" cy="3154680"/>
        </p:xfrm>
        <a:graphic>
          <a:graphicData uri="http://schemas.openxmlformats.org/drawingml/2006/table">
            <a:tbl>
              <a:tblPr/>
              <a:tblGrid>
                <a:gridCol w="6929486"/>
                <a:gridCol w="2643206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Рассуждаем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План - цепочка</a:t>
                      </a:r>
                      <a:endParaRPr lang="ru-RU" sz="18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Что мы должны узнать? Через сколько часов расстояние между машинами будет 280 км? Так как время движения машин одинаковое, обозначим его через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t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t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Чтобы найти время, надо знать скорость и путь. Путь мы знаем, а скоростей знаем целых две. Что же нам с ними делать? 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Весь путь машины проехали вдвоём (каждая свой кусочек), они удалялись. Нам нужно узнать, сколько времени они не просто ехали, а сколько времени они удалялись. То есть нам надо найти скорость удаления. Чтобы найти скорость удаления, данные нам известны.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3093" name="Group 21"/>
          <p:cNvGrpSpPr>
            <a:grpSpLocks/>
          </p:cNvGrpSpPr>
          <p:nvPr/>
        </p:nvGrpSpPr>
        <p:grpSpPr bwMode="auto">
          <a:xfrm>
            <a:off x="7469204" y="6137291"/>
            <a:ext cx="2095503" cy="333375"/>
            <a:chOff x="7530" y="14037"/>
            <a:chExt cx="2625" cy="525"/>
          </a:xfrm>
        </p:grpSpPr>
        <p:sp>
          <p:nvSpPr>
            <p:cNvPr id="3094" name="Text Box 22"/>
            <p:cNvSpPr txBox="1">
              <a:spLocks noChangeArrowheads="1"/>
            </p:cNvSpPr>
            <p:nvPr/>
          </p:nvSpPr>
          <p:spPr bwMode="auto">
            <a:xfrm>
              <a:off x="7530" y="14040"/>
              <a:ext cx="915" cy="42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095" name="AutoShape 23"/>
            <p:cNvCxnSpPr>
              <a:cxnSpLocks noChangeShapeType="1"/>
            </p:cNvCxnSpPr>
            <p:nvPr/>
          </p:nvCxnSpPr>
          <p:spPr bwMode="auto">
            <a:xfrm>
              <a:off x="8610" y="14280"/>
              <a:ext cx="675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3096" name="Text Box 24"/>
            <p:cNvSpPr txBox="1">
              <a:spLocks noChangeArrowheads="1"/>
            </p:cNvSpPr>
            <p:nvPr/>
          </p:nvSpPr>
          <p:spPr bwMode="auto">
            <a:xfrm>
              <a:off x="9465" y="14037"/>
              <a:ext cx="690" cy="5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kumimoji="0" lang="ru-RU" b="0" i="0" u="none" strike="noStrike" cap="none" normalizeH="0" baseline="-2500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уд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Скругленный прямоугольник 27"/>
          <p:cNvSpPr/>
          <p:nvPr/>
        </p:nvSpPr>
        <p:spPr bwMode="auto">
          <a:xfrm>
            <a:off x="2682858" y="4494217"/>
            <a:ext cx="3857652" cy="28800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 bwMode="auto">
          <a:xfrm>
            <a:off x="325404" y="4779969"/>
            <a:ext cx="6228000" cy="571504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 bwMode="auto">
          <a:xfrm>
            <a:off x="8040708" y="4637093"/>
            <a:ext cx="857256" cy="571504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 bwMode="auto">
          <a:xfrm>
            <a:off x="2111354" y="6637357"/>
            <a:ext cx="4786346" cy="285752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 bwMode="auto">
          <a:xfrm>
            <a:off x="309700" y="6994547"/>
            <a:ext cx="6588000" cy="285752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 bwMode="auto">
          <a:xfrm>
            <a:off x="7326328" y="5851539"/>
            <a:ext cx="2357454" cy="928694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34" name="Picture 2" descr="http://st.depositphotos.com/2290789/3667/i/950/depositphotos_36675419-stock-photo-king-lion-aslan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69402" y="3208333"/>
            <a:ext cx="820800" cy="820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3966" y="1279507"/>
            <a:ext cx="7358114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Дерево решений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1468412" y="1350945"/>
            <a:ext cx="7565707" cy="5383291"/>
            <a:chOff x="2475" y="7320"/>
            <a:chExt cx="7260" cy="4965"/>
          </a:xfrm>
        </p:grpSpPr>
        <p:sp>
          <p:nvSpPr>
            <p:cNvPr id="57347" name="Rectangle 3"/>
            <p:cNvSpPr>
              <a:spLocks noChangeArrowheads="1"/>
            </p:cNvSpPr>
            <p:nvPr/>
          </p:nvSpPr>
          <p:spPr bwMode="auto">
            <a:xfrm>
              <a:off x="4830" y="7320"/>
              <a:ext cx="2820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Через сколько часов?</a:t>
              </a:r>
              <a:r>
                <a:rPr kumimoji="0" lang="ru-RU" sz="20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расстояние будет 280 км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348" name="Rectangle 4"/>
            <p:cNvSpPr>
              <a:spLocks noChangeArrowheads="1"/>
            </p:cNvSpPr>
            <p:nvPr/>
          </p:nvSpPr>
          <p:spPr bwMode="auto">
            <a:xfrm>
              <a:off x="2955" y="9165"/>
              <a:ext cx="2820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Какова скорость удаления?</a:t>
              </a:r>
            </a:p>
          </p:txBody>
        </p:sp>
        <p:sp>
          <p:nvSpPr>
            <p:cNvPr id="57349" name="Rectangle 5"/>
            <p:cNvSpPr>
              <a:spLocks noChangeArrowheads="1"/>
            </p:cNvSpPr>
            <p:nvPr/>
          </p:nvSpPr>
          <p:spPr bwMode="auto">
            <a:xfrm>
              <a:off x="6915" y="8880"/>
              <a:ext cx="2820" cy="85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Чему равно расстояние между машинами?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(</a:t>
              </a:r>
              <a:r>
                <a:rPr kumimoji="0" lang="ru-RU" sz="20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280 км)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350" name="Rectangle 6"/>
            <p:cNvSpPr>
              <a:spLocks noChangeArrowheads="1"/>
            </p:cNvSpPr>
            <p:nvPr/>
          </p:nvSpPr>
          <p:spPr bwMode="auto">
            <a:xfrm>
              <a:off x="6450" y="11145"/>
              <a:ext cx="2820" cy="11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Какова скорость второй машины?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(60</a:t>
              </a:r>
              <a:r>
                <a:rPr kumimoji="0" lang="ru-RU" sz="20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км/ч</a:t>
              </a: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)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351" name="Rectangle 7"/>
            <p:cNvSpPr>
              <a:spLocks noChangeArrowheads="1"/>
            </p:cNvSpPr>
            <p:nvPr/>
          </p:nvSpPr>
          <p:spPr bwMode="auto">
            <a:xfrm>
              <a:off x="2475" y="11145"/>
              <a:ext cx="2820" cy="11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Какова скорость первой машины?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(80 км/ч)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57352" name="AutoShape 8"/>
            <p:cNvCxnSpPr>
              <a:cxnSpLocks noChangeShapeType="1"/>
            </p:cNvCxnSpPr>
            <p:nvPr/>
          </p:nvCxnSpPr>
          <p:spPr bwMode="auto">
            <a:xfrm flipV="1">
              <a:off x="3885" y="10020"/>
              <a:ext cx="450" cy="11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57353" name="AutoShape 9"/>
            <p:cNvCxnSpPr>
              <a:cxnSpLocks noChangeShapeType="1"/>
            </p:cNvCxnSpPr>
            <p:nvPr/>
          </p:nvCxnSpPr>
          <p:spPr bwMode="auto">
            <a:xfrm flipH="1" flipV="1">
              <a:off x="4995" y="10020"/>
              <a:ext cx="2535" cy="11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57354" name="AutoShape 10"/>
            <p:cNvCxnSpPr>
              <a:cxnSpLocks noChangeShapeType="1"/>
            </p:cNvCxnSpPr>
            <p:nvPr/>
          </p:nvCxnSpPr>
          <p:spPr bwMode="auto">
            <a:xfrm flipV="1">
              <a:off x="4500" y="8175"/>
              <a:ext cx="1395" cy="99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57355" name="AutoShape 11"/>
            <p:cNvCxnSpPr>
              <a:cxnSpLocks noChangeShapeType="1"/>
            </p:cNvCxnSpPr>
            <p:nvPr/>
          </p:nvCxnSpPr>
          <p:spPr bwMode="auto">
            <a:xfrm flipH="1" flipV="1">
              <a:off x="6750" y="8175"/>
              <a:ext cx="1350" cy="70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13" name="Скругленный прямоугольник 12"/>
          <p:cNvSpPr/>
          <p:nvPr/>
        </p:nvSpPr>
        <p:spPr bwMode="auto">
          <a:xfrm>
            <a:off x="1539850" y="5565787"/>
            <a:ext cx="2786082" cy="1000132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 bwMode="auto">
          <a:xfrm>
            <a:off x="5683254" y="5565787"/>
            <a:ext cx="2786082" cy="1000132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 bwMode="auto">
          <a:xfrm>
            <a:off x="2039916" y="3422647"/>
            <a:ext cx="2786082" cy="75600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 bwMode="auto">
          <a:xfrm>
            <a:off x="6183320" y="3065457"/>
            <a:ext cx="2786082" cy="91800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 bwMode="auto">
          <a:xfrm>
            <a:off x="3968742" y="1422383"/>
            <a:ext cx="2786082" cy="75600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5404" y="1350945"/>
            <a:ext cx="950125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уд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80 + 60 = 140 (км/ч) – скорость удаления двух машин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÷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уд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280 ÷ 140 = 2 (ч) – время движения машин</a:t>
            </a:r>
          </a:p>
          <a:p>
            <a:pPr>
              <a:lnSpc>
                <a:spcPct val="15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÷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280 ÷(80 +60) = 2 (ч)</a:t>
            </a:r>
          </a:p>
          <a:p>
            <a:pPr>
              <a:lnSpc>
                <a:spcPct val="15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Ответ: через 2 часа расстояние между машинами будет 280 километров. </a:t>
            </a:r>
          </a:p>
          <a:p>
            <a:pPr>
              <a:lnSpc>
                <a:spcPct val="150000"/>
              </a:lnSpc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www.ektrest.ru/sites/default/files/48680915f25de7bc5454abb15fd8edf6.jpg"/>
          <p:cNvPicPr>
            <a:picLocks noChangeAspect="1" noChangeArrowheads="1"/>
          </p:cNvPicPr>
          <p:nvPr/>
        </p:nvPicPr>
        <p:blipFill>
          <a:blip r:embed="rId2">
            <a:lum bright="40000" contrast="20000"/>
          </a:blip>
          <a:srcRect l="26008" t="17975" b="6468"/>
          <a:stretch>
            <a:fillRect/>
          </a:stretch>
        </p:blipFill>
        <p:spPr bwMode="auto">
          <a:xfrm>
            <a:off x="-174662" y="5780101"/>
            <a:ext cx="2938276" cy="200026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8" name="Picture 2" descr="http://ff1.mosfont.ru/photo/00/17/85/17858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283434"/>
              </a:clrFrom>
              <a:clrTo>
                <a:srgbClr val="283434">
                  <a:alpha val="0"/>
                </a:srgbClr>
              </a:clrTo>
            </a:clrChange>
            <a:lum bright="40000" contrast="10000"/>
          </a:blip>
          <a:srcRect l="32884" t="28434"/>
          <a:stretch>
            <a:fillRect/>
          </a:stretch>
        </p:blipFill>
        <p:spPr bwMode="auto">
          <a:xfrm>
            <a:off x="7693235" y="5929353"/>
            <a:ext cx="2490613" cy="1851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82528" y="1208069"/>
            <a:ext cx="9644130" cy="1421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263" algn="just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Расстояние между двумя причалами 36 км. Сколько времени потратит теплоход на путь по реке от одного причала до другого и обратно, если собственная скорость теплохода 15 км/ч, а скорость течения реки – 3 км/ч?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1.bp.blogspot.com/-nhjkKFE6LZQ/V7hvQssYTkI/AAAAAAAAvUI/8tdI8il-rgQrtqdcEw3ZVJWqmrEztCz6wCLcB/s1600/1092130_origina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79903"/>
            <a:ext cx="10080625" cy="576265"/>
          </a:xfrm>
          <a:prstGeom prst="rect">
            <a:avLst/>
          </a:prstGeom>
          <a:noFill/>
        </p:spPr>
      </p:pic>
      <p:pic>
        <p:nvPicPr>
          <p:cNvPr id="6" name="Picture 2" descr="https://1.bp.blogspot.com/-nhjkKFE6LZQ/V7hvQssYTkI/AAAAAAAAvUI/8tdI8il-rgQrtqdcEw3ZVJWqmrEztCz6wCLcB/s1600/1092130_origina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79969"/>
            <a:ext cx="10080625" cy="576265"/>
          </a:xfrm>
          <a:prstGeom prst="rect">
            <a:avLst/>
          </a:prstGeom>
          <a:noFill/>
        </p:spPr>
      </p:pic>
      <p:pic>
        <p:nvPicPr>
          <p:cNvPr id="7" name="Picture 2" descr="https://1.bp.blogspot.com/-nhjkKFE6LZQ/V7hvQssYTkI/AAAAAAAAvUI/8tdI8il-rgQrtqdcEw3ZVJWqmrEztCz6wCLcB/s1600/1092130_origina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52" y="5280035"/>
            <a:ext cx="10080625" cy="576265"/>
          </a:xfrm>
          <a:prstGeom prst="rect">
            <a:avLst/>
          </a:prstGeom>
          <a:noFill/>
        </p:spPr>
      </p:pic>
      <p:pic>
        <p:nvPicPr>
          <p:cNvPr id="10" name="Picture 20" descr="Анимашки Транспорт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40000">
            <a:off x="7735855" y="4885333"/>
            <a:ext cx="2571768" cy="637447"/>
          </a:xfrm>
          <a:prstGeom prst="rect">
            <a:avLst/>
          </a:prstGeom>
          <a:noFill/>
        </p:spPr>
      </p:pic>
      <p:pic>
        <p:nvPicPr>
          <p:cNvPr id="11" name="Picture 20" descr="Анимашки Транспорт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-2571768" y="5208597"/>
            <a:ext cx="2571768" cy="6374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3999E-6 -0.04559 C -0.06602 -0.05757 -0.13189 -0.06933 -0.19681 -0.07542 C -0.26173 -0.08131 -0.33343 -0.08362 -0.38969 -0.08215 C -0.44563 -0.08047 -0.48912 -0.06681 -0.53435 -0.06555 C -0.57989 -0.06408 -0.61456 -0.07185 -0.66293 -0.07458 C -0.71115 -0.07711 -0.76047 -0.08257 -0.82461 -0.08131 C -0.88811 -0.08026 -1.00866 -0.07059 -1.04569 -0.06849 " pathEditMode="relative" rAng="0" ptsTypes="aaaaaa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3" y="-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42074E-7 4.98426E-6 C 0.07186 0.01322 0.14356 0.02644 0.19745 0.02854 C 0.2515 0.03064 0.29121 0.01909 0.32414 0.01322 C 0.35723 0.00734 0.35786 -0.00084 0.39537 -0.00672 C 0.43303 -0.0126 0.50032 -0.02204 0.5498 -0.02204 C 0.59912 -0.02204 0.65128 -0.00924 0.69193 -0.00672 C 0.73259 -0.0042 0.75528 -0.00567 0.79404 -0.00672 C 0.83249 -0.00777 0.89521 -0.01134 0.92357 -0.01323 C 0.9521 -0.01512 0.95714 -0.017 0.96391 -0.01763 " pathEditMode="relative" rAng="0" ptsTypes="aaaaaaaaA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1136631"/>
            <a:ext cx="9755221" cy="31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Что движется по реке?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Какие величины указаны в задаче?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 каком направлении теплоход двигается по реке?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Как находится скорость по течению реки?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Как находится скорость против течения реки?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Решалась ли раньше подобная задача?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Перевод текста на математический язык, установление соотношений между данными и вопросом.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Составим две таблицы (1 и 2) При заполнении 2 таблицы зададим вопросы: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Как найти время движения теплохода по течению реки?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Как найти время движения теплохода против течения реки?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Как найти общее время?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st.depositphotos.com/2290789/3667/i/950/depositphotos_36675419-stock-photo-king-lion-asla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69402" y="1279507"/>
            <a:ext cx="820800" cy="820800"/>
          </a:xfrm>
          <a:prstGeom prst="rect">
            <a:avLst/>
          </a:prstGeom>
          <a:noFill/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602037" y="4445643"/>
          <a:ext cx="2876550" cy="822960"/>
        </p:xfrm>
        <a:graphic>
          <a:graphicData uri="http://schemas.openxmlformats.org/drawingml/2006/table">
            <a:tbl>
              <a:tblPr/>
              <a:tblGrid>
                <a:gridCol w="1438275"/>
                <a:gridCol w="143827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V</a:t>
                      </a:r>
                      <a:r>
                        <a:rPr lang="ru-RU" sz="1800" baseline="-25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соб.</a:t>
                      </a: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 км/ч</a:t>
                      </a:r>
                      <a:endParaRPr lang="ru-RU" sz="18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V</a:t>
                      </a:r>
                      <a:r>
                        <a:rPr lang="ru-RU" sz="1800" baseline="-25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т.р.</a:t>
                      </a: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 км/ч</a:t>
                      </a:r>
                      <a:endParaRPr lang="ru-RU" sz="18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15</a:t>
                      </a:r>
                      <a:endParaRPr lang="ru-RU" sz="18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3966" y="5742959"/>
          <a:ext cx="9644129" cy="1234440"/>
        </p:xfrm>
        <a:graphic>
          <a:graphicData uri="http://schemas.openxmlformats.org/drawingml/2006/table">
            <a:tbl>
              <a:tblPr/>
              <a:tblGrid>
                <a:gridCol w="2410277"/>
                <a:gridCol w="2411284"/>
                <a:gridCol w="2411284"/>
                <a:gridCol w="2411284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Calibri"/>
                        </a:rPr>
                        <a:t>Движение теплохода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</a:rPr>
                        <a:t>S </a:t>
                      </a:r>
                      <a:r>
                        <a:rPr lang="ru-RU" sz="1800">
                          <a:latin typeface="Times New Roman"/>
                          <a:ea typeface="Calibri"/>
                        </a:rPr>
                        <a:t>км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</a:rPr>
                        <a:t>V</a:t>
                      </a:r>
                      <a:endParaRPr lang="ru-RU" sz="18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</a:rPr>
                        <a:t>t</a:t>
                      </a:r>
                      <a:endParaRPr lang="ru-RU" sz="18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</a:rPr>
                        <a:t>По течению реки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</a:rPr>
                        <a:t>36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</a:rPr>
                        <a:t>V</a:t>
                      </a:r>
                      <a:r>
                        <a:rPr lang="ru-RU" sz="1800" baseline="-25000">
                          <a:latin typeface="Times New Roman"/>
                          <a:ea typeface="Calibri"/>
                        </a:rPr>
                        <a:t>соб.</a:t>
                      </a:r>
                      <a:r>
                        <a:rPr lang="ru-RU" sz="1800">
                          <a:latin typeface="Times New Roman"/>
                          <a:ea typeface="Calibri"/>
                        </a:rPr>
                        <a:t> + </a:t>
                      </a:r>
                      <a:r>
                        <a:rPr lang="en-US" sz="1800">
                          <a:latin typeface="Times New Roman"/>
                          <a:ea typeface="Calibri"/>
                        </a:rPr>
                        <a:t>V</a:t>
                      </a:r>
                      <a:r>
                        <a:rPr lang="ru-RU" sz="1800" baseline="-25000">
                          <a:latin typeface="Times New Roman"/>
                          <a:ea typeface="Calibri"/>
                        </a:rPr>
                        <a:t>т.р.</a:t>
                      </a:r>
                      <a:endParaRPr lang="ru-RU" sz="18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Calibri"/>
                        </a:rPr>
                        <a:t>S ÷ V</a:t>
                      </a:r>
                      <a:r>
                        <a:rPr lang="ru-RU" sz="1800" baseline="-25000">
                          <a:latin typeface="Times New Roman"/>
                          <a:ea typeface="Calibri"/>
                        </a:rPr>
                        <a:t>по теч.</a:t>
                      </a:r>
                      <a:endParaRPr lang="ru-RU" sz="180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</a:rPr>
                        <a:t>Против течения реки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Calibri"/>
                        </a:rPr>
                        <a:t>36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</a:rPr>
                        <a:t>V</a:t>
                      </a:r>
                      <a:r>
                        <a:rPr lang="ru-RU" sz="1800" baseline="-25000" dirty="0" err="1">
                          <a:latin typeface="Times New Roman"/>
                          <a:ea typeface="Calibri"/>
                        </a:rPr>
                        <a:t>соб</a:t>
                      </a:r>
                      <a:r>
                        <a:rPr lang="ru-RU" sz="1800" baseline="-25000" dirty="0">
                          <a:latin typeface="Times New Roman"/>
                          <a:ea typeface="Calibri"/>
                        </a:rPr>
                        <a:t>.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 - 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V</a:t>
                      </a:r>
                      <a:r>
                        <a:rPr lang="ru-RU" sz="1800" baseline="-25000" dirty="0">
                          <a:latin typeface="Times New Roman"/>
                          <a:ea typeface="Calibri"/>
                        </a:rPr>
                        <a:t>т.р.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Calibri"/>
                        </a:rPr>
                        <a:t>S</a:t>
                      </a:r>
                      <a:r>
                        <a:rPr lang="ru-RU" sz="1800" dirty="0">
                          <a:latin typeface="Times New Roman"/>
                          <a:ea typeface="Calibri"/>
                        </a:rPr>
                        <a:t> ÷ </a:t>
                      </a:r>
                      <a:r>
                        <a:rPr lang="en-US" sz="1800" dirty="0">
                          <a:latin typeface="Times New Roman"/>
                          <a:ea typeface="Calibri"/>
                        </a:rPr>
                        <a:t>V</a:t>
                      </a:r>
                      <a:r>
                        <a:rPr lang="ru-RU" sz="1800" baseline="-25000" dirty="0">
                          <a:latin typeface="Times New Roman"/>
                          <a:ea typeface="Calibri"/>
                        </a:rPr>
                        <a:t>пр. </a:t>
                      </a:r>
                      <a:r>
                        <a:rPr lang="ru-RU" sz="1800" baseline="-25000" dirty="0" err="1">
                          <a:latin typeface="Times New Roman"/>
                          <a:ea typeface="Calibri"/>
                        </a:rPr>
                        <a:t>теч</a:t>
                      </a:r>
                      <a:r>
                        <a:rPr lang="ru-RU" sz="1800" baseline="-25000" dirty="0">
                          <a:latin typeface="Times New Roman"/>
                          <a:ea typeface="Calibri"/>
                        </a:rPr>
                        <a:t>.</a:t>
                      </a:r>
                      <a:endParaRPr lang="ru-RU" sz="1800" dirty="0"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 bwMode="auto">
          <a:xfrm>
            <a:off x="5468940" y="6208729"/>
            <a:ext cx="1643074" cy="35719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5468940" y="6637357"/>
            <a:ext cx="1643074" cy="35719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 bwMode="auto">
          <a:xfrm>
            <a:off x="7897832" y="6637357"/>
            <a:ext cx="1643074" cy="35719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 bwMode="auto">
          <a:xfrm>
            <a:off x="7897832" y="6208729"/>
            <a:ext cx="1643074" cy="357190"/>
          </a:xfrm>
          <a:prstGeom prst="round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3966" y="2136338"/>
            <a:ext cx="9572692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План: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Находим скорость теплохода по течению реки.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Находим время, которое он потратил на движение по течению реки.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Находим скорость теплохода против течения реки.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Находим время, которое он потратил на движение против течения реки.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Находим общее время, которое потратил теплоход на путь по реке от одного причала до другого и обратно.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0" name="Group 2"/>
          <p:cNvGrpSpPr>
            <a:grpSpLocks/>
          </p:cNvGrpSpPr>
          <p:nvPr/>
        </p:nvGrpSpPr>
        <p:grpSpPr bwMode="auto">
          <a:xfrm>
            <a:off x="611156" y="1065193"/>
            <a:ext cx="8903018" cy="6228398"/>
            <a:chOff x="1020" y="615"/>
            <a:chExt cx="10785" cy="7545"/>
          </a:xfrm>
        </p:grpSpPr>
        <p:sp>
          <p:nvSpPr>
            <p:cNvPr id="63491" name="Rectangle 3"/>
            <p:cNvSpPr>
              <a:spLocks noChangeArrowheads="1"/>
            </p:cNvSpPr>
            <p:nvPr/>
          </p:nvSpPr>
          <p:spPr bwMode="auto">
            <a:xfrm>
              <a:off x="4440" y="615"/>
              <a:ext cx="3975" cy="12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Сколько времени потратит теплоход (от одного причала до другого и обратно)?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492" name="Rectangle 4"/>
            <p:cNvSpPr>
              <a:spLocks noChangeArrowheads="1"/>
            </p:cNvSpPr>
            <p:nvPr/>
          </p:nvSpPr>
          <p:spPr bwMode="auto">
            <a:xfrm>
              <a:off x="2745" y="2820"/>
              <a:ext cx="2835" cy="13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Время движения теплохода по течению реки?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493" name="Rectangle 5"/>
            <p:cNvSpPr>
              <a:spLocks noChangeArrowheads="1"/>
            </p:cNvSpPr>
            <p:nvPr/>
          </p:nvSpPr>
          <p:spPr bwMode="auto">
            <a:xfrm>
              <a:off x="7605" y="2820"/>
              <a:ext cx="2835" cy="13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Время движения теплохода против течения реки?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494" name="Rectangle 6"/>
            <p:cNvSpPr>
              <a:spLocks noChangeArrowheads="1"/>
            </p:cNvSpPr>
            <p:nvPr/>
          </p:nvSpPr>
          <p:spPr bwMode="auto">
            <a:xfrm>
              <a:off x="1530" y="4950"/>
              <a:ext cx="2205" cy="141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Скорость теплохода по течению реки?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495" name="Rectangle 7"/>
            <p:cNvSpPr>
              <a:spLocks noChangeArrowheads="1"/>
            </p:cNvSpPr>
            <p:nvPr/>
          </p:nvSpPr>
          <p:spPr bwMode="auto">
            <a:xfrm>
              <a:off x="4035" y="4950"/>
              <a:ext cx="2205" cy="141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Расстояние между двумя причалами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(36 км)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496" name="Rectangle 8"/>
            <p:cNvSpPr>
              <a:spLocks noChangeArrowheads="1"/>
            </p:cNvSpPr>
            <p:nvPr/>
          </p:nvSpPr>
          <p:spPr bwMode="auto">
            <a:xfrm>
              <a:off x="7140" y="4950"/>
              <a:ext cx="2205" cy="141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Скорость теплохода против течения реки?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497" name="Rectangle 9"/>
            <p:cNvSpPr>
              <a:spLocks noChangeArrowheads="1"/>
            </p:cNvSpPr>
            <p:nvPr/>
          </p:nvSpPr>
          <p:spPr bwMode="auto">
            <a:xfrm>
              <a:off x="9600" y="4950"/>
              <a:ext cx="2205" cy="141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Расстояние между двумя причалами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(36 км)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498" name="Rectangle 10"/>
            <p:cNvSpPr>
              <a:spLocks noChangeArrowheads="1"/>
            </p:cNvSpPr>
            <p:nvPr/>
          </p:nvSpPr>
          <p:spPr bwMode="auto">
            <a:xfrm>
              <a:off x="1020" y="6990"/>
              <a:ext cx="1620" cy="11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Скорость теплохода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(15 км/ч)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499" name="Rectangle 11"/>
            <p:cNvSpPr>
              <a:spLocks noChangeArrowheads="1"/>
            </p:cNvSpPr>
            <p:nvPr/>
          </p:nvSpPr>
          <p:spPr bwMode="auto">
            <a:xfrm>
              <a:off x="3180" y="6990"/>
              <a:ext cx="2100" cy="11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Скорость течения реки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(3 км/ч)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500" name="Rectangle 12"/>
            <p:cNvSpPr>
              <a:spLocks noChangeArrowheads="1"/>
            </p:cNvSpPr>
            <p:nvPr/>
          </p:nvSpPr>
          <p:spPr bwMode="auto">
            <a:xfrm>
              <a:off x="6630" y="6990"/>
              <a:ext cx="1620" cy="11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Скорость теплохода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(15 км/ч)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3501" name="Rectangle 13"/>
            <p:cNvSpPr>
              <a:spLocks noChangeArrowheads="1"/>
            </p:cNvSpPr>
            <p:nvPr/>
          </p:nvSpPr>
          <p:spPr bwMode="auto">
            <a:xfrm>
              <a:off x="8790" y="6990"/>
              <a:ext cx="2100" cy="117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Скорость течения реки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(3 км/ч)</a:t>
              </a:r>
              <a:endParaRPr kumimoji="0" lang="ru-RU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63502" name="AutoShape 14"/>
            <p:cNvCxnSpPr>
              <a:cxnSpLocks noChangeShapeType="1"/>
            </p:cNvCxnSpPr>
            <p:nvPr/>
          </p:nvCxnSpPr>
          <p:spPr bwMode="auto">
            <a:xfrm flipV="1">
              <a:off x="1785" y="6360"/>
              <a:ext cx="705" cy="63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3503" name="AutoShape 15"/>
            <p:cNvCxnSpPr>
              <a:cxnSpLocks noChangeShapeType="1"/>
            </p:cNvCxnSpPr>
            <p:nvPr/>
          </p:nvCxnSpPr>
          <p:spPr bwMode="auto">
            <a:xfrm flipH="1" flipV="1">
              <a:off x="2745" y="6360"/>
              <a:ext cx="1500" cy="63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3504" name="AutoShape 16"/>
            <p:cNvCxnSpPr>
              <a:cxnSpLocks noChangeShapeType="1"/>
            </p:cNvCxnSpPr>
            <p:nvPr/>
          </p:nvCxnSpPr>
          <p:spPr bwMode="auto">
            <a:xfrm flipV="1">
              <a:off x="2610" y="4200"/>
              <a:ext cx="1485" cy="7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3505" name="AutoShape 17"/>
            <p:cNvCxnSpPr>
              <a:cxnSpLocks noChangeShapeType="1"/>
            </p:cNvCxnSpPr>
            <p:nvPr/>
          </p:nvCxnSpPr>
          <p:spPr bwMode="auto">
            <a:xfrm flipH="1" flipV="1">
              <a:off x="4215" y="4200"/>
              <a:ext cx="945" cy="7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3506" name="AutoShape 18"/>
            <p:cNvCxnSpPr>
              <a:cxnSpLocks noChangeShapeType="1"/>
            </p:cNvCxnSpPr>
            <p:nvPr/>
          </p:nvCxnSpPr>
          <p:spPr bwMode="auto">
            <a:xfrm flipV="1">
              <a:off x="4140" y="1875"/>
              <a:ext cx="1980" cy="94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3507" name="AutoShape 19"/>
            <p:cNvCxnSpPr>
              <a:cxnSpLocks noChangeShapeType="1"/>
            </p:cNvCxnSpPr>
            <p:nvPr/>
          </p:nvCxnSpPr>
          <p:spPr bwMode="auto">
            <a:xfrm flipV="1">
              <a:off x="7500" y="6360"/>
              <a:ext cx="555" cy="63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3508" name="AutoShape 20"/>
            <p:cNvCxnSpPr>
              <a:cxnSpLocks noChangeShapeType="1"/>
            </p:cNvCxnSpPr>
            <p:nvPr/>
          </p:nvCxnSpPr>
          <p:spPr bwMode="auto">
            <a:xfrm flipH="1" flipV="1">
              <a:off x="8505" y="6360"/>
              <a:ext cx="1365" cy="63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3509" name="AutoShape 21"/>
            <p:cNvCxnSpPr>
              <a:cxnSpLocks noChangeShapeType="1"/>
            </p:cNvCxnSpPr>
            <p:nvPr/>
          </p:nvCxnSpPr>
          <p:spPr bwMode="auto">
            <a:xfrm flipV="1">
              <a:off x="8265" y="4200"/>
              <a:ext cx="705" cy="7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3510" name="AutoShape 22"/>
            <p:cNvCxnSpPr>
              <a:cxnSpLocks noChangeShapeType="1"/>
            </p:cNvCxnSpPr>
            <p:nvPr/>
          </p:nvCxnSpPr>
          <p:spPr bwMode="auto">
            <a:xfrm flipH="1" flipV="1">
              <a:off x="9345" y="4200"/>
              <a:ext cx="1335" cy="75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63511" name="AutoShape 23"/>
            <p:cNvCxnSpPr>
              <a:cxnSpLocks noChangeShapeType="1"/>
            </p:cNvCxnSpPr>
            <p:nvPr/>
          </p:nvCxnSpPr>
          <p:spPr bwMode="auto">
            <a:xfrm flipH="1" flipV="1">
              <a:off x="6810" y="1875"/>
              <a:ext cx="2325" cy="94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3966" y="1565259"/>
            <a:ext cx="9572692" cy="4504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</a:p>
          <a:p>
            <a:pPr>
              <a:lnSpc>
                <a:spcPct val="15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 + 3 = 18 (км/ч) – скорость теплохода по течению реки.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36 ÷ 18 = 2 (ч) – время движения теплохода по течению реки.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15 – 3 = 12 (км/ч) – скорость теплохода против течения реки.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36 ÷ 12 = 3 (ч) – время движения теплохода против течения реки.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+ 3 = 5 (ч) – время, которое потратил теплоход на путь по реке от одного причала до другого и обратно.</a:t>
            </a:r>
          </a:p>
          <a:p>
            <a:pPr>
              <a:lnSpc>
                <a:spcPct val="15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Ответ: 5 часов.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287609" y="1698643"/>
            <a:ext cx="9539049" cy="4724400"/>
            <a:chOff x="2843" y="1709"/>
            <a:chExt cx="11126" cy="7441"/>
          </a:xfrm>
        </p:grpSpPr>
        <p:sp>
          <p:nvSpPr>
            <p:cNvPr id="64515" name="AutoShape 3"/>
            <p:cNvSpPr>
              <a:spLocks noChangeArrowheads="1"/>
            </p:cNvSpPr>
            <p:nvPr/>
          </p:nvSpPr>
          <p:spPr bwMode="auto">
            <a:xfrm>
              <a:off x="7160" y="1709"/>
              <a:ext cx="2517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ЗАДАЧА</a:t>
              </a:r>
            </a:p>
          </p:txBody>
        </p:sp>
        <p:sp>
          <p:nvSpPr>
            <p:cNvPr id="64516" name="AutoShape 4"/>
            <p:cNvSpPr>
              <a:spLocks noChangeArrowheads="1"/>
            </p:cNvSpPr>
            <p:nvPr/>
          </p:nvSpPr>
          <p:spPr bwMode="auto">
            <a:xfrm>
              <a:off x="5260" y="3277"/>
              <a:ext cx="2517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СЛОЖНАЯ</a:t>
              </a:r>
            </a:p>
          </p:txBody>
        </p:sp>
        <p:sp>
          <p:nvSpPr>
            <p:cNvPr id="64517" name="AutoShape 5"/>
            <p:cNvSpPr>
              <a:spLocks noChangeArrowheads="1"/>
            </p:cNvSpPr>
            <p:nvPr/>
          </p:nvSpPr>
          <p:spPr bwMode="auto">
            <a:xfrm>
              <a:off x="9260" y="3277"/>
              <a:ext cx="2517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ПОЛЕЗНАЯ</a:t>
              </a:r>
            </a:p>
          </p:txBody>
        </p:sp>
        <p:sp>
          <p:nvSpPr>
            <p:cNvPr id="64518" name="AutoShape 6"/>
            <p:cNvSpPr>
              <a:spLocks noChangeArrowheads="1"/>
            </p:cNvSpPr>
            <p:nvPr/>
          </p:nvSpPr>
          <p:spPr bwMode="auto">
            <a:xfrm>
              <a:off x="3765" y="4903"/>
              <a:ext cx="2829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ПОМОГАЕТ</a:t>
              </a:r>
            </a:p>
          </p:txBody>
        </p:sp>
        <p:sp>
          <p:nvSpPr>
            <p:cNvPr id="64519" name="AutoShape 7"/>
            <p:cNvSpPr>
              <a:spLocks noChangeArrowheads="1"/>
            </p:cNvSpPr>
            <p:nvPr/>
          </p:nvSpPr>
          <p:spPr bwMode="auto">
            <a:xfrm>
              <a:off x="7025" y="4894"/>
              <a:ext cx="2829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ИЗОБРАЖАТЬ</a:t>
              </a:r>
            </a:p>
          </p:txBody>
        </p:sp>
        <p:sp>
          <p:nvSpPr>
            <p:cNvPr id="64520" name="AutoShape 8"/>
            <p:cNvSpPr>
              <a:spLocks noChangeArrowheads="1"/>
            </p:cNvSpPr>
            <p:nvPr/>
          </p:nvSpPr>
          <p:spPr bwMode="auto">
            <a:xfrm>
              <a:off x="10290" y="4903"/>
              <a:ext cx="2829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АНАЛИЗИРОВАТЬ</a:t>
              </a:r>
            </a:p>
          </p:txBody>
        </p:sp>
        <p:sp>
          <p:nvSpPr>
            <p:cNvPr id="64521" name="AutoShape 9"/>
            <p:cNvSpPr>
              <a:spLocks noChangeArrowheads="1"/>
            </p:cNvSpPr>
            <p:nvPr/>
          </p:nvSpPr>
          <p:spPr bwMode="auto">
            <a:xfrm>
              <a:off x="2843" y="6668"/>
              <a:ext cx="2517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ЗАДАЧА</a:t>
              </a:r>
            </a:p>
          </p:txBody>
        </p:sp>
        <p:sp>
          <p:nvSpPr>
            <p:cNvPr id="64522" name="AutoShape 10"/>
            <p:cNvSpPr>
              <a:spLocks noChangeArrowheads="1"/>
            </p:cNvSpPr>
            <p:nvPr/>
          </p:nvSpPr>
          <p:spPr bwMode="auto">
            <a:xfrm>
              <a:off x="5720" y="6668"/>
              <a:ext cx="2517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ПРОБЛЕМА</a:t>
              </a:r>
            </a:p>
          </p:txBody>
        </p:sp>
        <p:sp>
          <p:nvSpPr>
            <p:cNvPr id="64523" name="AutoShape 11"/>
            <p:cNvSpPr>
              <a:spLocks noChangeArrowheads="1"/>
            </p:cNvSpPr>
            <p:nvPr/>
          </p:nvSpPr>
          <p:spPr bwMode="auto">
            <a:xfrm>
              <a:off x="8549" y="6668"/>
              <a:ext cx="2517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ТРЕБУЮЩАЯ</a:t>
              </a:r>
            </a:p>
          </p:txBody>
        </p:sp>
        <p:sp>
          <p:nvSpPr>
            <p:cNvPr id="64524" name="AutoShape 12"/>
            <p:cNvSpPr>
              <a:spLocks noChangeArrowheads="1"/>
            </p:cNvSpPr>
            <p:nvPr/>
          </p:nvSpPr>
          <p:spPr bwMode="auto">
            <a:xfrm>
              <a:off x="11452" y="6668"/>
              <a:ext cx="2517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РЕШЕНИЯ</a:t>
              </a:r>
            </a:p>
          </p:txBody>
        </p:sp>
        <p:sp>
          <p:nvSpPr>
            <p:cNvPr id="64525" name="AutoShape 13"/>
            <p:cNvSpPr>
              <a:spLocks noChangeArrowheads="1"/>
            </p:cNvSpPr>
            <p:nvPr/>
          </p:nvSpPr>
          <p:spPr bwMode="auto">
            <a:xfrm>
              <a:off x="7160" y="8330"/>
              <a:ext cx="2517" cy="82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РЕШЕНИЕ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254098" y="207937"/>
            <a:ext cx="7643866" cy="722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0">
                  <a:solidFill>
                    <a:srgbClr val="C000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«СИНКВЕЙН»</a:t>
            </a:r>
            <a:endParaRPr lang="ru-RU" sz="4400" b="1" dirty="0">
              <a:ln w="19050">
                <a:solidFill>
                  <a:srgbClr val="C000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3966" y="1422383"/>
            <a:ext cx="8858312" cy="1734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Ребята, стал ли урок для вас познавательным? 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Какой этап был наиболее интересным, а какой показался скучным?</a:t>
            </a:r>
          </a:p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Нарисуйте на полях своих тетрадей соответствующий смайлик.</a:t>
            </a:r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6908" y="3208333"/>
          <a:ext cx="8215370" cy="3571899"/>
        </p:xfrm>
        <a:graphic>
          <a:graphicData uri="http://schemas.openxmlformats.org/drawingml/2006/table">
            <a:tbl>
              <a:tblPr firstRow="1" bandRow="1"/>
              <a:tblGrid>
                <a:gridCol w="1643074"/>
                <a:gridCol w="6572296"/>
              </a:tblGrid>
              <a:tr h="1190633">
                <a:tc>
                  <a:txBody>
                    <a:bodyPr/>
                    <a:lstStyle/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Урок прошёл удачно:</a:t>
                      </a:r>
                      <a:r>
                        <a:rPr lang="ru-RU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Я участвовал в работе класса, с заданиями справился успешно. Я очень доволен собой.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90633">
                <a:tc>
                  <a:txBody>
                    <a:bodyPr/>
                    <a:lstStyle/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Сегодня на уроке не все задания оказались лёгкими. Мне было трудно, но я справился. Я доволен собой.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190633">
                <a:tc>
                  <a:txBody>
                    <a:bodyPr/>
                    <a:lstStyle/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Задания на уроке оказались трудными. Мне нужна помощь.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4" name="Picture 4" descr="http://styleantistress.ru/upload/iblock/930/9304c6fc7c0ac5eaeff1ac1cc28036b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0F1EB"/>
              </a:clrFrom>
              <a:clrTo>
                <a:srgbClr val="F0F1EB">
                  <a:alpha val="0"/>
                </a:srgbClr>
              </a:clrTo>
            </a:clrChange>
          </a:blip>
          <a:srcRect l="67577" t="12170" r="5773" b="45233"/>
          <a:stretch>
            <a:fillRect/>
          </a:stretch>
        </p:blipFill>
        <p:spPr bwMode="auto">
          <a:xfrm>
            <a:off x="1249333" y="3346439"/>
            <a:ext cx="933459" cy="933464"/>
          </a:xfrm>
          <a:prstGeom prst="rect">
            <a:avLst/>
          </a:prstGeom>
          <a:noFill/>
        </p:spPr>
      </p:pic>
      <p:pic>
        <p:nvPicPr>
          <p:cNvPr id="5" name="Picture 4" descr="http://styleantistress.ru/upload/iblock/930/9304c6fc7c0ac5eaeff1ac1cc28036b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BFCF6"/>
              </a:clrFrom>
              <a:clrTo>
                <a:srgbClr val="FBFCF6">
                  <a:alpha val="0"/>
                </a:srgbClr>
              </a:clrTo>
            </a:clrChange>
          </a:blip>
          <a:srcRect l="36168" t="28905" r="37182" b="28498"/>
          <a:stretch>
            <a:fillRect/>
          </a:stretch>
        </p:blipFill>
        <p:spPr bwMode="auto">
          <a:xfrm>
            <a:off x="1249333" y="4560885"/>
            <a:ext cx="933459" cy="933464"/>
          </a:xfrm>
          <a:prstGeom prst="rect">
            <a:avLst/>
          </a:prstGeom>
          <a:noFill/>
        </p:spPr>
      </p:pic>
      <p:pic>
        <p:nvPicPr>
          <p:cNvPr id="6" name="Picture 4" descr="http://styleantistress.ru/upload/iblock/930/9304c6fc7c0ac5eaeff1ac1cc28036b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4F5F0"/>
              </a:clrFrom>
              <a:clrTo>
                <a:srgbClr val="F4F5F0">
                  <a:alpha val="0"/>
                </a:srgbClr>
              </a:clrTo>
            </a:clrChange>
          </a:blip>
          <a:srcRect l="4283" t="41075" r="68591" b="13286"/>
          <a:stretch>
            <a:fillRect/>
          </a:stretch>
        </p:blipFill>
        <p:spPr bwMode="auto">
          <a:xfrm>
            <a:off x="1232660" y="5708669"/>
            <a:ext cx="950132" cy="1000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718" y="1922449"/>
            <a:ext cx="8929750" cy="3119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  <a:p>
            <a:pPr algn="just">
              <a:lnSpc>
                <a:spcPct val="150000"/>
              </a:lnSpc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Составить задачу на движение (Сколько времени я затрачиваю на дорогу от дома до школы?). Используйте таблицу для составления краткого условия и по ней составьте взаимообратные задачи.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auto">
          <a:xfrm>
            <a:off x="-31786" y="0"/>
            <a:ext cx="10112411" cy="7559675"/>
          </a:xfrm>
          <a:prstGeom prst="rect">
            <a:avLst/>
          </a:prstGeom>
          <a:solidFill>
            <a:srgbClr val="EBF9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73730" name="Picture 2" descr="https://fs00.infourok.ru/images/doc/220/7180/2/img14.jpg"/>
          <p:cNvPicPr>
            <a:picLocks noChangeAspect="1" noChangeArrowheads="1"/>
          </p:cNvPicPr>
          <p:nvPr/>
        </p:nvPicPr>
        <p:blipFill>
          <a:blip r:embed="rId2"/>
          <a:srcRect l="3229" t="8501" r="3906" b="3736"/>
          <a:stretch>
            <a:fillRect/>
          </a:stretch>
        </p:blipFill>
        <p:spPr bwMode="auto">
          <a:xfrm>
            <a:off x="396842" y="493689"/>
            <a:ext cx="9358378" cy="66373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solidFill>
            <a:srgbClr val="FFEB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effectLst/>
              <a:latin typeface="Arial" charset="0"/>
            </a:endParaRPr>
          </a:p>
        </p:txBody>
      </p:sp>
      <p:pic>
        <p:nvPicPr>
          <p:cNvPr id="3" name="Picture 6" descr="http://getonholiday.com/wp-content/uploads/2013/08/spasibo-nadpis1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4098" y="2132225"/>
            <a:ext cx="7786742" cy="24286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ня за замовчуванням">
  <a:themeElements>
    <a:clrScheme name="Оформлення за замовчуванням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ня за замовчуванням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Оформлення за замовчуванням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ня за замовчуванням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ня за замовчуванням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ня за замовчуванням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ня за замовчуванням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ня за замовчуванням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ня за замовчуванням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</TotalTime>
  <Words>2547</Words>
  <PresentationFormat>Произвольный</PresentationFormat>
  <Paragraphs>418</Paragraphs>
  <Slides>39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Оформлення за замовчуванням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95</cp:revision>
  <cp:lastPrinted>1601-01-01T00:00:00Z</cp:lastPrinted>
  <dcterms:created xsi:type="dcterms:W3CDTF">2010-10-27T05:18:47Z</dcterms:created>
  <dcterms:modified xsi:type="dcterms:W3CDTF">2018-04-17T13:52:39Z</dcterms:modified>
</cp:coreProperties>
</file>