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7"/>
  </p:notesMasterIdLst>
  <p:sldIdLst>
    <p:sldId id="256" r:id="rId2"/>
    <p:sldId id="326" r:id="rId3"/>
    <p:sldId id="259" r:id="rId4"/>
    <p:sldId id="290" r:id="rId5"/>
    <p:sldId id="258" r:id="rId6"/>
    <p:sldId id="291" r:id="rId7"/>
    <p:sldId id="263" r:id="rId8"/>
    <p:sldId id="292" r:id="rId9"/>
    <p:sldId id="264" r:id="rId10"/>
    <p:sldId id="293" r:id="rId11"/>
    <p:sldId id="265" r:id="rId12"/>
    <p:sldId id="294" r:id="rId13"/>
    <p:sldId id="266" r:id="rId14"/>
    <p:sldId id="295" r:id="rId15"/>
    <p:sldId id="267" r:id="rId16"/>
    <p:sldId id="296" r:id="rId17"/>
    <p:sldId id="268" r:id="rId18"/>
    <p:sldId id="297" r:id="rId19"/>
    <p:sldId id="269" r:id="rId20"/>
    <p:sldId id="298" r:id="rId21"/>
    <p:sldId id="270" r:id="rId22"/>
    <p:sldId id="299" r:id="rId23"/>
    <p:sldId id="271" r:id="rId24"/>
    <p:sldId id="300" r:id="rId25"/>
    <p:sldId id="272" r:id="rId26"/>
    <p:sldId id="301" r:id="rId27"/>
    <p:sldId id="273" r:id="rId28"/>
    <p:sldId id="302" r:id="rId29"/>
    <p:sldId id="274" r:id="rId30"/>
    <p:sldId id="303" r:id="rId31"/>
    <p:sldId id="275" r:id="rId32"/>
    <p:sldId id="304" r:id="rId33"/>
    <p:sldId id="276" r:id="rId34"/>
    <p:sldId id="305" r:id="rId35"/>
    <p:sldId id="277" r:id="rId36"/>
    <p:sldId id="306" r:id="rId37"/>
    <p:sldId id="278" r:id="rId38"/>
    <p:sldId id="307" r:id="rId39"/>
    <p:sldId id="279" r:id="rId40"/>
    <p:sldId id="308" r:id="rId41"/>
    <p:sldId id="280" r:id="rId42"/>
    <p:sldId id="309" r:id="rId43"/>
    <p:sldId id="281" r:id="rId44"/>
    <p:sldId id="310" r:id="rId45"/>
    <p:sldId id="282" r:id="rId46"/>
    <p:sldId id="311" r:id="rId47"/>
    <p:sldId id="283" r:id="rId48"/>
    <p:sldId id="312" r:id="rId49"/>
    <p:sldId id="284" r:id="rId50"/>
    <p:sldId id="313" r:id="rId51"/>
    <p:sldId id="285" r:id="rId52"/>
    <p:sldId id="314" r:id="rId53"/>
    <p:sldId id="286" r:id="rId54"/>
    <p:sldId id="315" r:id="rId55"/>
    <p:sldId id="287" r:id="rId56"/>
    <p:sldId id="316" r:id="rId57"/>
    <p:sldId id="288" r:id="rId58"/>
    <p:sldId id="317" r:id="rId59"/>
    <p:sldId id="323" r:id="rId60"/>
    <p:sldId id="325" r:id="rId61"/>
    <p:sldId id="322" r:id="rId62"/>
    <p:sldId id="321" r:id="rId63"/>
    <p:sldId id="320" r:id="rId64"/>
    <p:sldId id="319" r:id="rId65"/>
    <p:sldId id="289" r:id="rId6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194507-ED9E-4D98-865C-C9300E963460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7145D4-5376-4C03-8119-AD3A627C3F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5122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2078E-D8DF-465A-9FE1-6A0DF0B03C6D}" type="slidenum">
              <a:rPr lang="ru-RU" smtClean="0"/>
              <a:pPr/>
              <a:t>61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2078E-D8DF-465A-9FE1-6A0DF0B03C6D}" type="slidenum">
              <a:rPr lang="ru-RU" smtClean="0"/>
              <a:pPr/>
              <a:t>62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2078E-D8DF-465A-9FE1-6A0DF0B03C6D}" type="slidenum">
              <a:rPr lang="ru-RU" smtClean="0"/>
              <a:pPr/>
              <a:t>63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2078E-D8DF-465A-9FE1-6A0DF0B03C6D}" type="slidenum">
              <a:rPr lang="ru-RU" smtClean="0"/>
              <a:pPr/>
              <a:t>64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D1C6B-9F5E-4156-89CE-2468EB4B008F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F577-F0F4-4909-A1DA-BF361DB35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D1C6B-9F5E-4156-89CE-2468EB4B008F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F577-F0F4-4909-A1DA-BF361DB35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D1C6B-9F5E-4156-89CE-2468EB4B008F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F577-F0F4-4909-A1DA-BF361DB35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D1C6B-9F5E-4156-89CE-2468EB4B008F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F577-F0F4-4909-A1DA-BF361DB35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D1C6B-9F5E-4156-89CE-2468EB4B008F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F577-F0F4-4909-A1DA-BF361DB35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D1C6B-9F5E-4156-89CE-2468EB4B008F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F577-F0F4-4909-A1DA-BF361DB35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D1C6B-9F5E-4156-89CE-2468EB4B008F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F577-F0F4-4909-A1DA-BF361DB35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D1C6B-9F5E-4156-89CE-2468EB4B008F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F577-F0F4-4909-A1DA-BF361DB35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D1C6B-9F5E-4156-89CE-2468EB4B008F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F577-F0F4-4909-A1DA-BF361DB35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D1C6B-9F5E-4156-89CE-2468EB4B008F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F577-F0F4-4909-A1DA-BF361DB35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D1C6B-9F5E-4156-89CE-2468EB4B008F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9F577-F0F4-4909-A1DA-BF361DB35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D1C6B-9F5E-4156-89CE-2468EB4B008F}" type="datetimeFigureOut">
              <a:rPr lang="ru-RU" smtClean="0"/>
              <a:pPr/>
              <a:t>26.02.2018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9F577-F0F4-4909-A1DA-BF361DB35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slide" Target="slide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для математики - Занимательная математи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642918"/>
            <a:ext cx="8085110" cy="5548307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2016223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ru-RU" sz="4900" b="1" dirty="0" smtClean="0"/>
              <a:t> </a:t>
            </a:r>
            <a:r>
              <a:rPr lang="ru-RU" sz="2200" b="1" dirty="0" smtClean="0"/>
              <a:t>«МБОУ «ООШ п. </a:t>
            </a:r>
            <a:r>
              <a:rPr lang="ru-RU" sz="2200" b="1" dirty="0" err="1" smtClean="0"/>
              <a:t>Анисовский</a:t>
            </a:r>
            <a:r>
              <a:rPr lang="ru-RU" sz="2200" b="1" dirty="0" smtClean="0"/>
              <a:t>»</a:t>
            </a:r>
            <a:br>
              <a:rPr lang="ru-RU" sz="2200" b="1" dirty="0" smtClean="0"/>
            </a:br>
            <a:r>
              <a:rPr lang="ru-RU" sz="4900" b="1" dirty="0" smtClean="0"/>
              <a:t>Математический  </a:t>
            </a:r>
            <a:r>
              <a:rPr lang="ru-RU" sz="4900" b="1" dirty="0" smtClean="0"/>
              <a:t>бой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3284984"/>
            <a:ext cx="6400800" cy="1368152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</a:rPr>
              <a:t>для </a:t>
            </a:r>
            <a:r>
              <a:rPr lang="ru-RU" sz="4000" b="1" dirty="0" smtClean="0">
                <a:solidFill>
                  <a:schemeClr val="tx1"/>
                </a:solidFill>
              </a:rPr>
              <a:t>5-7 классов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Учитель первой категории Погодаева Р.М.</a:t>
            </a:r>
            <a:endParaRPr lang="ru-RU" sz="2000" b="1" dirty="0" smtClean="0">
              <a:solidFill>
                <a:schemeClr val="tx1"/>
              </a:solidFill>
            </a:endParaRPr>
          </a:p>
          <a:p>
            <a:endParaRPr lang="ru-RU" sz="4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/>
              <a:t>В добрый путь и в добрый час-</a:t>
            </a:r>
            <a:br>
              <a:rPr lang="ru-RU" sz="3600" b="1" dirty="0" smtClean="0"/>
            </a:br>
            <a:r>
              <a:rPr lang="ru-RU" sz="3600" b="1" dirty="0" smtClean="0"/>
              <a:t>начинаем бой сейчас!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Я приветствую всех, кто сегодня собрался.</a:t>
            </a:r>
          </a:p>
          <a:p>
            <a:r>
              <a:rPr lang="ru-RU" dirty="0"/>
              <a:t> Кто готовился, думал и очень старался.</a:t>
            </a:r>
          </a:p>
          <a:p>
            <a:r>
              <a:rPr lang="ru-RU" dirty="0"/>
              <a:t> В наше время, чтобы строить и страною управлять,</a:t>
            </a:r>
          </a:p>
          <a:p>
            <a:r>
              <a:rPr lang="ru-RU" dirty="0"/>
              <a:t> Прежде нужно только в школе математику познать.</a:t>
            </a:r>
          </a:p>
          <a:p>
            <a:r>
              <a:rPr lang="ru-RU" dirty="0"/>
              <a:t> Предлагаю вам заняться занимательной игрой,</a:t>
            </a:r>
          </a:p>
          <a:p>
            <a:r>
              <a:rPr lang="ru-RU"/>
              <a:t> Надо просто постараться думать всем вам головой.</a:t>
            </a:r>
          </a:p>
        </p:txBody>
      </p:sp>
    </p:spTree>
    <p:extLst>
      <p:ext uri="{BB962C8B-B14F-4D97-AF65-F5344CB8AC3E}">
        <p14:creationId xmlns:p14="http://schemas.microsoft.com/office/powerpoint/2010/main" xmlns="" val="2036610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14488"/>
            <a:ext cx="8229600" cy="171451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1</a:t>
            </a:r>
            <a:r>
              <a:rPr lang="ru-RU" dirty="0"/>
              <a:t>.	Какие числа употребляются при счете?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14818"/>
            <a:ext cx="8229600" cy="191134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а) природные;         б) естественные;	в) натуральные</a:t>
            </a:r>
            <a:endParaRPr lang="ru-RU" dirty="0"/>
          </a:p>
        </p:txBody>
      </p:sp>
      <p:pic>
        <p:nvPicPr>
          <p:cNvPr id="40962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214554"/>
            <a:ext cx="8229600" cy="228601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ru-RU" dirty="0" smtClean="0"/>
              <a:t>в) натуральные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4357694"/>
            <a:ext cx="8229600" cy="1768470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а</a:t>
            </a:r>
            <a:r>
              <a:rPr lang="ru-RU" dirty="0"/>
              <a:t>) цифровые;      б) числовые;	в) дробные.</a:t>
            </a:r>
          </a:p>
          <a:p>
            <a:endParaRPr lang="ru-RU" dirty="0"/>
          </a:p>
        </p:txBody>
      </p:sp>
      <p:pic>
        <p:nvPicPr>
          <p:cNvPr id="41986" name="Picture 2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1828800" cy="13716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14488"/>
            <a:ext cx="8229600" cy="1928826"/>
          </a:xfrm>
        </p:spPr>
        <p:txBody>
          <a:bodyPr>
            <a:normAutofit/>
          </a:bodyPr>
          <a:lstStyle/>
          <a:p>
            <a:r>
              <a:rPr lang="ru-RU" dirty="0" smtClean="0"/>
              <a:t>2.Какими бывают современные фотоаппараты?</a:t>
            </a:r>
            <a:endParaRPr lang="ru-RU" dirty="0"/>
          </a:p>
        </p:txBody>
      </p:sp>
      <p:pic>
        <p:nvPicPr>
          <p:cNvPr id="8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2000264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а) цифровые;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57298"/>
            <a:ext cx="8229600" cy="185738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3</a:t>
            </a:r>
            <a:r>
              <a:rPr lang="ru-RU" dirty="0"/>
              <a:t>.	Что выкидывает человек, совершая какой-нибудь странный, смешной поступок?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500034" y="4214818"/>
            <a:ext cx="8229600" cy="157163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>
            <a:normAutofit fontScale="30000" lnSpcReduction="20000"/>
          </a:bodyPr>
          <a:lstStyle/>
          <a:p>
            <a:pPr>
              <a:buNone/>
            </a:pP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>
              <a:buNone/>
            </a:pPr>
            <a:r>
              <a:rPr lang="ru-RU" sz="10700" dirty="0" smtClean="0"/>
              <a:t>а</a:t>
            </a:r>
            <a:r>
              <a:rPr lang="ru-RU" sz="10700" dirty="0"/>
              <a:t>) цифру;	б) число;	в) номер.</a:t>
            </a:r>
            <a:br>
              <a:rPr lang="ru-RU" sz="10700" dirty="0"/>
            </a:br>
            <a:endParaRPr lang="ru-RU" sz="10700" dirty="0"/>
          </a:p>
        </p:txBody>
      </p:sp>
      <p:pic>
        <p:nvPicPr>
          <p:cNvPr id="5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6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214554"/>
            <a:ext cx="8229600" cy="192882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>
            <a:normAutofit fontScale="90000"/>
          </a:bodyPr>
          <a:lstStyle/>
          <a:p>
            <a:r>
              <a:rPr lang="ru-RU" sz="9600" dirty="0" smtClean="0"/>
              <a:t>в) номер.</a:t>
            </a:r>
            <a:br>
              <a:rPr lang="ru-RU" sz="9600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71612"/>
            <a:ext cx="8229600" cy="221457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4.	Какое математическое действие с клетками обеспечивает рост органов живого организма?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256"/>
            <a:ext cx="8229600" cy="1839908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а</a:t>
            </a:r>
            <a:r>
              <a:rPr lang="ru-RU" dirty="0"/>
              <a:t>)	сложение;	в) умножение;</a:t>
            </a:r>
          </a:p>
          <a:p>
            <a:pPr>
              <a:buNone/>
            </a:pPr>
            <a:r>
              <a:rPr lang="ru-RU" dirty="0"/>
              <a:t>б)	вычитание;	г) деление.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2071702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г) деление.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71612"/>
            <a:ext cx="8229600" cy="221457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5.	Как называется расстояние между двумя отметками на измерительной шкале?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143380"/>
            <a:ext cx="8229600" cy="1982784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а</a:t>
            </a:r>
            <a:r>
              <a:rPr lang="ru-RU" dirty="0"/>
              <a:t>)	умножение;	в) деление;</a:t>
            </a:r>
          </a:p>
          <a:p>
            <a:pPr>
              <a:buNone/>
            </a:pPr>
            <a:r>
              <a:rPr lang="ru-RU" dirty="0"/>
              <a:t>б)	сложение;	г) вычитание.</a:t>
            </a:r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214554"/>
            <a:ext cx="8229600" cy="2214578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в) деление;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207170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6</a:t>
            </a:r>
            <a:r>
              <a:rPr lang="ru-RU" dirty="0"/>
              <a:t>.	Что получается при делении чисел?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8"/>
            <a:ext cx="8229600" cy="155415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а) личное;	б) частное;      </a:t>
            </a:r>
          </a:p>
          <a:p>
            <a:pPr>
              <a:buNone/>
            </a:pPr>
            <a:r>
              <a:rPr lang="ru-RU" dirty="0" smtClean="0"/>
              <a:t> в) общественное.</a:t>
            </a:r>
            <a:endParaRPr lang="ru-RU" dirty="0"/>
          </a:p>
        </p:txBody>
      </p:sp>
      <p:pic>
        <p:nvPicPr>
          <p:cNvPr id="6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285992"/>
            <a:ext cx="8229600" cy="2857520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б) частное;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00240"/>
            <a:ext cx="8229600" cy="185738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7.	Что нужно брать с героев, а также со всех честных, добрых и порядочных людей?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14818"/>
            <a:ext cx="8229600" cy="1911346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а</a:t>
            </a:r>
            <a:r>
              <a:rPr lang="ru-RU" dirty="0"/>
              <a:t>) задачу;	б) пример;        в) уравнение.</a:t>
            </a:r>
          </a:p>
          <a:p>
            <a:endParaRPr lang="ru-RU" dirty="0"/>
          </a:p>
        </p:txBody>
      </p:sp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214554"/>
            <a:ext cx="8229600" cy="228601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б) пример;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71612"/>
            <a:ext cx="8229600" cy="221457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8.	Какой результат арифметического действия является сладким на вкус?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00570"/>
            <a:ext cx="8229600" cy="1625594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а</a:t>
            </a:r>
            <a:r>
              <a:rPr lang="ru-RU" dirty="0"/>
              <a:t>) разность;        б) сумма;	в)   остаток   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071678"/>
            <a:ext cx="8229600" cy="2357454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в)   остаток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2000264"/>
          </a:xfrm>
        </p:spPr>
        <p:txBody>
          <a:bodyPr>
            <a:normAutofit/>
          </a:bodyPr>
          <a:lstStyle/>
          <a:p>
            <a:r>
              <a:rPr lang="ru-RU" dirty="0" smtClean="0"/>
              <a:t>9.	Что иногда производят с персоналом предприятия?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929066"/>
            <a:ext cx="8229600" cy="2197098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а) упрощение;    б) сокращение;</a:t>
            </a:r>
          </a:p>
          <a:p>
            <a:pPr>
              <a:buNone/>
            </a:pPr>
            <a:r>
              <a:rPr lang="ru-RU" dirty="0" smtClean="0"/>
              <a:t>в</a:t>
            </a:r>
            <a:r>
              <a:rPr lang="ru-RU" dirty="0"/>
              <a:t>)	приведение подобных членов.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00042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143116"/>
            <a:ext cx="8229600" cy="2143140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б) сокращение;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43050"/>
            <a:ext cx="8229600" cy="178595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10.Как заканчивается эта известная пословица: «Ясно, как ...»?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786190"/>
            <a:ext cx="8229600" cy="2339974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 lvl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>а) дважды два;    б) трижды три; в) пятью пять.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285992"/>
            <a:ext cx="8229600" cy="2357454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а) дважды два;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43050"/>
            <a:ext cx="8229600" cy="2428892"/>
          </a:xfrm>
        </p:spPr>
        <p:txBody>
          <a:bodyPr>
            <a:normAutofit/>
          </a:bodyPr>
          <a:lstStyle/>
          <a:p>
            <a:r>
              <a:rPr lang="ru-RU" dirty="0" smtClean="0"/>
              <a:t>11.Что является названием музыкального инструмента?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71942"/>
            <a:ext cx="8229600" cy="2054222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 lvl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>а) треугольник;  б) квадрат;       в) овал.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428868"/>
            <a:ext cx="8229600" cy="2143140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а) треугольник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12.	Каким математическим словом характеризуют необщительного, скрытного человека?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256"/>
            <a:ext cx="8229600" cy="1839908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а</a:t>
            </a:r>
            <a:r>
              <a:rPr lang="ru-RU" dirty="0"/>
              <a:t>) прямолинейный;      б) замкнутый;       в) пунктуальный.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428868"/>
            <a:ext cx="8229600" cy="2214578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б) замкнутый;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14488"/>
            <a:ext cx="8229600" cy="221457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13.	Какая из геометрических фигур дала название болезни и косой руки человека?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256"/>
            <a:ext cx="8229600" cy="1839908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а</a:t>
            </a:r>
            <a:r>
              <a:rPr lang="ru-RU" dirty="0"/>
              <a:t>) прямая;	б) луч;	в) отрезок.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357430"/>
            <a:ext cx="8229600" cy="2000264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луч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14488"/>
            <a:ext cx="8229600" cy="192882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14.	Закончить русскую пословицу: «Всякому мила своя ...»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14818"/>
            <a:ext cx="8229600" cy="1911346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а</a:t>
            </a:r>
            <a:r>
              <a:rPr lang="ru-RU" dirty="0"/>
              <a:t>) высота;	б) сторона;       в) грань.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285992"/>
            <a:ext cx="8229600" cy="2428892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б) сторона;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85926"/>
            <a:ext cx="8229600" cy="2143140"/>
          </a:xfrm>
        </p:spPr>
        <p:txBody>
          <a:bodyPr>
            <a:normAutofit/>
          </a:bodyPr>
          <a:lstStyle/>
          <a:p>
            <a:r>
              <a:rPr lang="ru-RU" dirty="0" smtClean="0"/>
              <a:t>15.Что появляется под глазами у очень усталого человека?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00504"/>
            <a:ext cx="8229600" cy="2125660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 lvl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>а) углы;	б) круги;	в) овалы.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000240"/>
            <a:ext cx="8229600" cy="1785950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б) круги;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1785950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/>
              <a:t>16.Как иначе называют секцию в школе?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143380"/>
            <a:ext cx="8229600" cy="1982784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а</a:t>
            </a:r>
            <a:r>
              <a:rPr lang="ru-RU" dirty="0"/>
              <a:t>) кружок;	б) прямоугольник;        в) треугольник.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682" y="366690"/>
            <a:ext cx="1828800" cy="1371601"/>
          </a:xfrm>
          <a:prstGeom prst="rect">
            <a:avLst/>
          </a:prstGeom>
          <a:noFill/>
        </p:spPr>
      </p:pic>
      <p:pic>
        <p:nvPicPr>
          <p:cNvPr id="6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228601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а) кружок;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85926"/>
            <a:ext cx="8229600" cy="157163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17.Какую форму имеют предписывающие дорожные знаки?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256"/>
            <a:ext cx="8229600" cy="1839908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 lvl="0">
              <a:buNone/>
            </a:pPr>
            <a:r>
              <a:rPr lang="ru-RU" dirty="0" smtClean="0"/>
              <a:t>а</a:t>
            </a:r>
            <a:r>
              <a:rPr lang="ru-RU" dirty="0"/>
              <a:t>) овал;	б) прямоугольник;       в) квадрат.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00264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б) прямоугольник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1428760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/>
              <a:t>18.Каким бывает и полный </a:t>
            </a:r>
            <a:r>
              <a:rPr lang="ru-RU" dirty="0" err="1" smtClean="0"/>
              <a:t>дурак</a:t>
            </a:r>
            <a:r>
              <a:rPr lang="ru-RU" dirty="0" smtClean="0"/>
              <a:t>, и отличник, и сирота?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857628"/>
            <a:ext cx="8229600" cy="2268536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а</a:t>
            </a:r>
            <a:r>
              <a:rPr lang="ru-RU" dirty="0"/>
              <a:t>) круглый;         б) квадратный;	в) прямолинейный.</a:t>
            </a:r>
          </a:p>
        </p:txBody>
      </p:sp>
      <p:pic>
        <p:nvPicPr>
          <p:cNvPr id="6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7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214554"/>
            <a:ext cx="8229600" cy="2214578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а) круглый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00240"/>
            <a:ext cx="8229600" cy="178595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19.	Один из видов диаграмм называется?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14818"/>
            <a:ext cx="8229600" cy="1911346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а</a:t>
            </a:r>
            <a:r>
              <a:rPr lang="ru-RU" dirty="0"/>
              <a:t>) круговая;        б) треугольная;	в) овальная.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143116"/>
            <a:ext cx="8229600" cy="2428892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а) круговая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14488"/>
            <a:ext cx="8229600" cy="1857388"/>
          </a:xfrm>
        </p:spPr>
        <p:txBody>
          <a:bodyPr>
            <a:normAutofit/>
          </a:bodyPr>
          <a:lstStyle/>
          <a:p>
            <a:r>
              <a:rPr lang="ru-RU" dirty="0" smtClean="0"/>
              <a:t>20.	Как иначе называют юбилейную дату?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00504"/>
            <a:ext cx="8229600" cy="2125660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а) круглая;	б) квадратная;	в) прямоугольная.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14620"/>
            <a:ext cx="8229600" cy="1857388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а) круглая;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36"/>
            <a:ext cx="8229600" cy="250033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21.Какой математический закон, известный всем с младших классов, стал популярной пословицей?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857628"/>
            <a:ext cx="8229600" cy="2143140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а</a:t>
            </a:r>
            <a:r>
              <a:rPr lang="ru-RU" dirty="0"/>
              <a:t>)	от перестановки множителей произведение не меняется.</a:t>
            </a:r>
          </a:p>
          <a:p>
            <a:pPr>
              <a:buNone/>
            </a:pPr>
            <a:r>
              <a:rPr lang="ru-RU" dirty="0"/>
              <a:t>б)	от перестановки слагаемых сумма не изменяется.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285860"/>
            <a:ext cx="8229600" cy="2500330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ru-RU" dirty="0" smtClean="0"/>
              <a:t>б)	от перестановки слагаемых сумма не изменяется.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85926"/>
            <a:ext cx="8229600" cy="221457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22.	Что отличает один поезд от другого с точки зрения математики?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357694"/>
            <a:ext cx="8229600" cy="1768470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а</a:t>
            </a:r>
            <a:r>
              <a:rPr lang="ru-RU" dirty="0"/>
              <a:t>) номер;	б) цифра;	в) знак.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357298"/>
            <a:ext cx="8229600" cy="2214578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а) номер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43050"/>
            <a:ext cx="8229600" cy="1928826"/>
          </a:xfrm>
        </p:spPr>
        <p:txBody>
          <a:bodyPr>
            <a:normAutofit/>
          </a:bodyPr>
          <a:lstStyle/>
          <a:p>
            <a:r>
              <a:rPr lang="ru-RU" dirty="0" smtClean="0"/>
              <a:t>23.Какую математическую фигуру украшают бриллиантами?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00504"/>
            <a:ext cx="8229600" cy="2125660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 lvl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>а) кольцо;	б) круг;	в) обруч.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2428892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а) кольцо;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43050"/>
            <a:ext cx="8229600" cy="1857388"/>
          </a:xfrm>
        </p:spPr>
        <p:txBody>
          <a:bodyPr>
            <a:normAutofit/>
          </a:bodyPr>
          <a:lstStyle/>
          <a:p>
            <a:r>
              <a:rPr lang="ru-RU" dirty="0" smtClean="0"/>
              <a:t>24.Какие геометрические фигуры дружат с солнцем?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929066"/>
            <a:ext cx="8229600" cy="2197098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 lvl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>а) линии;	б) лучи;	в) отрезки.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00174"/>
            <a:ext cx="8229600" cy="2000264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б) лучи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714488"/>
            <a:ext cx="8229600" cy="1928826"/>
          </a:xfrm>
        </p:spPr>
        <p:txBody>
          <a:bodyPr>
            <a:normAutofit/>
          </a:bodyPr>
          <a:lstStyle/>
          <a:p>
            <a:r>
              <a:rPr lang="ru-RU" dirty="0" smtClean="0"/>
              <a:t>25.Какая геометрическая фигура нужна для наказания?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143380"/>
            <a:ext cx="8229600" cy="1982784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 lvl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>а) окружность;    б) угол;	в) квадрат.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785926"/>
            <a:ext cx="8229600" cy="2286016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б) угол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43050"/>
            <a:ext cx="8229600" cy="1643074"/>
          </a:xfrm>
        </p:spPr>
        <p:txBody>
          <a:bodyPr>
            <a:normAutofit/>
          </a:bodyPr>
          <a:lstStyle/>
          <a:p>
            <a:r>
              <a:rPr lang="ru-RU" dirty="0" smtClean="0"/>
              <a:t>26.На какой угол поворачивается солдат по команде «кругом»?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929066"/>
            <a:ext cx="8229600" cy="2197098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 lvl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>а) на 90°;  </a:t>
            </a:r>
            <a:r>
              <a:rPr lang="ru-RU" dirty="0" smtClean="0"/>
              <a:t>        </a:t>
            </a:r>
            <a:r>
              <a:rPr lang="ru-RU" dirty="0"/>
              <a:t>б) на 360 °;        в) на 180°.</a:t>
            </a:r>
          </a:p>
          <a:p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785926"/>
            <a:ext cx="8229600" cy="2000264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в) на 180°.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tint val="40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2071702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/>
              <a:t>27.Без </a:t>
            </a:r>
            <a:r>
              <a:rPr lang="ru-RU" dirty="0"/>
              <a:t>чего не могут обойтись охотники, барабанщики и </a:t>
            </a:r>
            <a:r>
              <a:rPr lang="ru-RU" dirty="0" smtClean="0"/>
              <a:t>математики</a:t>
            </a:r>
            <a:r>
              <a:rPr lang="ru-RU" dirty="0"/>
              <a:t>? 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643446"/>
            <a:ext cx="8229600" cy="1482718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/>
              <a:t>а</a:t>
            </a:r>
            <a:r>
              <a:rPr lang="ru-RU" dirty="0" smtClean="0"/>
              <a:t>) дробь б) число  в) букв</a:t>
            </a:r>
            <a:endParaRPr lang="ru-RU" dirty="0"/>
          </a:p>
        </p:txBody>
      </p:sp>
      <p:pic>
        <p:nvPicPr>
          <p:cNvPr id="5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6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214554"/>
            <a:ext cx="8229600" cy="2357454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а) дробь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/>
              <a:t>28.Как </a:t>
            </a:r>
            <a:r>
              <a:rPr lang="ru-RU" dirty="0"/>
              <a:t>называется цифра в классном журнале? 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429132"/>
            <a:ext cx="8229600" cy="1697032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r>
              <a:rPr lang="ru-RU" dirty="0"/>
              <a:t>а</a:t>
            </a:r>
            <a:r>
              <a:rPr lang="ru-RU" dirty="0" smtClean="0"/>
              <a:t>) дробь  б) оценка  в) наказание</a:t>
            </a:r>
            <a:endParaRPr lang="ru-RU" dirty="0"/>
          </a:p>
        </p:txBody>
      </p:sp>
      <p:pic>
        <p:nvPicPr>
          <p:cNvPr id="4" name="Picture 4" descr="Мудрая с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828800" cy="1371601"/>
          </a:xfrm>
          <a:prstGeom prst="rect">
            <a:avLst/>
          </a:prstGeom>
          <a:noFill/>
        </p:spPr>
      </p:pic>
      <p:pic>
        <p:nvPicPr>
          <p:cNvPr id="5" name="Picture 2" descr="-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86399"/>
            <a:ext cx="1828800" cy="1371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785926"/>
            <a:ext cx="8229600" cy="2500330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r>
              <a:rPr lang="ru-RU" dirty="0" smtClean="0"/>
              <a:t>б) оценка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4000" dirty="0">
              <a:solidFill>
                <a:srgbClr val="0066CC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56792"/>
            <a:ext cx="8569325" cy="5111750"/>
          </a:xfrm>
        </p:spPr>
        <p:txBody>
          <a:bodyPr>
            <a:normAutofit/>
          </a:bodyPr>
          <a:lstStyle/>
          <a:p>
            <a:pPr marL="609600" indent="-609600">
              <a:spcBef>
                <a:spcPct val="0"/>
              </a:spcBef>
              <a:buFontTx/>
              <a:buNone/>
            </a:pPr>
            <a:endParaRPr lang="ru-RU" b="1" dirty="0"/>
          </a:p>
          <a:p>
            <a:pPr marL="609600" indent="-609600">
              <a:buFontTx/>
              <a:buNone/>
            </a:pPr>
            <a:endParaRPr lang="ru-RU" sz="1600" dirty="0"/>
          </a:p>
          <a:p>
            <a:pPr marL="609600" indent="-609600" algn="ctr">
              <a:buFontTx/>
              <a:buNone/>
            </a:pPr>
            <a:r>
              <a:rPr lang="ru-RU" b="1" dirty="0"/>
              <a:t>2</a:t>
            </a:r>
            <a:r>
              <a:rPr lang="ru-RU" b="1" dirty="0" smtClean="0"/>
              <a:t>) </a:t>
            </a:r>
            <a:r>
              <a:rPr lang="ru-RU" b="1" dirty="0"/>
              <a:t>Который из рядов лишний</a:t>
            </a:r>
            <a:r>
              <a:rPr lang="en-US" b="1" dirty="0"/>
              <a:t>?</a:t>
            </a:r>
            <a:r>
              <a:rPr lang="ru-RU" b="1" dirty="0"/>
              <a:t>                    </a:t>
            </a:r>
          </a:p>
          <a:p>
            <a:pPr marL="609600" indent="-609600" algn="ctr">
              <a:buFontTx/>
              <a:buNone/>
            </a:pPr>
            <a:endParaRPr lang="ru-RU" b="1" dirty="0"/>
          </a:p>
          <a:p>
            <a:pPr marL="609600" indent="-609600" algn="ctr">
              <a:buFontTx/>
              <a:buNone/>
            </a:pPr>
            <a:r>
              <a:rPr lang="ru-RU" b="1" dirty="0"/>
              <a:t> 2          5          8        11          14</a:t>
            </a:r>
          </a:p>
          <a:p>
            <a:pPr marL="609600" indent="-609600" algn="ctr">
              <a:buFontTx/>
              <a:buNone/>
            </a:pPr>
            <a:r>
              <a:rPr lang="ru-RU" b="1" dirty="0"/>
              <a:t> 1          4          7        10          13  </a:t>
            </a:r>
          </a:p>
          <a:p>
            <a:pPr marL="609600" indent="-609600" algn="ctr">
              <a:buFontTx/>
              <a:buNone/>
            </a:pPr>
            <a:r>
              <a:rPr lang="ru-RU" b="1" dirty="0"/>
              <a:t>10        20        30       40          50</a:t>
            </a:r>
          </a:p>
          <a:p>
            <a:pPr marL="609600" indent="-609600" algn="ctr">
              <a:buFontTx/>
              <a:buNone/>
            </a:pPr>
            <a:r>
              <a:rPr lang="ru-RU" b="1" dirty="0"/>
              <a:t> 3          6           9        12          15</a:t>
            </a:r>
          </a:p>
        </p:txBody>
      </p:sp>
    </p:spTree>
    <p:extLst>
      <p:ext uri="{BB962C8B-B14F-4D97-AF65-F5344CB8AC3E}">
        <p14:creationId xmlns:p14="http://schemas.microsoft.com/office/powerpoint/2010/main" xmlns="" val="419650010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4000" dirty="0">
              <a:solidFill>
                <a:srgbClr val="0066CC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56792"/>
            <a:ext cx="8569325" cy="5111750"/>
          </a:xfrm>
        </p:spPr>
        <p:txBody>
          <a:bodyPr>
            <a:normAutofit fontScale="92500"/>
          </a:bodyPr>
          <a:lstStyle/>
          <a:p>
            <a:pPr marL="609600" indent="-609600">
              <a:spcBef>
                <a:spcPct val="0"/>
              </a:spcBef>
              <a:buFontTx/>
              <a:buNone/>
            </a:pPr>
            <a:endParaRPr lang="ru-RU" sz="1600" dirty="0"/>
          </a:p>
          <a:p>
            <a:pPr marL="609600" indent="-609600">
              <a:spcBef>
                <a:spcPct val="0"/>
              </a:spcBef>
              <a:buFontTx/>
              <a:buNone/>
            </a:pPr>
            <a:r>
              <a:rPr lang="ru-RU" b="1" dirty="0"/>
              <a:t>1</a:t>
            </a:r>
            <a:r>
              <a:rPr lang="ru-RU" b="1" dirty="0" smtClean="0"/>
              <a:t>) </a:t>
            </a:r>
            <a:r>
              <a:rPr lang="ru-RU" b="1" dirty="0"/>
              <a:t>Прочитайте слова, которые вы видите в рамке. Найдите «лишнее» слово. </a:t>
            </a:r>
          </a:p>
          <a:p>
            <a:pPr marL="609600" indent="-609600">
              <a:spcBef>
                <a:spcPct val="0"/>
              </a:spcBef>
              <a:buFontTx/>
              <a:buNone/>
            </a:pPr>
            <a:r>
              <a:rPr lang="ru-RU" b="1" dirty="0"/>
              <a:t>    Остальные слова замените общим названием.</a:t>
            </a:r>
          </a:p>
          <a:p>
            <a:pPr marL="609600" indent="-609600">
              <a:buFontTx/>
              <a:buNone/>
            </a:pPr>
            <a:r>
              <a:rPr lang="ru-RU" b="1" dirty="0"/>
              <a:t>                                      Сложение</a:t>
            </a:r>
          </a:p>
          <a:p>
            <a:pPr marL="609600" indent="-609600">
              <a:buFontTx/>
              <a:buNone/>
            </a:pPr>
            <a:r>
              <a:rPr lang="ru-RU" b="1" dirty="0"/>
              <a:t>                                      Вычитание</a:t>
            </a:r>
          </a:p>
          <a:p>
            <a:pPr marL="609600" indent="-609600">
              <a:buFontTx/>
              <a:buNone/>
            </a:pPr>
            <a:r>
              <a:rPr lang="ru-RU" b="1" dirty="0"/>
              <a:t>                                      Умножение</a:t>
            </a:r>
          </a:p>
          <a:p>
            <a:pPr marL="609600" indent="-609600">
              <a:buFontTx/>
              <a:buNone/>
            </a:pPr>
            <a:r>
              <a:rPr lang="ru-RU" b="1" dirty="0"/>
              <a:t>                                      Раздробление</a:t>
            </a:r>
          </a:p>
          <a:p>
            <a:pPr marL="609600" indent="-609600">
              <a:buFontTx/>
              <a:buNone/>
            </a:pPr>
            <a:r>
              <a:rPr lang="ru-RU" b="1" dirty="0"/>
              <a:t>                                      Деление</a:t>
            </a:r>
          </a:p>
          <a:p>
            <a:pPr marL="609600" indent="-609600">
              <a:buFontTx/>
              <a:buNone/>
            </a:pPr>
            <a:endParaRPr lang="ru-RU" sz="1600" dirty="0"/>
          </a:p>
          <a:p>
            <a:pPr marL="609600" indent="-609600">
              <a:buFontTx/>
              <a:buNone/>
            </a:pPr>
            <a:r>
              <a:rPr lang="ru-RU" sz="1600" b="1" dirty="0" smtClean="0"/>
              <a:t>2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xmlns="" val="126325550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>
            <a:hlinkClick r:id="rId4" action="ppaction://hlinksldjump"/>
          </p:cNvPr>
          <p:cNvSpPr/>
          <p:nvPr/>
        </p:nvSpPr>
        <p:spPr>
          <a:xfrm>
            <a:off x="8286776" y="5857892"/>
            <a:ext cx="571504" cy="57150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bliqueTopRight"/>
            <a:lightRig rig="threePt" dir="t"/>
          </a:scene3d>
          <a:sp3d contourW="12700" prstMaterial="dkEdge">
            <a:bevelT prst="slope"/>
            <a:bevelB prst="convex"/>
            <a:contourClr>
              <a:schemeClr val="accent4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/>
        </p:nvGraphicFramePr>
        <p:xfrm>
          <a:off x="357158" y="857232"/>
          <a:ext cx="2540480" cy="3286148"/>
        </p:xfrm>
        <a:graphic>
          <a:graphicData uri="http://schemas.openxmlformats.org/presentationml/2006/ole">
            <p:oleObj spid="_x0000_s1054" name="Формула" r:id="rId5" imgW="228501" imgH="393529" progId="Equation.3">
              <p:embed/>
            </p:oleObj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928926" y="1285860"/>
            <a:ext cx="4857784" cy="2147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Как еще можно назвать это число?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/>
        </p:nvGraphicFramePr>
        <p:xfrm>
          <a:off x="214282" y="5000636"/>
          <a:ext cx="1643074" cy="1478401"/>
        </p:xfrm>
        <a:graphic>
          <a:graphicData uri="http://schemas.openxmlformats.org/presentationml/2006/ole">
            <p:oleObj spid="_x0000_s1055" name="Формула" r:id="rId6" imgW="139700" imgH="1397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946217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>
            <a:hlinkClick r:id="rId3" action="ppaction://hlinksldjump"/>
          </p:cNvPr>
          <p:cNvSpPr/>
          <p:nvPr/>
        </p:nvSpPr>
        <p:spPr>
          <a:xfrm>
            <a:off x="8286776" y="5857892"/>
            <a:ext cx="571504" cy="57150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bliqueTopRight"/>
            <a:lightRig rig="threePt" dir="t"/>
          </a:scene3d>
          <a:sp3d contourW="12700" prstMaterial="dkEdge">
            <a:bevelT prst="slope"/>
            <a:bevelB prst="convex"/>
            <a:contourClr>
              <a:schemeClr val="accent4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" name="Рисунок 2" descr="длина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857232"/>
            <a:ext cx="8337862" cy="458688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85786" y="5715016"/>
            <a:ext cx="15648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длина</a:t>
            </a:r>
            <a:endParaRPr lang="ru-RU" sz="3600" b="1" dirty="0">
              <a:solidFill>
                <a:schemeClr val="bg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330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>
            <a:hlinkClick r:id="rId3" action="ppaction://hlinksldjump"/>
          </p:cNvPr>
          <p:cNvSpPr/>
          <p:nvPr/>
        </p:nvSpPr>
        <p:spPr>
          <a:xfrm>
            <a:off x="8286776" y="5857892"/>
            <a:ext cx="571504" cy="57150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bliqueTopRight"/>
            <a:lightRig rig="threePt" dir="t"/>
          </a:scene3d>
          <a:sp3d contourW="12700" prstMaterial="dkEdge">
            <a:bevelT prst="slope"/>
            <a:bevelB prst="convex"/>
            <a:contourClr>
              <a:schemeClr val="accent4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" name="Рисунок 2" descr="делимое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714356"/>
            <a:ext cx="8572560" cy="385765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28596" y="5500702"/>
            <a:ext cx="21788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делимое</a:t>
            </a:r>
            <a:endParaRPr lang="ru-RU" sz="3600" b="1" dirty="0">
              <a:solidFill>
                <a:schemeClr val="bg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761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>
            <a:hlinkClick r:id="rId3" action="ppaction://hlinksldjump"/>
          </p:cNvPr>
          <p:cNvSpPr/>
          <p:nvPr/>
        </p:nvSpPr>
        <p:spPr>
          <a:xfrm>
            <a:off x="8286776" y="5857892"/>
            <a:ext cx="571504" cy="57150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bliqueTopRight"/>
            <a:lightRig rig="threePt" dir="t"/>
          </a:scene3d>
          <a:sp3d contourW="12700" prstMaterial="dkEdge">
            <a:bevelT prst="slope"/>
            <a:bevelB prst="convex"/>
            <a:contourClr>
              <a:schemeClr val="accent4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285728"/>
            <a:ext cx="87154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Почтальон Печкин </a:t>
            </a:r>
          </a:p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разнес почту во все </a:t>
            </a:r>
          </a:p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дома деревни, </a:t>
            </a:r>
          </a:p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после чего зашел</a:t>
            </a:r>
          </a:p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к дяде Федору выпить </a:t>
            </a:r>
          </a:p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молока. На рисунке </a:t>
            </a:r>
          </a:p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показаны все тропинки,</a:t>
            </a:r>
          </a:p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которые проходил Печкин,</a:t>
            </a:r>
          </a:p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причем, как оказалось, </a:t>
            </a:r>
          </a:p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ни по одной из них он не </a:t>
            </a:r>
          </a:p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проходил дважды. Каков </a:t>
            </a:r>
          </a:p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мог быть маршрут </a:t>
            </a:r>
          </a:p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почтальона Печкина? В каком доме живет дядя Федор?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14282" y="5715016"/>
            <a:ext cx="75724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Почта-1-3-почта-7-1-2-3-4-5-6-7-5. Дядя Федор живет в доме №5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37" name="Группа 36"/>
          <p:cNvGrpSpPr/>
          <p:nvPr/>
        </p:nvGrpSpPr>
        <p:grpSpPr>
          <a:xfrm>
            <a:off x="4572000" y="214290"/>
            <a:ext cx="4286280" cy="4214842"/>
            <a:chOff x="2143108" y="2857496"/>
            <a:chExt cx="4572032" cy="3357586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2143108" y="3429000"/>
              <a:ext cx="214314" cy="50006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2</a:t>
              </a:r>
              <a:endParaRPr lang="ru-RU" dirty="0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3786182" y="2857496"/>
              <a:ext cx="214314" cy="50006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3</a:t>
              </a:r>
              <a:endParaRPr lang="ru-RU" dirty="0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5857884" y="3357562"/>
              <a:ext cx="214314" cy="50006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4</a:t>
              </a:r>
              <a:endParaRPr lang="ru-RU" dirty="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3714744" y="5715016"/>
              <a:ext cx="214314" cy="50006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7</a:t>
              </a:r>
              <a:endParaRPr lang="ru-RU" dirty="0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6500826" y="5500702"/>
              <a:ext cx="214314" cy="50006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5</a:t>
              </a:r>
              <a:endParaRPr lang="ru-RU" dirty="0"/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5357818" y="4929198"/>
              <a:ext cx="214314" cy="50006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6</a:t>
              </a:r>
              <a:endParaRPr lang="ru-RU" dirty="0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3857620" y="4000504"/>
              <a:ext cx="1071570" cy="35719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Почта</a:t>
              </a:r>
              <a:endParaRPr lang="ru-RU" dirty="0"/>
            </a:p>
          </p:txBody>
        </p:sp>
        <p:cxnSp>
          <p:nvCxnSpPr>
            <p:cNvPr id="13" name="Прямая соединительная линия 12"/>
            <p:cNvCxnSpPr>
              <a:stCxn id="5" idx="3"/>
              <a:endCxn id="6" idx="1"/>
            </p:cNvCxnSpPr>
            <p:nvPr/>
          </p:nvCxnSpPr>
          <p:spPr>
            <a:xfrm flipV="1">
              <a:off x="2357422" y="3107529"/>
              <a:ext cx="1428760" cy="571504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>
              <a:stCxn id="5" idx="2"/>
              <a:endCxn id="4" idx="0"/>
            </p:cNvCxnSpPr>
            <p:nvPr/>
          </p:nvCxnSpPr>
          <p:spPr>
            <a:xfrm rot="16200000" flipH="1">
              <a:off x="2178827" y="4000504"/>
              <a:ext cx="642942" cy="500066"/>
            </a:xfrm>
            <a:prstGeom prst="line">
              <a:avLst/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sp>
          <p:nvSpPr>
            <p:cNvPr id="4" name="Прямоугольник 3"/>
            <p:cNvSpPr/>
            <p:nvPr/>
          </p:nvSpPr>
          <p:spPr>
            <a:xfrm>
              <a:off x="2643174" y="4572008"/>
              <a:ext cx="214314" cy="50006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1</a:t>
              </a:r>
              <a:endParaRPr lang="ru-RU" dirty="0"/>
            </a:p>
          </p:txBody>
        </p:sp>
        <p:cxnSp>
          <p:nvCxnSpPr>
            <p:cNvPr id="18" name="Прямая соединительная линия 17"/>
            <p:cNvCxnSpPr>
              <a:stCxn id="6" idx="3"/>
              <a:endCxn id="7" idx="1"/>
            </p:cNvCxnSpPr>
            <p:nvPr/>
          </p:nvCxnSpPr>
          <p:spPr>
            <a:xfrm>
              <a:off x="4000496" y="3107529"/>
              <a:ext cx="1857388" cy="500066"/>
            </a:xfrm>
            <a:prstGeom prst="line">
              <a:avLst/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>
              <a:stCxn id="6" idx="1"/>
              <a:endCxn id="4" idx="0"/>
            </p:cNvCxnSpPr>
            <p:nvPr/>
          </p:nvCxnSpPr>
          <p:spPr>
            <a:xfrm rot="10800000" flipV="1">
              <a:off x="2750332" y="3107528"/>
              <a:ext cx="1035851" cy="1464479"/>
            </a:xfrm>
            <a:prstGeom prst="line">
              <a:avLst/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>
              <a:stCxn id="6" idx="2"/>
              <a:endCxn id="11" idx="0"/>
            </p:cNvCxnSpPr>
            <p:nvPr/>
          </p:nvCxnSpPr>
          <p:spPr>
            <a:xfrm rot="16200000" flipH="1">
              <a:off x="3821901" y="3429000"/>
              <a:ext cx="642942" cy="500066"/>
            </a:xfrm>
            <a:prstGeom prst="line">
              <a:avLst/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>
              <a:stCxn id="4" idx="3"/>
            </p:cNvCxnSpPr>
            <p:nvPr/>
          </p:nvCxnSpPr>
          <p:spPr>
            <a:xfrm flipV="1">
              <a:off x="2857488" y="4357694"/>
              <a:ext cx="1071570" cy="464347"/>
            </a:xfrm>
            <a:prstGeom prst="line">
              <a:avLst/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>
              <a:stCxn id="4" idx="2"/>
              <a:endCxn id="8" idx="1"/>
            </p:cNvCxnSpPr>
            <p:nvPr/>
          </p:nvCxnSpPr>
          <p:spPr>
            <a:xfrm rot="16200000" flipH="1">
              <a:off x="2786050" y="5036354"/>
              <a:ext cx="892975" cy="964413"/>
            </a:xfrm>
            <a:prstGeom prst="line">
              <a:avLst/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>
              <a:endCxn id="8" idx="0"/>
            </p:cNvCxnSpPr>
            <p:nvPr/>
          </p:nvCxnSpPr>
          <p:spPr>
            <a:xfrm rot="5400000">
              <a:off x="3339695" y="4839901"/>
              <a:ext cx="1357322" cy="392909"/>
            </a:xfrm>
            <a:prstGeom prst="line">
              <a:avLst/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>
              <a:stCxn id="8" idx="3"/>
              <a:endCxn id="10" idx="1"/>
            </p:cNvCxnSpPr>
            <p:nvPr/>
          </p:nvCxnSpPr>
          <p:spPr>
            <a:xfrm flipV="1">
              <a:off x="3929058" y="5179231"/>
              <a:ext cx="1428760" cy="785818"/>
            </a:xfrm>
            <a:prstGeom prst="line">
              <a:avLst/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>
              <a:stCxn id="10" idx="3"/>
              <a:endCxn id="9" idx="1"/>
            </p:cNvCxnSpPr>
            <p:nvPr/>
          </p:nvCxnSpPr>
          <p:spPr>
            <a:xfrm>
              <a:off x="5572132" y="5179231"/>
              <a:ext cx="928694" cy="571504"/>
            </a:xfrm>
            <a:prstGeom prst="line">
              <a:avLst/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/>
            <p:cNvCxnSpPr>
              <a:stCxn id="8" idx="3"/>
              <a:endCxn id="9" idx="1"/>
            </p:cNvCxnSpPr>
            <p:nvPr/>
          </p:nvCxnSpPr>
          <p:spPr>
            <a:xfrm flipV="1">
              <a:off x="3929058" y="5750735"/>
              <a:ext cx="2571768" cy="214314"/>
            </a:xfrm>
            <a:prstGeom prst="line">
              <a:avLst/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>
              <a:stCxn id="7" idx="2"/>
              <a:endCxn id="9" idx="0"/>
            </p:cNvCxnSpPr>
            <p:nvPr/>
          </p:nvCxnSpPr>
          <p:spPr>
            <a:xfrm rot="16200000" flipH="1">
              <a:off x="5464975" y="4357694"/>
              <a:ext cx="1643074" cy="642942"/>
            </a:xfrm>
            <a:prstGeom prst="line">
              <a:avLst/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192635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Без названия - Занимательная математи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714356"/>
            <a:ext cx="2514600" cy="4114801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Рисунок 5"/>
          <p:cNvSpPr>
            <a:spLocks noGrp="1"/>
          </p:cNvSpPr>
          <p:nvPr>
            <p:ph type="pic" idx="1"/>
          </p:nvPr>
        </p:nvSpPr>
        <p:spPr>
          <a:xfrm>
            <a:off x="1928794" y="714356"/>
            <a:ext cx="5357850" cy="4043362"/>
          </a:xfrm>
        </p:spPr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1643042" y="5357826"/>
            <a:ext cx="5486400" cy="1357322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Спасибо</a:t>
            </a:r>
            <a:endParaRPr lang="ru-RU" sz="7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  <p:bldP spid="7" grpId="1" build="p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575</Words>
  <Application>Microsoft Office PowerPoint</Application>
  <PresentationFormat>Экран (4:3)</PresentationFormat>
  <Paragraphs>151</Paragraphs>
  <Slides>65</Slides>
  <Notes>4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65</vt:i4>
      </vt:variant>
    </vt:vector>
  </HeadingPairs>
  <TitlesOfParts>
    <vt:vector size="67" baseType="lpstr">
      <vt:lpstr>Тема Office</vt:lpstr>
      <vt:lpstr>Формула</vt:lpstr>
      <vt:lpstr> «МБОУ «ООШ п. Анисовский» Математический  бой  </vt:lpstr>
      <vt:lpstr>В добрый путь и в добрый час- начинаем бой сейчас!</vt:lpstr>
      <vt:lpstr>  1. Какие числа употребляются при счете?  </vt:lpstr>
      <vt:lpstr>в) натуральные </vt:lpstr>
      <vt:lpstr>2.Какими бывают современные фотоаппараты?</vt:lpstr>
      <vt:lpstr>а) цифровые;</vt:lpstr>
      <vt:lpstr>   3. Что выкидывает человек, совершая какой-нибудь странный, смешной поступок?  </vt:lpstr>
      <vt:lpstr>в) номер. </vt:lpstr>
      <vt:lpstr> 4. Какое математическое действие с клетками обеспечивает рост органов живого организма? </vt:lpstr>
      <vt:lpstr>г) деление.</vt:lpstr>
      <vt:lpstr>  5. Как называется расстояние между двумя отметками на измерительной шкале? </vt:lpstr>
      <vt:lpstr>в) деление;</vt:lpstr>
      <vt:lpstr>  6. Что получается при делении чисел?  </vt:lpstr>
      <vt:lpstr>б) частное;</vt:lpstr>
      <vt:lpstr>7. Что нужно брать с героев, а также со всех честных, добрых и порядочных людей? </vt:lpstr>
      <vt:lpstr>б) пример;</vt:lpstr>
      <vt:lpstr> 8. Какой результат арифметического действия является сладким на вкус? </vt:lpstr>
      <vt:lpstr>в)   остаток</vt:lpstr>
      <vt:lpstr>9. Что иногда производят с персоналом предприятия?</vt:lpstr>
      <vt:lpstr>б) сокращение;</vt:lpstr>
      <vt:lpstr>10.Как заканчивается эта известная пословица: «Ясно, как ...»?</vt:lpstr>
      <vt:lpstr>а) дважды два;</vt:lpstr>
      <vt:lpstr>11.Что является названием музыкального инструмента?</vt:lpstr>
      <vt:lpstr>а) треугольник</vt:lpstr>
      <vt:lpstr> 12. Каким математическим словом характеризуют необщительного, скрытного человека? </vt:lpstr>
      <vt:lpstr>б) замкнутый;</vt:lpstr>
      <vt:lpstr> 13. Какая из геометрических фигур дала название болезни и косой руки человека? </vt:lpstr>
      <vt:lpstr>луч</vt:lpstr>
      <vt:lpstr>14. Закончить русскую пословицу: «Всякому мила своя ...»</vt:lpstr>
      <vt:lpstr>б) сторона;</vt:lpstr>
      <vt:lpstr>15.Что появляется под глазами у очень усталого человека?</vt:lpstr>
      <vt:lpstr>б) круги;</vt:lpstr>
      <vt:lpstr>16.Как иначе называют секцию в школе? </vt:lpstr>
      <vt:lpstr>а) кружок;</vt:lpstr>
      <vt:lpstr>17.Какую форму имеют предписывающие дорожные знаки?</vt:lpstr>
      <vt:lpstr>б) прямоугольник</vt:lpstr>
      <vt:lpstr>18.Каким бывает и полный дурак, и отличник, и сирота?</vt:lpstr>
      <vt:lpstr>а) круглый</vt:lpstr>
      <vt:lpstr>19. Один из видов диаграмм называется? </vt:lpstr>
      <vt:lpstr>а) круговая</vt:lpstr>
      <vt:lpstr>20. Как иначе называют юбилейную дату?</vt:lpstr>
      <vt:lpstr>а) круглая;</vt:lpstr>
      <vt:lpstr>21.Какой математический закон, известный всем с младших классов, стал популярной пословицей? </vt:lpstr>
      <vt:lpstr>б) от перестановки слагаемых сумма не изменяется. </vt:lpstr>
      <vt:lpstr>22. Что отличает один поезд от другого с точки зрения математики? </vt:lpstr>
      <vt:lpstr>а) номер</vt:lpstr>
      <vt:lpstr>23.Какую математическую фигуру украшают бриллиантами?</vt:lpstr>
      <vt:lpstr>а) кольцо;</vt:lpstr>
      <vt:lpstr>24.Какие геометрические фигуры дружат с солнцем?</vt:lpstr>
      <vt:lpstr>б) лучи</vt:lpstr>
      <vt:lpstr>25.Какая геометрическая фигура нужна для наказания?</vt:lpstr>
      <vt:lpstr>б) угол</vt:lpstr>
      <vt:lpstr>26.На какой угол поворачивается солдат по команде «кругом»?</vt:lpstr>
      <vt:lpstr>в) на 180°.</vt:lpstr>
      <vt:lpstr>27.Без чего не могут обойтись охотники, барабанщики и математики?  </vt:lpstr>
      <vt:lpstr>а) дробь</vt:lpstr>
      <vt:lpstr>28.Как называется цифра в классном журнале?  </vt:lpstr>
      <vt:lpstr>б) оценка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Веселая математическая регата</dc:title>
  <dc:creator>User</dc:creator>
  <cp:lastModifiedBy>пк</cp:lastModifiedBy>
  <cp:revision>32</cp:revision>
  <dcterms:created xsi:type="dcterms:W3CDTF">2013-11-19T14:27:47Z</dcterms:created>
  <dcterms:modified xsi:type="dcterms:W3CDTF">2018-02-26T20:45:19Z</dcterms:modified>
</cp:coreProperties>
</file>