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sldIdLst>
    <p:sldId id="259" r:id="rId2"/>
    <p:sldId id="308" r:id="rId3"/>
    <p:sldId id="262" r:id="rId4"/>
    <p:sldId id="258" r:id="rId5"/>
    <p:sldId id="266" r:id="rId6"/>
    <p:sldId id="263" r:id="rId7"/>
    <p:sldId id="265" r:id="rId8"/>
    <p:sldId id="260" r:id="rId9"/>
    <p:sldId id="267" r:id="rId10"/>
    <p:sldId id="271" r:id="rId11"/>
    <p:sldId id="281" r:id="rId12"/>
    <p:sldId id="273" r:id="rId13"/>
    <p:sldId id="278" r:id="rId14"/>
    <p:sldId id="274" r:id="rId15"/>
    <p:sldId id="275" r:id="rId16"/>
    <p:sldId id="277" r:id="rId17"/>
    <p:sldId id="276" r:id="rId18"/>
    <p:sldId id="279" r:id="rId19"/>
    <p:sldId id="282" r:id="rId20"/>
    <p:sldId id="285" r:id="rId21"/>
    <p:sldId id="284" r:id="rId22"/>
    <p:sldId id="286" r:id="rId23"/>
    <p:sldId id="280" r:id="rId24"/>
    <p:sldId id="289" r:id="rId25"/>
    <p:sldId id="257" r:id="rId26"/>
    <p:sldId id="291" r:id="rId27"/>
    <p:sldId id="288" r:id="rId28"/>
    <p:sldId id="292" r:id="rId29"/>
    <p:sldId id="287" r:id="rId30"/>
    <p:sldId id="293" r:id="rId31"/>
    <p:sldId id="294" r:id="rId32"/>
    <p:sldId id="296" r:id="rId33"/>
    <p:sldId id="295" r:id="rId34"/>
    <p:sldId id="297" r:id="rId35"/>
    <p:sldId id="298" r:id="rId36"/>
    <p:sldId id="299" r:id="rId37"/>
    <p:sldId id="300" r:id="rId38"/>
    <p:sldId id="301" r:id="rId39"/>
    <p:sldId id="302" r:id="rId40"/>
    <p:sldId id="307" r:id="rId41"/>
    <p:sldId id="306" r:id="rId4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CCCAC6-2A59-495D-A672-9A8F6DD802D9}" type="datetimeFigureOut">
              <a:rPr lang="ru-RU" smtClean="0"/>
              <a:t>24.12.2018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6A3EB1-DE72-4B92-BF35-BE5C75DF42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7186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6A3EB1-DE72-4B92-BF35-BE5C75DF429C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52033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6A3EB1-DE72-4B92-BF35-BE5C75DF429C}" type="slidenum">
              <a:rPr lang="ru-RU" smtClean="0"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29847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6A3EB1-DE72-4B92-BF35-BE5C75DF429C}" type="slidenum">
              <a:rPr lang="ru-RU" smtClean="0"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9119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DC0BD-AE01-4A0A-AE7D-57D25455F2D9}" type="datetimeFigureOut">
              <a:rPr lang="ru-RU" smtClean="0"/>
              <a:t>24.12.2018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E9038-D5C3-4DAB-BE14-B86C1311CE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3720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DC0BD-AE01-4A0A-AE7D-57D25455F2D9}" type="datetimeFigureOut">
              <a:rPr lang="ru-RU" smtClean="0"/>
              <a:t>24.12.2018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E9038-D5C3-4DAB-BE14-B86C1311CE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61632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DC0BD-AE01-4A0A-AE7D-57D25455F2D9}" type="datetimeFigureOut">
              <a:rPr lang="ru-RU" smtClean="0"/>
              <a:t>24.12.2018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E9038-D5C3-4DAB-BE14-B86C1311CE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98864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DC0BD-AE01-4A0A-AE7D-57D25455F2D9}" type="datetimeFigureOut">
              <a:rPr lang="ru-RU" smtClean="0"/>
              <a:t>24.12.2018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E9038-D5C3-4DAB-BE14-B86C1311CE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70668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DC0BD-AE01-4A0A-AE7D-57D25455F2D9}" type="datetimeFigureOut">
              <a:rPr lang="ru-RU" smtClean="0"/>
              <a:t>24.12.2018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E9038-D5C3-4DAB-BE14-B86C1311CE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23861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DC0BD-AE01-4A0A-AE7D-57D25455F2D9}" type="datetimeFigureOut">
              <a:rPr lang="ru-RU" smtClean="0"/>
              <a:t>24.12.2018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E9038-D5C3-4DAB-BE14-B86C1311CE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38794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DC0BD-AE01-4A0A-AE7D-57D25455F2D9}" type="datetimeFigureOut">
              <a:rPr lang="ru-RU" smtClean="0"/>
              <a:t>24.12.2018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E9038-D5C3-4DAB-BE14-B86C1311CE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58097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DC0BD-AE01-4A0A-AE7D-57D25455F2D9}" type="datetimeFigureOut">
              <a:rPr lang="ru-RU" smtClean="0"/>
              <a:t>24.12.2018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E9038-D5C3-4DAB-BE14-B86C1311CE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88899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DC0BD-AE01-4A0A-AE7D-57D25455F2D9}" type="datetimeFigureOut">
              <a:rPr lang="ru-RU" smtClean="0"/>
              <a:t>24.12.2018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E9038-D5C3-4DAB-BE14-B86C1311CE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82948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DC0BD-AE01-4A0A-AE7D-57D25455F2D9}" type="datetimeFigureOut">
              <a:rPr lang="ru-RU" smtClean="0"/>
              <a:t>24.12.2018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E9038-D5C3-4DAB-BE14-B86C1311CE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60409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DC0BD-AE01-4A0A-AE7D-57D25455F2D9}" type="datetimeFigureOut">
              <a:rPr lang="ru-RU" smtClean="0"/>
              <a:t>24.12.2018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E9038-D5C3-4DAB-BE14-B86C1311CE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6704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BDC0BD-AE01-4A0A-AE7D-57D25455F2D9}" type="datetimeFigureOut">
              <a:rPr lang="ru-RU" smtClean="0"/>
              <a:t>24.12.2018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BE9038-D5C3-4DAB-BE14-B86C1311CE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91790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7" Type="http://schemas.openxmlformats.org/officeDocument/2006/relationships/image" Target="../media/image3.jpeg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el-ab.ru/foto3.png?i=30274&amp;k=foto-detskij-sad-solnishko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5899" y="-108440"/>
            <a:ext cx="12191999" cy="6896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Звук 4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057400" y="1327639"/>
            <a:ext cx="73152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b="1" i="1" dirty="0" smtClean="0">
                <a:ln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Свистящие звуки</a:t>
            </a:r>
            <a:endParaRPr lang="ru-RU" sz="6600" b="1" i="1" dirty="0">
              <a:ln/>
              <a:solidFill>
                <a:srgbClr val="7030A0"/>
              </a:solid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Ð¡Ð²Ð¸ÑÑÑÑÐ¸Ðµ Ð·Ð²ÑÐºÐ¸.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354"/>
          <a:stretch/>
        </p:blipFill>
        <p:spPr bwMode="auto">
          <a:xfrm>
            <a:off x="2462457" y="2391631"/>
            <a:ext cx="6145212" cy="376310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535618" y="5086205"/>
            <a:ext cx="29542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 </a:t>
            </a:r>
          </a:p>
          <a:p>
            <a:pPr algn="ctr"/>
            <a:r>
              <a:rPr lang="ru-RU" sz="1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-логопед </a:t>
            </a:r>
          </a:p>
          <a:p>
            <a:pPr algn="ctr"/>
            <a:r>
              <a:rPr lang="ru-RU" sz="1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Чалых Анна Сергеевна</a:t>
            </a:r>
            <a:endParaRPr lang="ru-RU" sz="1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20785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568"/>
    </mc:Choice>
    <mc:Fallback xmlns="">
      <p:transition spd="slow" advTm="135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m0-tub-ru.yandex.net/i?id=8244e30dc5398fc336966a8bb3df0419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61364" y="995084"/>
            <a:ext cx="1211131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i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Данная презентация направлена на постановку, автоматизацию и дифференциацию свистящих звуков. В неё входит  артикуляционный уклад свистящих звуков, артикуляционная гимнастика, которая направлена на выработку определённых положений языка, которые помогают правильно произносить свистящие звуки. Когда цель достигнута и звуки поставлены, то мы начинаем отрабатывать и закреплять данные звуки через упражнения. Сначала звук отрабатываем изолированно, затем постепенно вводим в слоги, в слова, а затем в предложения. Отрабатываем поставленные звуки через чистоговорки, стихотворения на данный звук.</a:t>
            </a:r>
            <a:endParaRPr lang="ru-RU" sz="2800" i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4844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Прямоугольник 36"/>
          <p:cNvSpPr/>
          <p:nvPr/>
        </p:nvSpPr>
        <p:spPr>
          <a:xfrm>
            <a:off x="195072" y="594283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endParaRPr lang="ru-RU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7" name="Picture 2" descr="https://im0-tub-ru.yandex.net/i?id=8244e30dc5398fc336966a8bb3df0419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982" y="-1"/>
            <a:ext cx="12260982" cy="6896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s://fs01.infourok.ru/images/doc/69/84334/img3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982" y="-20318"/>
            <a:ext cx="12260982" cy="7062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1333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Picture 2" descr="https://im0-tub-ru.yandex.net/i?id=8244e30dc5398fc336966a8bb3df0419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s://cf.ppt-online.org/files2/slide/i/iFAlr7hU1VXeR6LjTIYvJPNa3qbpQu9skmBod4n8Kf/slide-4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5" t="3240" r="2549"/>
          <a:stretch/>
        </p:blipFill>
        <p:spPr bwMode="auto">
          <a:xfrm>
            <a:off x="0" y="-96715"/>
            <a:ext cx="12282854" cy="7165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1873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Picture 2" descr="https://im0-tub-ru.yandex.net/i?id=8244e30dc5398fc336966a8bb3df0419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https://ds05.infourok.ru/uploads/ex/076e/0000cabd-e7278b61/img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2977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Picture 2" descr="https://im0-tub-ru.yandex.net/i?id=8244e30dc5398fc336966a8bb3df0419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ÐÐ°ÑÑÐ¸Ð½ÐºÐ¸ Ð¿Ð¾ Ð·Ð°Ð¿ÑÐ¾ÑÑ Ð°ÑÑÐ¸ÐºÑÐ»ÑÑÐ¸Ð¾Ð½Ð½Ð°Ñ ÑÐ°ÑÐ°ÐºÑÐµÑÐ¸ÑÑÐ¸ÐºÐ° Ñ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098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Picture 2" descr="https://im0-tub-ru.yandex.net/i?id=8244e30dc5398fc336966a8bb3df0419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4" descr=" ÐÑÐ¶ÑÐ¸Ð½Ð° &lt;b&gt;Ð½Ð°ÑÐ¾ÑÐ¾Ð¼&lt;/b&gt; &lt;b&gt;ÐºÐ°ÑÐ°ÐµÑ&lt;/b&gt; &lt;b&gt;ÑÐ¿ÑÑÑÐ¸Ð²ÑÐµÐµ&lt;/b&gt; &lt;b&gt;ÐºÐ¾Ð»ÐµÑÐ¾&lt;/b&gt;  ÐºÐ°ÑÑÐ¸Ð½ÐºÐ° ÑÐ¼Ð°Ð¹Ð»Ð¸Ðº gif Ð°Ð½Ð¸Ð¼Ð°ÑÐ¸Ñ ÑÐ¾ÑÐ¾ ÑÐ¸ÑÑÐ½Ð¾Ðº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172" y="1457447"/>
            <a:ext cx="2437657" cy="254094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0040814" y="4407415"/>
            <a:ext cx="9847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400" b="0" i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</a:t>
            </a:r>
            <a:endParaRPr kumimoji="0" lang="ru-RU" sz="5400" b="0" i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7" name="Picture 2" descr="https://ds05.infourok.ru/uploads/ex/0323/00029b32-922d2c59/img10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23" t="70146" r="61048" b="4556"/>
          <a:stretch/>
        </p:blipFill>
        <p:spPr bwMode="auto">
          <a:xfrm>
            <a:off x="9494642" y="1432289"/>
            <a:ext cx="2077083" cy="2235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3500" y="4545915"/>
            <a:ext cx="363659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Звук С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Качаем насос, насос свистит.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С-с-с-с-с</a:t>
            </a:r>
            <a:endParaRPr kumimoji="0" lang="ru-RU" sz="1800" b="1" i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4945" y="1535098"/>
            <a:ext cx="2385646" cy="238564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401894" y="4684414"/>
            <a:ext cx="28086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Звук С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Насос свистит </a:t>
            </a:r>
            <a:endParaRPr kumimoji="0" lang="ru-RU" sz="1800" b="0" i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725494" y="24090"/>
            <a:ext cx="42271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200" b="0" i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Звук С</a:t>
            </a:r>
            <a:endParaRPr kumimoji="0" lang="ru-RU" sz="7200" b="0" i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8755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https://subbotina-ds27satka.educhel.ru/uploads/6000/21397/persona/articles/.thumbs/img0.jpg?147299919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7643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Picture 2" descr="https://im0-tub-ru.yandex.net/i?id=8244e30dc5398fc336966a8bb3df0419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ds04.infourok.ru/uploads/ex/070b/000b038a-944224e5/img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1071" y="1360607"/>
            <a:ext cx="7329855" cy="5497393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1431960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Picture 2" descr="https://im0-tub-ru.yandex.net/i?id=8244e30dc5398fc336966a8bb3df0419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https://fs00.infourok.ru/images/doc/292/291520/img7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344"/>
          <a:stretch/>
        </p:blipFill>
        <p:spPr bwMode="auto">
          <a:xfrm>
            <a:off x="2004645" y="1740877"/>
            <a:ext cx="7921869" cy="5117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9976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Picture 2" descr="https://im0-tub-ru.yandex.net/i?id=8244e30dc5398fc336966a8bb3df0419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http://images.myshared.ru/28/1303691/slide_4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409"/>
          <a:stretch/>
        </p:blipFill>
        <p:spPr bwMode="auto">
          <a:xfrm>
            <a:off x="2031022" y="2088982"/>
            <a:ext cx="7359163" cy="49448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97637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Picture 2" descr="https://im0-tub-ru.yandex.net/i?id=8244e30dc5398fc336966a8bb3df0419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s://ds04.infourok.ru/uploads/ex/070b/000b038a-944224e5/img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6775" y="1332218"/>
            <a:ext cx="7367709" cy="5525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8836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m0-tub-ru.yandex.net/i?id=8244e30dc5398fc336966a8bb3df0419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https://ds04.infourok.ru/uploads/ex/1040/00025a2f-02dcb2cc/img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2555" y="1314451"/>
            <a:ext cx="7391399" cy="55435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1943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m0-tub-ru.yandex.net/i?id=8244e30dc5398fc336966a8bb3df0419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s://ds04.infourok.ru/uploads/ex/070b/000b038a-944224e5/img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0284" y="1966914"/>
            <a:ext cx="7631722" cy="572379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5461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m0-tub-ru.yandex.net/i?id=8244e30dc5398fc336966a8bb3df0419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 descr="https://ds04.infourok.ru/uploads/ex/070b/000b038a-944224e5/img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1412" y="1483885"/>
            <a:ext cx="7165487" cy="537411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6896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im0-tub-ru.yandex.net/i?id=8244e30dc5398fc336966a8bb3df0419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abvgdeika.space/images/slide-6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74" b="30791"/>
          <a:stretch/>
        </p:blipFill>
        <p:spPr bwMode="auto">
          <a:xfrm>
            <a:off x="2110156" y="2426677"/>
            <a:ext cx="7702060" cy="4431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1265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m0-tub-ru.yandex.net/i?id=8244e30dc5398fc336966a8bb3df0419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https://pp.userapi.com/c841229/v841229652/3f477/8HNdSwSFHok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32"/>
          <a:stretch/>
        </p:blipFill>
        <p:spPr bwMode="auto">
          <a:xfrm>
            <a:off x="1166691" y="2118946"/>
            <a:ext cx="9527609" cy="482697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6584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8" name="Picture 12" descr="http://logosha.com/wp-content/uploads/2017/05/1-1-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782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Box 18"/>
          <p:cNvSpPr txBox="1"/>
          <p:nvPr/>
        </p:nvSpPr>
        <p:spPr>
          <a:xfrm>
            <a:off x="355107" y="206320"/>
            <a:ext cx="101915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Автоматизация изолированного звука с</a:t>
            </a:r>
            <a:endParaRPr lang="ru-RU" sz="3200" b="1" i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6570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https://2.bp.blogspot.com/-UKk7-WvQzsk/WOgjCkbKgMI/AAAAAAAAAZ0/P2DQ-kle_8chliSixNPDwNTMSo_ubXfZgCLcB/s1600/%25D0%25A0%25D0%25B8%25D1%2581%25D1%2583%25D0%25BD%25D0%25BE%25D0%25BA1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35" t="6097" r="2715" b="2100"/>
          <a:stretch/>
        </p:blipFill>
        <p:spPr bwMode="auto">
          <a:xfrm>
            <a:off x="230819" y="339901"/>
            <a:ext cx="11097088" cy="634054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9301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s://4.bp.blogspot.com/-mOLbAjXl6aU/W7iBFuPK_fI/AAAAAAAABQw/l2l00jvnyAUpLxNtKig1fgMoXFSNDiKhQCLcBGAs/s1600/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7992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s://proshina-kashds8.edumsko.ru/uploads/6800/6710/section/627917/6.png?15346940673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695068" cy="7140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-657905" y="242178"/>
            <a:ext cx="101915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Автоматизация изолированного звука З</a:t>
            </a:r>
            <a:endParaRPr lang="ru-RU" sz="3200" b="1" i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364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www.kindergenii.ru/images/formetodiki15/zvuk-road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6531"/>
            <a:ext cx="12192000" cy="7245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2782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0" name="Picture 6" descr="http://planetadetstva.net/wp-content/uploads/2014/06/korrekcionnaya-rabota-zvukovye-logopedicheskie-dorozhki-6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260062" cy="6909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732059" y="273860"/>
            <a:ext cx="101915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Автоматизация изолированного звука Ц</a:t>
            </a:r>
            <a:endParaRPr lang="ru-RU" sz="3200" b="1" i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3783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Picture 2" descr="https://im0-tub-ru.yandex.net/i?id=8244e30dc5398fc336966a8bb3df0419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4" name="Picture 2" descr="http://biblo-ok.ru/referat-ok/images/image-m32cecfb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400390" y="-987643"/>
            <a:ext cx="5259973" cy="8833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0380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im0-tub-ru.yandex.net/i?id=8244e30dc5398fc336966a8bb3df0419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112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https://im0-tub-ru.yandex.net/i?id=4871da44deefbdfaa2c39765b851e561&amp;n=1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46" t="10391" r="8148" b="4461"/>
          <a:stretch/>
        </p:blipFill>
        <p:spPr bwMode="auto">
          <a:xfrm>
            <a:off x="481135" y="975997"/>
            <a:ext cx="1656760" cy="1224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https://im0-tub-ru.yandex.net/i?id=4871da44deefbdfaa2c39765b851e561&amp;n=1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46" t="10391" r="8148" b="4461"/>
          <a:stretch/>
        </p:blipFill>
        <p:spPr bwMode="auto">
          <a:xfrm>
            <a:off x="450234" y="2810146"/>
            <a:ext cx="1656760" cy="1224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https://im0-tub-ru.yandex.net/i?id=4871da44deefbdfaa2c39765b851e561&amp;n=1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46" t="10391" r="8148" b="4461"/>
          <a:stretch/>
        </p:blipFill>
        <p:spPr bwMode="auto">
          <a:xfrm>
            <a:off x="459474" y="4658715"/>
            <a:ext cx="1656760" cy="1224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https://im0-tub-ru.yandex.net/i?id=4871da44deefbdfaa2c39765b851e561&amp;n=1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46" t="10391" r="8148" b="4461"/>
          <a:stretch/>
        </p:blipFill>
        <p:spPr bwMode="auto">
          <a:xfrm>
            <a:off x="3014375" y="4582870"/>
            <a:ext cx="1656760" cy="1224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https://im0-tub-ru.yandex.net/i?id=4871da44deefbdfaa2c39765b851e561&amp;n=1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46" t="10391" r="8148" b="4461"/>
          <a:stretch/>
        </p:blipFill>
        <p:spPr bwMode="auto">
          <a:xfrm>
            <a:off x="3014375" y="2810146"/>
            <a:ext cx="1656760" cy="1224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https://im0-tub-ru.yandex.net/i?id=4871da44deefbdfaa2c39765b851e561&amp;n=1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46" t="10391" r="8148" b="4461"/>
          <a:stretch/>
        </p:blipFill>
        <p:spPr bwMode="auto">
          <a:xfrm>
            <a:off x="2922804" y="975997"/>
            <a:ext cx="1656760" cy="1224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Стрелка вправо 10"/>
          <p:cNvSpPr/>
          <p:nvPr/>
        </p:nvSpPr>
        <p:spPr>
          <a:xfrm>
            <a:off x="2168914" y="1345962"/>
            <a:ext cx="737347" cy="484632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92858" y="1146484"/>
            <a:ext cx="5899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accent6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3200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sz="3200" dirty="0">
              <a:solidFill>
                <a:schemeClr val="accent6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498853" y="1111216"/>
            <a:ext cx="5785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3200" dirty="0" err="1" smtClean="0">
                <a:solidFill>
                  <a:srgbClr val="70AD47">
                    <a:lumMod val="40000"/>
                    <a:lumOff val="6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ся</a:t>
            </a:r>
            <a:endParaRPr lang="ru-RU" sz="3200" dirty="0">
              <a:solidFill>
                <a:srgbClr val="70AD47">
                  <a:lumMod val="40000"/>
                  <a:lumOff val="6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989037" y="3019050"/>
            <a:ext cx="57259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200" dirty="0" smtClean="0">
                <a:solidFill>
                  <a:srgbClr val="70AD47">
                    <a:lumMod val="40000"/>
                    <a:lumOff val="6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</a:t>
            </a:r>
            <a:endParaRPr lang="ru-RU" sz="3200" dirty="0">
              <a:solidFill>
                <a:srgbClr val="70AD47">
                  <a:lumMod val="40000"/>
                  <a:lumOff val="6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582937" y="3027429"/>
            <a:ext cx="55015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200" dirty="0" smtClean="0">
                <a:solidFill>
                  <a:srgbClr val="70AD47">
                    <a:lumMod val="40000"/>
                    <a:lumOff val="6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сё</a:t>
            </a:r>
            <a:endParaRPr lang="ru-RU" sz="3200" dirty="0">
              <a:solidFill>
                <a:srgbClr val="70AD47">
                  <a:lumMod val="40000"/>
                  <a:lumOff val="6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Стрелка вправо 18"/>
          <p:cNvSpPr/>
          <p:nvPr/>
        </p:nvSpPr>
        <p:spPr>
          <a:xfrm>
            <a:off x="2160676" y="3180111"/>
            <a:ext cx="737347" cy="484632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/>
              </a:solidFill>
            </a:endParaRPr>
          </a:p>
        </p:txBody>
      </p:sp>
      <p:sp>
        <p:nvSpPr>
          <p:cNvPr id="23" name="Стрелка вправо 22"/>
          <p:cNvSpPr/>
          <p:nvPr/>
        </p:nvSpPr>
        <p:spPr>
          <a:xfrm>
            <a:off x="2205340" y="5028680"/>
            <a:ext cx="737347" cy="484632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/>
              </a:solidFill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989037" y="4861578"/>
            <a:ext cx="56720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200" dirty="0" smtClean="0">
                <a:solidFill>
                  <a:srgbClr val="70AD47">
                    <a:lumMod val="40000"/>
                    <a:lumOff val="6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</a:t>
            </a:r>
            <a:endParaRPr lang="ru-RU" sz="3200" dirty="0">
              <a:solidFill>
                <a:srgbClr val="70AD47">
                  <a:lumMod val="40000"/>
                  <a:lumOff val="6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3554588" y="4861577"/>
            <a:ext cx="6735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200" dirty="0" smtClean="0">
                <a:solidFill>
                  <a:srgbClr val="70AD47">
                    <a:lumMod val="40000"/>
                    <a:lumOff val="6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сю</a:t>
            </a:r>
            <a:endParaRPr lang="ru-RU" sz="3200" dirty="0">
              <a:solidFill>
                <a:srgbClr val="70AD47">
                  <a:lumMod val="40000"/>
                  <a:lumOff val="6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8" name="Picture 6" descr="https://im0-tub-ru.yandex.net/i?id=4871da44deefbdfaa2c39765b851e561&amp;n=1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46" t="10391" r="8148" b="4461"/>
          <a:stretch/>
        </p:blipFill>
        <p:spPr bwMode="auto">
          <a:xfrm>
            <a:off x="8849555" y="2816719"/>
            <a:ext cx="1656760" cy="1224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6" descr="https://im0-tub-ru.yandex.net/i?id=4871da44deefbdfaa2c39765b851e561&amp;n=1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46" t="10391" r="8148" b="4461"/>
          <a:stretch/>
        </p:blipFill>
        <p:spPr bwMode="auto">
          <a:xfrm>
            <a:off x="6399930" y="2810146"/>
            <a:ext cx="1656760" cy="1224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6" descr="https://im0-tub-ru.yandex.net/i?id=4871da44deefbdfaa2c39765b851e561&amp;n=1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46" t="10391" r="8148" b="4461"/>
          <a:stretch/>
        </p:blipFill>
        <p:spPr bwMode="auto">
          <a:xfrm>
            <a:off x="8921620" y="997058"/>
            <a:ext cx="1656760" cy="1224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6" descr="https://im0-tub-ru.yandex.net/i?id=4871da44deefbdfaa2c39765b851e561&amp;n=1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46" t="10391" r="8148" b="4461"/>
          <a:stretch/>
        </p:blipFill>
        <p:spPr bwMode="auto">
          <a:xfrm>
            <a:off x="6428135" y="975997"/>
            <a:ext cx="1656760" cy="1224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2" name="Прямоугольник 3071"/>
          <p:cNvSpPr/>
          <p:nvPr/>
        </p:nvSpPr>
        <p:spPr>
          <a:xfrm>
            <a:off x="6919724" y="1147261"/>
            <a:ext cx="64312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200" dirty="0" smtClean="0">
                <a:solidFill>
                  <a:srgbClr val="70AD47">
                    <a:lumMod val="40000"/>
                    <a:lumOff val="6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сы</a:t>
            </a:r>
            <a:endParaRPr lang="ru-RU" sz="3200" dirty="0">
              <a:solidFill>
                <a:srgbClr val="70AD47">
                  <a:lumMod val="40000"/>
                  <a:lumOff val="6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73" name="Прямоугольник 3072"/>
          <p:cNvSpPr/>
          <p:nvPr/>
        </p:nvSpPr>
        <p:spPr>
          <a:xfrm>
            <a:off x="9484371" y="1171304"/>
            <a:ext cx="58702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200" dirty="0" smtClean="0">
                <a:solidFill>
                  <a:srgbClr val="70AD47">
                    <a:lumMod val="40000"/>
                    <a:lumOff val="6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</a:t>
            </a:r>
            <a:endParaRPr lang="ru-RU" sz="3200" dirty="0">
              <a:solidFill>
                <a:srgbClr val="70AD47">
                  <a:lumMod val="40000"/>
                  <a:lumOff val="6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75" name="Прямоугольник 3074"/>
          <p:cNvSpPr/>
          <p:nvPr/>
        </p:nvSpPr>
        <p:spPr>
          <a:xfrm>
            <a:off x="6919724" y="3027429"/>
            <a:ext cx="54874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200" dirty="0" smtClean="0">
                <a:solidFill>
                  <a:srgbClr val="70AD47">
                    <a:lumMod val="40000"/>
                    <a:lumOff val="6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сэ</a:t>
            </a:r>
            <a:endParaRPr lang="ru-RU" sz="3200" dirty="0">
              <a:solidFill>
                <a:srgbClr val="70AD47">
                  <a:lumMod val="40000"/>
                  <a:lumOff val="6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76" name="Прямоугольник 3075"/>
          <p:cNvSpPr/>
          <p:nvPr/>
        </p:nvSpPr>
        <p:spPr>
          <a:xfrm>
            <a:off x="9406943" y="3027429"/>
            <a:ext cx="5551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200" dirty="0" smtClean="0">
                <a:solidFill>
                  <a:srgbClr val="70AD47">
                    <a:lumMod val="40000"/>
                    <a:lumOff val="6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endParaRPr lang="ru-RU" sz="3200" dirty="0">
              <a:solidFill>
                <a:srgbClr val="70AD47">
                  <a:lumMod val="40000"/>
                  <a:lumOff val="6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Стрелка вправо 36"/>
          <p:cNvSpPr/>
          <p:nvPr/>
        </p:nvSpPr>
        <p:spPr>
          <a:xfrm>
            <a:off x="8139968" y="1303706"/>
            <a:ext cx="737347" cy="484632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/>
              </a:solidFill>
            </a:endParaRPr>
          </a:p>
        </p:txBody>
      </p:sp>
      <p:sp>
        <p:nvSpPr>
          <p:cNvPr id="38" name="Стрелка вправо 37"/>
          <p:cNvSpPr/>
          <p:nvPr/>
        </p:nvSpPr>
        <p:spPr>
          <a:xfrm>
            <a:off x="8078050" y="3119193"/>
            <a:ext cx="737347" cy="484632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316872" y="291883"/>
            <a:ext cx="61917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Автоматизация звука С в слогах</a:t>
            </a:r>
            <a:endParaRPr lang="ru-RU" sz="2800" b="1" i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1642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0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0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0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24" grpId="0"/>
      <p:bldP spid="25" grpId="0"/>
      <p:bldP spid="3072" grpId="0"/>
      <p:bldP spid="3073" grpId="0"/>
      <p:bldP spid="3075" grpId="0"/>
      <p:bldP spid="307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im0-tub-ru.yandex.net/i?id=8244e30dc5398fc336966a8bb3df0419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112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https://im0-tub-ru.yandex.net/i?id=4871da44deefbdfaa2c39765b851e561&amp;n=1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46" t="10391" r="8148" b="4461"/>
          <a:stretch/>
        </p:blipFill>
        <p:spPr bwMode="auto">
          <a:xfrm>
            <a:off x="481135" y="975997"/>
            <a:ext cx="1656760" cy="1224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https://im0-tub-ru.yandex.net/i?id=4871da44deefbdfaa2c39765b851e561&amp;n=1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46" t="10391" r="8148" b="4461"/>
          <a:stretch/>
        </p:blipFill>
        <p:spPr bwMode="auto">
          <a:xfrm>
            <a:off x="450234" y="2810146"/>
            <a:ext cx="1656760" cy="1224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https://im0-tub-ru.yandex.net/i?id=4871da44deefbdfaa2c39765b851e561&amp;n=1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46" t="10391" r="8148" b="4461"/>
          <a:stretch/>
        </p:blipFill>
        <p:spPr bwMode="auto">
          <a:xfrm>
            <a:off x="459474" y="4658715"/>
            <a:ext cx="1656760" cy="1224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https://im0-tub-ru.yandex.net/i?id=4871da44deefbdfaa2c39765b851e561&amp;n=1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46" t="10391" r="8148" b="4461"/>
          <a:stretch/>
        </p:blipFill>
        <p:spPr bwMode="auto">
          <a:xfrm>
            <a:off x="3014375" y="4582870"/>
            <a:ext cx="1656760" cy="1224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https://im0-tub-ru.yandex.net/i?id=4871da44deefbdfaa2c39765b851e561&amp;n=1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46" t="10391" r="8148" b="4461"/>
          <a:stretch/>
        </p:blipFill>
        <p:spPr bwMode="auto">
          <a:xfrm>
            <a:off x="3014375" y="2810146"/>
            <a:ext cx="1656760" cy="1224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https://im0-tub-ru.yandex.net/i?id=4871da44deefbdfaa2c39765b851e561&amp;n=1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46" t="10391" r="8148" b="4461"/>
          <a:stretch/>
        </p:blipFill>
        <p:spPr bwMode="auto">
          <a:xfrm>
            <a:off x="2922804" y="975997"/>
            <a:ext cx="1656760" cy="1224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Стрелка вправо 10"/>
          <p:cNvSpPr/>
          <p:nvPr/>
        </p:nvSpPr>
        <p:spPr>
          <a:xfrm>
            <a:off x="2168914" y="1345962"/>
            <a:ext cx="737347" cy="484632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92858" y="1146484"/>
            <a:ext cx="5899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</a:t>
            </a:r>
            <a:endParaRPr lang="ru-RU" sz="3200" dirty="0">
              <a:solidFill>
                <a:schemeClr val="accent6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498853" y="1111216"/>
            <a:ext cx="5785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3200" dirty="0" smtClean="0">
                <a:solidFill>
                  <a:srgbClr val="70AD47">
                    <a:lumMod val="40000"/>
                    <a:lumOff val="6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яс</a:t>
            </a:r>
            <a:endParaRPr lang="ru-RU" sz="3200" dirty="0">
              <a:solidFill>
                <a:srgbClr val="70AD47">
                  <a:lumMod val="40000"/>
                  <a:lumOff val="6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989037" y="3019050"/>
            <a:ext cx="58278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200" dirty="0" smtClean="0">
                <a:solidFill>
                  <a:srgbClr val="70AD47">
                    <a:lumMod val="40000"/>
                    <a:lumOff val="6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</a:t>
            </a:r>
            <a:endParaRPr lang="ru-RU" sz="3200" dirty="0">
              <a:solidFill>
                <a:srgbClr val="70AD47">
                  <a:lumMod val="40000"/>
                  <a:lumOff val="6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582937" y="3027429"/>
            <a:ext cx="55015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200" dirty="0" err="1" smtClean="0">
                <a:solidFill>
                  <a:srgbClr val="70AD47">
                    <a:lumMod val="40000"/>
                    <a:lumOff val="6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ёс</a:t>
            </a:r>
            <a:endParaRPr lang="ru-RU" sz="3200" dirty="0">
              <a:solidFill>
                <a:srgbClr val="70AD47">
                  <a:lumMod val="40000"/>
                  <a:lumOff val="6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Стрелка вправо 18"/>
          <p:cNvSpPr/>
          <p:nvPr/>
        </p:nvSpPr>
        <p:spPr>
          <a:xfrm>
            <a:off x="2160676" y="3180111"/>
            <a:ext cx="737347" cy="484632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/>
              </a:solidFill>
            </a:endParaRPr>
          </a:p>
        </p:txBody>
      </p:sp>
      <p:sp>
        <p:nvSpPr>
          <p:cNvPr id="23" name="Стрелка вправо 22"/>
          <p:cNvSpPr/>
          <p:nvPr/>
        </p:nvSpPr>
        <p:spPr>
          <a:xfrm>
            <a:off x="2205340" y="5028680"/>
            <a:ext cx="737347" cy="484632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/>
              </a:solidFill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989037" y="4861578"/>
            <a:ext cx="57259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200" dirty="0" smtClean="0">
                <a:solidFill>
                  <a:srgbClr val="70AD47">
                    <a:lumMod val="40000"/>
                    <a:lumOff val="6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</a:t>
            </a:r>
            <a:endParaRPr lang="ru-RU" sz="3200" dirty="0">
              <a:solidFill>
                <a:srgbClr val="70AD47">
                  <a:lumMod val="40000"/>
                  <a:lumOff val="6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3554588" y="4861577"/>
            <a:ext cx="6735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200" dirty="0" smtClean="0">
                <a:solidFill>
                  <a:srgbClr val="70AD47">
                    <a:lumMod val="40000"/>
                    <a:lumOff val="6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юс</a:t>
            </a:r>
            <a:endParaRPr lang="ru-RU" sz="3200" dirty="0">
              <a:solidFill>
                <a:srgbClr val="70AD47">
                  <a:lumMod val="40000"/>
                  <a:lumOff val="6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8" name="Picture 6" descr="https://im0-tub-ru.yandex.net/i?id=4871da44deefbdfaa2c39765b851e561&amp;n=1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46" t="10391" r="8148" b="4461"/>
          <a:stretch/>
        </p:blipFill>
        <p:spPr bwMode="auto">
          <a:xfrm>
            <a:off x="8849555" y="2816719"/>
            <a:ext cx="1656760" cy="1224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6" descr="https://im0-tub-ru.yandex.net/i?id=4871da44deefbdfaa2c39765b851e561&amp;n=1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46" t="10391" r="8148" b="4461"/>
          <a:stretch/>
        </p:blipFill>
        <p:spPr bwMode="auto">
          <a:xfrm>
            <a:off x="6399930" y="2810146"/>
            <a:ext cx="1656760" cy="1224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6" descr="https://im0-tub-ru.yandex.net/i?id=4871da44deefbdfaa2c39765b851e561&amp;n=1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46" t="10391" r="8148" b="4461"/>
          <a:stretch/>
        </p:blipFill>
        <p:spPr bwMode="auto">
          <a:xfrm>
            <a:off x="8921620" y="997058"/>
            <a:ext cx="1656760" cy="1224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6" descr="https://im0-tub-ru.yandex.net/i?id=4871da44deefbdfaa2c39765b851e561&amp;n=1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46" t="10391" r="8148" b="4461"/>
          <a:stretch/>
        </p:blipFill>
        <p:spPr bwMode="auto">
          <a:xfrm>
            <a:off x="6428135" y="975997"/>
            <a:ext cx="1656760" cy="1224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2" name="Прямоугольник 3071"/>
          <p:cNvSpPr/>
          <p:nvPr/>
        </p:nvSpPr>
        <p:spPr>
          <a:xfrm>
            <a:off x="6919724" y="1147261"/>
            <a:ext cx="64312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200" dirty="0" err="1" smtClean="0">
                <a:solidFill>
                  <a:srgbClr val="70AD47">
                    <a:lumMod val="40000"/>
                    <a:lumOff val="6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ыс</a:t>
            </a:r>
            <a:endParaRPr lang="ru-RU" sz="3200" dirty="0">
              <a:solidFill>
                <a:srgbClr val="70AD47">
                  <a:lumMod val="40000"/>
                  <a:lumOff val="6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73" name="Прямоугольник 3072"/>
          <p:cNvSpPr/>
          <p:nvPr/>
        </p:nvSpPr>
        <p:spPr>
          <a:xfrm>
            <a:off x="9484371" y="1171304"/>
            <a:ext cx="58702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200" dirty="0" err="1" smtClean="0">
                <a:solidFill>
                  <a:srgbClr val="70AD47">
                    <a:lumMod val="40000"/>
                    <a:lumOff val="6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</a:t>
            </a:r>
            <a:endParaRPr lang="ru-RU" sz="3200" dirty="0">
              <a:solidFill>
                <a:srgbClr val="70AD47">
                  <a:lumMod val="40000"/>
                  <a:lumOff val="6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75" name="Прямоугольник 3074"/>
          <p:cNvSpPr/>
          <p:nvPr/>
        </p:nvSpPr>
        <p:spPr>
          <a:xfrm>
            <a:off x="6919724" y="3027429"/>
            <a:ext cx="54373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200" dirty="0" smtClean="0">
                <a:solidFill>
                  <a:srgbClr val="70AD47">
                    <a:lumMod val="40000"/>
                    <a:lumOff val="6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эс</a:t>
            </a:r>
            <a:endParaRPr lang="ru-RU" sz="3200" dirty="0">
              <a:solidFill>
                <a:srgbClr val="70AD47">
                  <a:lumMod val="40000"/>
                  <a:lumOff val="6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76" name="Прямоугольник 3075"/>
          <p:cNvSpPr/>
          <p:nvPr/>
        </p:nvSpPr>
        <p:spPr>
          <a:xfrm>
            <a:off x="9406943" y="3027429"/>
            <a:ext cx="56034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200" dirty="0" err="1" smtClean="0">
                <a:solidFill>
                  <a:srgbClr val="70AD47">
                    <a:lumMod val="40000"/>
                    <a:lumOff val="6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</a:t>
            </a:r>
            <a:endParaRPr lang="ru-RU" sz="3200" dirty="0">
              <a:solidFill>
                <a:srgbClr val="70AD47">
                  <a:lumMod val="40000"/>
                  <a:lumOff val="6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Стрелка вправо 36"/>
          <p:cNvSpPr/>
          <p:nvPr/>
        </p:nvSpPr>
        <p:spPr>
          <a:xfrm>
            <a:off x="8139968" y="1303706"/>
            <a:ext cx="737347" cy="484632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/>
              </a:solidFill>
            </a:endParaRPr>
          </a:p>
        </p:txBody>
      </p:sp>
      <p:sp>
        <p:nvSpPr>
          <p:cNvPr id="38" name="Стрелка вправо 37"/>
          <p:cNvSpPr/>
          <p:nvPr/>
        </p:nvSpPr>
        <p:spPr>
          <a:xfrm>
            <a:off x="8078050" y="3119193"/>
            <a:ext cx="737347" cy="484632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316872" y="291883"/>
            <a:ext cx="61917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Автоматизация звука С в слогах</a:t>
            </a:r>
            <a:endParaRPr lang="ru-RU" sz="2800" b="1" i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0403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0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0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0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24" grpId="0"/>
      <p:bldP spid="25" grpId="0"/>
      <p:bldP spid="3072" grpId="0"/>
      <p:bldP spid="3073" grpId="0"/>
      <p:bldP spid="3075" grpId="0"/>
      <p:bldP spid="307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s://im0-tub-ru.yandex.net/i?id=8244e30dc5398fc336966a8bb3df0419&amp;n=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4" name="Picture 8" descr="https://st2.depositphotos.com/1738826/8158/v/950/depositphotos_81588598-stock-illustration-funny-mosquito-cartoon-for-you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687" y="532123"/>
            <a:ext cx="1412907" cy="120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https://st2.depositphotos.com/1738826/8158/v/950/depositphotos_81588598-stock-illustration-funny-mosquito-cartoon-for-you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0929" y="511294"/>
            <a:ext cx="1412907" cy="120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https://st2.depositphotos.com/1738826/8158/v/950/depositphotos_81588598-stock-illustration-funny-mosquito-cartoon-for-you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686" y="2087195"/>
            <a:ext cx="1412907" cy="120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 descr="https://st2.depositphotos.com/1738826/8158/v/950/depositphotos_81588598-stock-illustration-funny-mosquito-cartoon-for-you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376" y="2030767"/>
            <a:ext cx="1412907" cy="120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8" descr="https://st2.depositphotos.com/1738826/8158/v/950/depositphotos_81588598-stock-illustration-funny-mosquito-cartoon-for-you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686" y="3814104"/>
            <a:ext cx="1412907" cy="120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8" descr="https://st2.depositphotos.com/1738826/8158/v/950/depositphotos_81588598-stock-illustration-funny-mosquito-cartoon-for-you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6668" y="3814104"/>
            <a:ext cx="1412907" cy="120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8" descr="https://st2.depositphotos.com/1738826/8158/v/950/depositphotos_81588598-stock-illustration-funny-mosquito-cartoon-for-you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1823" y="532123"/>
            <a:ext cx="1412907" cy="120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8" descr="https://st2.depositphotos.com/1738826/8158/v/950/depositphotos_81588598-stock-illustration-funny-mosquito-cartoon-for-you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0477" y="532123"/>
            <a:ext cx="1412907" cy="120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8" descr="https://st2.depositphotos.com/1738826/8158/v/950/depositphotos_81588598-stock-illustration-funny-mosquito-cartoon-for-you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0850" y="2088979"/>
            <a:ext cx="1412907" cy="120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8" descr="https://st2.depositphotos.com/1738826/8158/v/950/depositphotos_81588598-stock-illustration-funny-mosquito-cartoon-for-you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0210" y="2107486"/>
            <a:ext cx="1412907" cy="120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Стрелка вправо 18"/>
          <p:cNvSpPr/>
          <p:nvPr/>
        </p:nvSpPr>
        <p:spPr>
          <a:xfrm>
            <a:off x="2019029" y="931462"/>
            <a:ext cx="737347" cy="484632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/>
              </a:solidFill>
            </a:endParaRPr>
          </a:p>
        </p:txBody>
      </p:sp>
      <p:sp>
        <p:nvSpPr>
          <p:cNvPr id="20" name="Стрелка вправо 19"/>
          <p:cNvSpPr/>
          <p:nvPr/>
        </p:nvSpPr>
        <p:spPr>
          <a:xfrm>
            <a:off x="2011811" y="2419644"/>
            <a:ext cx="737347" cy="484632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/>
              </a:solidFill>
            </a:endParaRPr>
          </a:p>
        </p:txBody>
      </p:sp>
      <p:sp>
        <p:nvSpPr>
          <p:cNvPr id="21" name="Стрелка вправо 20"/>
          <p:cNvSpPr/>
          <p:nvPr/>
        </p:nvSpPr>
        <p:spPr>
          <a:xfrm>
            <a:off x="2021957" y="4154190"/>
            <a:ext cx="737347" cy="484632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/>
              </a:solidFill>
            </a:endParaRPr>
          </a:p>
        </p:txBody>
      </p:sp>
      <p:sp>
        <p:nvSpPr>
          <p:cNvPr id="22" name="Стрелка вправо 21"/>
          <p:cNvSpPr/>
          <p:nvPr/>
        </p:nvSpPr>
        <p:spPr>
          <a:xfrm>
            <a:off x="8344024" y="930876"/>
            <a:ext cx="737347" cy="484632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/>
              </a:solidFill>
            </a:endParaRPr>
          </a:p>
        </p:txBody>
      </p:sp>
      <p:sp>
        <p:nvSpPr>
          <p:cNvPr id="23" name="Стрелка вправо 22"/>
          <p:cNvSpPr/>
          <p:nvPr/>
        </p:nvSpPr>
        <p:spPr>
          <a:xfrm>
            <a:off x="8403757" y="2469120"/>
            <a:ext cx="737347" cy="484632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60435" y="1242915"/>
            <a:ext cx="10298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endParaRPr lang="ru-RU" sz="3200" b="1" i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105778" y="1173192"/>
            <a:ext cx="10298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ЗЯ</a:t>
            </a:r>
            <a:endParaRPr lang="ru-RU" sz="3200" b="1" i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954264" y="2844225"/>
            <a:ext cx="10298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ЗО</a:t>
            </a:r>
            <a:endParaRPr lang="ru-RU" sz="3200" b="1" i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105778" y="2730611"/>
            <a:ext cx="10298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ЗЁ</a:t>
            </a:r>
            <a:endParaRPr lang="ru-RU" sz="3200" b="1" i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954264" y="4538010"/>
            <a:ext cx="10298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ЗУ</a:t>
            </a:r>
            <a:endParaRPr lang="ru-RU" sz="3200" b="1" i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146135" y="4538009"/>
            <a:ext cx="10298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ЗЮ</a:t>
            </a:r>
            <a:endParaRPr lang="ru-RU" sz="3200" b="1" i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314214" y="1274795"/>
            <a:ext cx="10298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ЗЫ</a:t>
            </a:r>
            <a:endParaRPr lang="ru-RU" sz="3200" b="1" i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9382126" y="1272318"/>
            <a:ext cx="10298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ЗИ</a:t>
            </a:r>
            <a:endParaRPr lang="ru-RU" sz="3200" b="1" i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343320" y="2766926"/>
            <a:ext cx="10298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ЗЭ</a:t>
            </a:r>
            <a:endParaRPr lang="ru-RU" sz="3200" b="1" i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9433574" y="2751237"/>
            <a:ext cx="10298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ЗЕ</a:t>
            </a:r>
            <a:endParaRPr lang="ru-RU" sz="3200" b="1" i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858708" y="60290"/>
            <a:ext cx="61917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Автоматизация звука З в слогах</a:t>
            </a:r>
            <a:endParaRPr lang="ru-RU" sz="2800" b="1" i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3719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6" grpId="0"/>
      <p:bldP spid="27" grpId="0"/>
      <p:bldP spid="28" grpId="0"/>
      <p:bldP spid="2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s://im0-tub-ru.yandex.net/i?id=8244e30dc5398fc336966a8bb3df0419&amp;n=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7299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4" name="Picture 8" descr="https://st2.depositphotos.com/1738826/8158/v/950/depositphotos_81588598-stock-illustration-funny-mosquito-cartoon-for-you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687" y="532123"/>
            <a:ext cx="1412907" cy="120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https://st2.depositphotos.com/1738826/8158/v/950/depositphotos_81588598-stock-illustration-funny-mosquito-cartoon-for-you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0929" y="511294"/>
            <a:ext cx="1412907" cy="120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https://st2.depositphotos.com/1738826/8158/v/950/depositphotos_81588598-stock-illustration-funny-mosquito-cartoon-for-you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686" y="2087195"/>
            <a:ext cx="1412907" cy="120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 descr="https://st2.depositphotos.com/1738826/8158/v/950/depositphotos_81588598-stock-illustration-funny-mosquito-cartoon-for-you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376" y="2030767"/>
            <a:ext cx="1412907" cy="120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8" descr="https://st2.depositphotos.com/1738826/8158/v/950/depositphotos_81588598-stock-illustration-funny-mosquito-cartoon-for-you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686" y="3814104"/>
            <a:ext cx="1412907" cy="120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8" descr="https://st2.depositphotos.com/1738826/8158/v/950/depositphotos_81588598-stock-illustration-funny-mosquito-cartoon-for-you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6668" y="3814104"/>
            <a:ext cx="1412907" cy="120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8" descr="https://st2.depositphotos.com/1738826/8158/v/950/depositphotos_81588598-stock-illustration-funny-mosquito-cartoon-for-you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1823" y="532123"/>
            <a:ext cx="1412907" cy="120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8" descr="https://st2.depositphotos.com/1738826/8158/v/950/depositphotos_81588598-stock-illustration-funny-mosquito-cartoon-for-you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0477" y="532123"/>
            <a:ext cx="1412907" cy="120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8" descr="https://st2.depositphotos.com/1738826/8158/v/950/depositphotos_81588598-stock-illustration-funny-mosquito-cartoon-for-you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0850" y="2088979"/>
            <a:ext cx="1412907" cy="120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8" descr="https://st2.depositphotos.com/1738826/8158/v/950/depositphotos_81588598-stock-illustration-funny-mosquito-cartoon-for-you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0210" y="2107486"/>
            <a:ext cx="1412907" cy="120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Стрелка вправо 18"/>
          <p:cNvSpPr/>
          <p:nvPr/>
        </p:nvSpPr>
        <p:spPr>
          <a:xfrm>
            <a:off x="2019029" y="931462"/>
            <a:ext cx="737347" cy="484632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/>
              </a:solidFill>
            </a:endParaRPr>
          </a:p>
        </p:txBody>
      </p:sp>
      <p:sp>
        <p:nvSpPr>
          <p:cNvPr id="20" name="Стрелка вправо 19"/>
          <p:cNvSpPr/>
          <p:nvPr/>
        </p:nvSpPr>
        <p:spPr>
          <a:xfrm>
            <a:off x="2011811" y="2419644"/>
            <a:ext cx="737347" cy="484632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/>
              </a:solidFill>
            </a:endParaRPr>
          </a:p>
        </p:txBody>
      </p:sp>
      <p:sp>
        <p:nvSpPr>
          <p:cNvPr id="21" name="Стрелка вправо 20"/>
          <p:cNvSpPr/>
          <p:nvPr/>
        </p:nvSpPr>
        <p:spPr>
          <a:xfrm>
            <a:off x="2021957" y="4154190"/>
            <a:ext cx="737347" cy="484632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/>
              </a:solidFill>
            </a:endParaRPr>
          </a:p>
        </p:txBody>
      </p:sp>
      <p:sp>
        <p:nvSpPr>
          <p:cNvPr id="22" name="Стрелка вправо 21"/>
          <p:cNvSpPr/>
          <p:nvPr/>
        </p:nvSpPr>
        <p:spPr>
          <a:xfrm>
            <a:off x="8344024" y="930876"/>
            <a:ext cx="737347" cy="484632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/>
              </a:solidFill>
            </a:endParaRPr>
          </a:p>
        </p:txBody>
      </p:sp>
      <p:sp>
        <p:nvSpPr>
          <p:cNvPr id="23" name="Стрелка вправо 22"/>
          <p:cNvSpPr/>
          <p:nvPr/>
        </p:nvSpPr>
        <p:spPr>
          <a:xfrm>
            <a:off x="8403757" y="2469120"/>
            <a:ext cx="737347" cy="484632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60435" y="1242915"/>
            <a:ext cx="10298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АЗ</a:t>
            </a:r>
            <a:endParaRPr lang="ru-RU" sz="3200" b="1" i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105778" y="1173192"/>
            <a:ext cx="10298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ЯЗ</a:t>
            </a:r>
            <a:endParaRPr lang="ru-RU" sz="3200" b="1" i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954264" y="2844225"/>
            <a:ext cx="10298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ОЗ</a:t>
            </a:r>
            <a:endParaRPr lang="ru-RU" sz="3200" b="1" i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105778" y="2730611"/>
            <a:ext cx="10298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ЁЗ</a:t>
            </a:r>
            <a:endParaRPr lang="ru-RU" sz="3200" b="1" i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954264" y="4538010"/>
            <a:ext cx="10298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УЗ</a:t>
            </a:r>
            <a:endParaRPr lang="ru-RU" sz="3200" b="1" i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146135" y="4538009"/>
            <a:ext cx="10298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ЮЗ</a:t>
            </a:r>
            <a:endParaRPr lang="ru-RU" sz="3200" b="1" i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314214" y="1274795"/>
            <a:ext cx="10298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ЫЗ</a:t>
            </a:r>
            <a:endParaRPr lang="ru-RU" sz="3200" b="1" i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9382126" y="1272318"/>
            <a:ext cx="10298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ИЗ</a:t>
            </a:r>
            <a:endParaRPr lang="ru-RU" sz="3200" b="1" i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343320" y="2766926"/>
            <a:ext cx="10298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ЗЭ</a:t>
            </a:r>
            <a:endParaRPr lang="ru-RU" sz="3200" b="1" i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9477081" y="2766926"/>
            <a:ext cx="9348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ЕЗ</a:t>
            </a:r>
            <a:endParaRPr lang="ru-RU" sz="3200" b="1" i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403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6" grpId="0"/>
      <p:bldP spid="27" grpId="0"/>
      <p:bldP spid="28" grpId="0"/>
      <p:bldP spid="2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s://www.maam.ru/upload/blogs/ed58aaaabe3201b950d4f5dc1e3d10b3.p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924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065122" y="168675"/>
            <a:ext cx="61917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Автоматизация звука Ц в слогах</a:t>
            </a:r>
            <a:endParaRPr lang="ru-RU" sz="2800" b="1" i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2380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900igr.net/up/datas/257882/0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68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9297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s://image.jimcdn.com/app/cms/image/transf/none/path/s17c088ba12f1b6c4/image/ia96a592e62c37e06/version/1521657309/ima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384350" cy="7057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Овал 1"/>
          <p:cNvSpPr/>
          <p:nvPr/>
        </p:nvSpPr>
        <p:spPr>
          <a:xfrm>
            <a:off x="528918" y="6230471"/>
            <a:ext cx="1721223" cy="33169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3290047" y="0"/>
            <a:ext cx="61139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Автоматизация звука С в словах</a:t>
            </a:r>
            <a:endParaRPr lang="ru-RU" sz="2800" b="1" i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0944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s://ds03.infourok.ru/uploads/ex/0b31/0000a770-c8cf1ac7/img1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43" t="17654" r="11317" b="10107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Овал 1"/>
          <p:cNvSpPr/>
          <p:nvPr/>
        </p:nvSpPr>
        <p:spPr>
          <a:xfrm>
            <a:off x="523782" y="5983549"/>
            <a:ext cx="2148396" cy="7013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0111666" y="5717219"/>
            <a:ext cx="585926" cy="727969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3278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https://www.maam.ru/upload/blogs/detsad-299397-14404229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577" y="0"/>
            <a:ext cx="12434048" cy="6823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Овал 1"/>
          <p:cNvSpPr/>
          <p:nvPr/>
        </p:nvSpPr>
        <p:spPr>
          <a:xfrm>
            <a:off x="654423" y="5764305"/>
            <a:ext cx="1990164" cy="6813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4916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s://ds02.infourok.ru/uploads/ex/0a33/00075d32-ee062fab/img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290047" y="0"/>
            <a:ext cx="61139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Автоматизация звука З в словах</a:t>
            </a:r>
            <a:endParaRPr lang="ru-RU" sz="2800" b="1" i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8150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dsdnr.ru/upload/000/u0/f/e/4fbc6a4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137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290047" y="0"/>
            <a:ext cx="61139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Автоматизация звука Ц в словах</a:t>
            </a:r>
            <a:endParaRPr lang="ru-RU" sz="2800" b="1" i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2837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itd3.mycdn.me/image?id=870123508979&amp;t=20&amp;plc=WEB&amp;tkn=*M-bEfZvNSVhIqaXKH92nCSu0fV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5495364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796" name="Picture 4" descr="https://i04.fotocdn.net/s24/31/public_pin_l/179/259369833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9628" y="0"/>
            <a:ext cx="7019925" cy="7119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Овал 1"/>
          <p:cNvSpPr/>
          <p:nvPr/>
        </p:nvSpPr>
        <p:spPr>
          <a:xfrm>
            <a:off x="152400" y="251013"/>
            <a:ext cx="5074024" cy="1228164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1219200" y="541929"/>
            <a:ext cx="38906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Чистоговорки</a:t>
            </a:r>
            <a:endParaRPr lang="ru-RU" sz="3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9639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 descr="http://3.bp.blogspot.com/-xBBV7deY3to/VA172LrKliI/AAAAAAAAD3g/dWL2sRp94Us/s1600/%D0%A0%D0%B8%D1%81%2B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7547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4" name="Picture 4" descr="http://900igr.net/up/datas/81370/0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3126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logopeddoma.ru/_pu/2/0292250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64" b="28368"/>
          <a:stretch/>
        </p:blipFill>
        <p:spPr bwMode="auto">
          <a:xfrm>
            <a:off x="0" y="0"/>
            <a:ext cx="6001305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68" name="Picture 4" descr="http://logopeddoma.ru/_pu/2/09551076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432"/>
          <a:stretch/>
        </p:blipFill>
        <p:spPr bwMode="auto">
          <a:xfrm>
            <a:off x="5746166" y="1"/>
            <a:ext cx="6445834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820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2" name="Picture 4" descr="https://img.labirint.ru/images/comments_pic/0801/02lab1vkh123062224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340"/>
          <a:stretch/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0025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s://ds03.infourok.ru/uploads/ex/02ff/00013b7e-47875c00/img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89" t="5826" r="14905" b="5113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2403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3|2.6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552</TotalTime>
  <Words>203</Words>
  <Application>Microsoft Office PowerPoint</Application>
  <PresentationFormat>Широкоэкранный</PresentationFormat>
  <Paragraphs>67</Paragraphs>
  <Slides>41</Slides>
  <Notes>3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41</vt:i4>
      </vt:variant>
    </vt:vector>
  </HeadingPairs>
  <TitlesOfParts>
    <vt:vector size="46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Домашние животные</dc:title>
  <dc:creator>лена кротова</dc:creator>
  <cp:lastModifiedBy>Решетова Елена Александровна</cp:lastModifiedBy>
  <cp:revision>44</cp:revision>
  <dcterms:created xsi:type="dcterms:W3CDTF">2017-10-13T07:34:32Z</dcterms:created>
  <dcterms:modified xsi:type="dcterms:W3CDTF">2018-12-24T09:22:16Z</dcterms:modified>
</cp:coreProperties>
</file>