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58" r:id="rId5"/>
    <p:sldId id="261" r:id="rId6"/>
    <p:sldId id="262" r:id="rId7"/>
    <p:sldId id="263" r:id="rId8"/>
    <p:sldId id="264" r:id="rId9"/>
    <p:sldId id="265" r:id="rId10"/>
    <p:sldId id="266" r:id="rId11"/>
  </p:sldIdLst>
  <p:sldSz cx="10440988" cy="7561263"/>
  <p:notesSz cx="6858000" cy="9144000"/>
  <p:defaultTextStyle>
    <a:defPPr>
      <a:defRPr lang="ru-RU"/>
    </a:defPPr>
    <a:lvl1pPr marL="0" algn="l" defTabSz="1028700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1pPr>
    <a:lvl2pPr marL="514350" algn="l" defTabSz="1028700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2pPr>
    <a:lvl3pPr marL="1028700" algn="l" defTabSz="1028700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3pPr>
    <a:lvl4pPr marL="1543050" algn="l" defTabSz="1028700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4pPr>
    <a:lvl5pPr marL="2057400" algn="l" defTabSz="1028700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5pPr>
    <a:lvl6pPr marL="2571750" algn="l" defTabSz="1028700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6pPr>
    <a:lvl7pPr marL="3086100" algn="l" defTabSz="1028700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7pPr>
    <a:lvl8pPr marL="3600450" algn="l" defTabSz="1028700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8pPr>
    <a:lvl9pPr marL="4114800" algn="l" defTabSz="1028700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F16F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7" d="100"/>
          <a:sy n="97" d="100"/>
        </p:scale>
        <p:origin x="-1524" y="-90"/>
      </p:cViewPr>
      <p:guideLst>
        <p:guide orient="horz" pos="2382"/>
        <p:guide pos="3289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83074" y="2348893"/>
            <a:ext cx="8874840" cy="1620771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66148" y="4284716"/>
            <a:ext cx="7308692" cy="1932323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1435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54305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57175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0861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60045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114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55DD3-CBAF-4338-8981-EFCAF378ACB5}" type="datetimeFigureOut">
              <a:rPr lang="ru-RU" smtClean="0"/>
              <a:pPr/>
              <a:t>04.05.2020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CEEE8-21F5-41C1-8C9C-ED86A2EF69A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55DD3-CBAF-4338-8981-EFCAF378ACB5}" type="datetimeFigureOut">
              <a:rPr lang="ru-RU" smtClean="0"/>
              <a:pPr/>
              <a:t>04.05.2020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CEEE8-21F5-41C1-8C9C-ED86A2EF69A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4766" y="4858812"/>
            <a:ext cx="8874840" cy="1501751"/>
          </a:xfrm>
        </p:spPr>
        <p:txBody>
          <a:bodyPr anchor="t"/>
          <a:lstStyle>
            <a:lvl1pPr algn="l">
              <a:defRPr sz="45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24766" y="3204786"/>
            <a:ext cx="8874840" cy="1654026"/>
          </a:xfrm>
        </p:spPr>
        <p:txBody>
          <a:bodyPr anchor="b"/>
          <a:lstStyle>
            <a:lvl1pPr marL="0" indent="0">
              <a:buNone/>
              <a:defRPr sz="2300">
                <a:solidFill>
                  <a:schemeClr val="tx1">
                    <a:tint val="75000"/>
                  </a:schemeClr>
                </a:solidFill>
              </a:defRPr>
            </a:lvl1pPr>
            <a:lvl2pPr marL="51435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10287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54305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2057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57175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30861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60045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4114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55DD3-CBAF-4338-8981-EFCAF378ACB5}" type="datetimeFigureOut">
              <a:rPr lang="ru-RU" smtClean="0"/>
              <a:pPr/>
              <a:t>04.05.2020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CEEE8-21F5-41C1-8C9C-ED86A2EF69A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596370" y="1944575"/>
            <a:ext cx="5276686" cy="5502919"/>
          </a:xfrm>
        </p:spPr>
        <p:txBody>
          <a:bodyPr/>
          <a:lstStyle>
            <a:lvl1pPr>
              <a:defRPr sz="3200"/>
            </a:lvl1pPr>
            <a:lvl2pPr>
              <a:defRPr sz="2700"/>
            </a:lvl2pPr>
            <a:lvl3pPr>
              <a:defRPr sz="23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047072" y="1944575"/>
            <a:ext cx="5278499" cy="5502919"/>
          </a:xfrm>
        </p:spPr>
        <p:txBody>
          <a:bodyPr/>
          <a:lstStyle>
            <a:lvl1pPr>
              <a:defRPr sz="3200"/>
            </a:lvl1pPr>
            <a:lvl2pPr>
              <a:defRPr sz="2700"/>
            </a:lvl2pPr>
            <a:lvl3pPr>
              <a:defRPr sz="23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55DD3-CBAF-4338-8981-EFCAF378ACB5}" type="datetimeFigureOut">
              <a:rPr lang="ru-RU" smtClean="0"/>
              <a:pPr/>
              <a:t>04.05.2020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CEEE8-21F5-41C1-8C9C-ED86A2EF69A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22050" y="302801"/>
            <a:ext cx="9396889" cy="1260211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22049" y="1692533"/>
            <a:ext cx="4613250" cy="705367"/>
          </a:xfrm>
        </p:spPr>
        <p:txBody>
          <a:bodyPr anchor="b"/>
          <a:lstStyle>
            <a:lvl1pPr marL="0" indent="0">
              <a:buNone/>
              <a:defRPr sz="2700" b="1"/>
            </a:lvl1pPr>
            <a:lvl2pPr marL="514350" indent="0">
              <a:buNone/>
              <a:defRPr sz="2300" b="1"/>
            </a:lvl2pPr>
            <a:lvl3pPr marL="1028700" indent="0">
              <a:buNone/>
              <a:defRPr sz="2000" b="1"/>
            </a:lvl3pPr>
            <a:lvl4pPr marL="1543050" indent="0">
              <a:buNone/>
              <a:defRPr sz="1800" b="1"/>
            </a:lvl4pPr>
            <a:lvl5pPr marL="2057400" indent="0">
              <a:buNone/>
              <a:defRPr sz="1800" b="1"/>
            </a:lvl5pPr>
            <a:lvl6pPr marL="2571750" indent="0">
              <a:buNone/>
              <a:defRPr sz="1800" b="1"/>
            </a:lvl6pPr>
            <a:lvl7pPr marL="3086100" indent="0">
              <a:buNone/>
              <a:defRPr sz="1800" b="1"/>
            </a:lvl7pPr>
            <a:lvl8pPr marL="3600450" indent="0">
              <a:buNone/>
              <a:defRPr sz="1800" b="1"/>
            </a:lvl8pPr>
            <a:lvl9pPr marL="4114800" indent="0">
              <a:buNone/>
              <a:defRPr sz="18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22049" y="2397901"/>
            <a:ext cx="4613250" cy="4356478"/>
          </a:xfrm>
        </p:spPr>
        <p:txBody>
          <a:bodyPr/>
          <a:lstStyle>
            <a:lvl1pPr>
              <a:defRPr sz="2700"/>
            </a:lvl1pPr>
            <a:lvl2pPr>
              <a:defRPr sz="23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5303877" y="1692533"/>
            <a:ext cx="4615062" cy="705367"/>
          </a:xfrm>
        </p:spPr>
        <p:txBody>
          <a:bodyPr anchor="b"/>
          <a:lstStyle>
            <a:lvl1pPr marL="0" indent="0">
              <a:buNone/>
              <a:defRPr sz="2700" b="1"/>
            </a:lvl1pPr>
            <a:lvl2pPr marL="514350" indent="0">
              <a:buNone/>
              <a:defRPr sz="2300" b="1"/>
            </a:lvl2pPr>
            <a:lvl3pPr marL="1028700" indent="0">
              <a:buNone/>
              <a:defRPr sz="2000" b="1"/>
            </a:lvl3pPr>
            <a:lvl4pPr marL="1543050" indent="0">
              <a:buNone/>
              <a:defRPr sz="1800" b="1"/>
            </a:lvl4pPr>
            <a:lvl5pPr marL="2057400" indent="0">
              <a:buNone/>
              <a:defRPr sz="1800" b="1"/>
            </a:lvl5pPr>
            <a:lvl6pPr marL="2571750" indent="0">
              <a:buNone/>
              <a:defRPr sz="1800" b="1"/>
            </a:lvl6pPr>
            <a:lvl7pPr marL="3086100" indent="0">
              <a:buNone/>
              <a:defRPr sz="1800" b="1"/>
            </a:lvl7pPr>
            <a:lvl8pPr marL="3600450" indent="0">
              <a:buNone/>
              <a:defRPr sz="1800" b="1"/>
            </a:lvl8pPr>
            <a:lvl9pPr marL="4114800" indent="0">
              <a:buNone/>
              <a:defRPr sz="18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5303877" y="2397901"/>
            <a:ext cx="4615062" cy="4356478"/>
          </a:xfrm>
        </p:spPr>
        <p:txBody>
          <a:bodyPr/>
          <a:lstStyle>
            <a:lvl1pPr>
              <a:defRPr sz="2700"/>
            </a:lvl1pPr>
            <a:lvl2pPr>
              <a:defRPr sz="23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55DD3-CBAF-4338-8981-EFCAF378ACB5}" type="datetimeFigureOut">
              <a:rPr lang="ru-RU" smtClean="0"/>
              <a:pPr/>
              <a:t>04.05.2020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CEEE8-21F5-41C1-8C9C-ED86A2EF69A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55DD3-CBAF-4338-8981-EFCAF378ACB5}" type="datetimeFigureOut">
              <a:rPr lang="ru-RU" smtClean="0"/>
              <a:pPr/>
              <a:t>04.05.2020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CEEE8-21F5-41C1-8C9C-ED86A2EF69A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55DD3-CBAF-4338-8981-EFCAF378ACB5}" type="datetimeFigureOut">
              <a:rPr lang="ru-RU" smtClean="0"/>
              <a:pPr/>
              <a:t>04.05.2020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CEEE8-21F5-41C1-8C9C-ED86A2EF69A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22050" y="301050"/>
            <a:ext cx="3435013" cy="1281214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082136" y="301051"/>
            <a:ext cx="5836802" cy="6453328"/>
          </a:xfrm>
        </p:spPr>
        <p:txBody>
          <a:bodyPr/>
          <a:lstStyle>
            <a:lvl1pPr>
              <a:defRPr sz="3600"/>
            </a:lvl1pPr>
            <a:lvl2pPr>
              <a:defRPr sz="3200"/>
            </a:lvl2pPr>
            <a:lvl3pPr>
              <a:defRPr sz="27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22050" y="1582265"/>
            <a:ext cx="3435013" cy="5172114"/>
          </a:xfrm>
        </p:spPr>
        <p:txBody>
          <a:bodyPr/>
          <a:lstStyle>
            <a:lvl1pPr marL="0" indent="0">
              <a:buNone/>
              <a:defRPr sz="1600"/>
            </a:lvl1pPr>
            <a:lvl2pPr marL="514350" indent="0">
              <a:buNone/>
              <a:defRPr sz="1400"/>
            </a:lvl2pPr>
            <a:lvl3pPr marL="1028700" indent="0">
              <a:buNone/>
              <a:defRPr sz="1100"/>
            </a:lvl3pPr>
            <a:lvl4pPr marL="1543050" indent="0">
              <a:buNone/>
              <a:defRPr sz="1000"/>
            </a:lvl4pPr>
            <a:lvl5pPr marL="2057400" indent="0">
              <a:buNone/>
              <a:defRPr sz="1000"/>
            </a:lvl5pPr>
            <a:lvl6pPr marL="2571750" indent="0">
              <a:buNone/>
              <a:defRPr sz="1000"/>
            </a:lvl6pPr>
            <a:lvl7pPr marL="3086100" indent="0">
              <a:buNone/>
              <a:defRPr sz="1000"/>
            </a:lvl7pPr>
            <a:lvl8pPr marL="3600450" indent="0">
              <a:buNone/>
              <a:defRPr sz="1000"/>
            </a:lvl8pPr>
            <a:lvl9pPr marL="41148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55DD3-CBAF-4338-8981-EFCAF378ACB5}" type="datetimeFigureOut">
              <a:rPr lang="ru-RU" smtClean="0"/>
              <a:pPr/>
              <a:t>04.05.2020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CEEE8-21F5-41C1-8C9C-ED86A2EF69A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46507" y="5292884"/>
            <a:ext cx="6264593" cy="624855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046507" y="675613"/>
            <a:ext cx="6264593" cy="4536758"/>
          </a:xfrm>
        </p:spPr>
        <p:txBody>
          <a:bodyPr/>
          <a:lstStyle>
            <a:lvl1pPr marL="0" indent="0">
              <a:buNone/>
              <a:defRPr sz="3600"/>
            </a:lvl1pPr>
            <a:lvl2pPr marL="514350" indent="0">
              <a:buNone/>
              <a:defRPr sz="3200"/>
            </a:lvl2pPr>
            <a:lvl3pPr marL="1028700" indent="0">
              <a:buNone/>
              <a:defRPr sz="2700"/>
            </a:lvl3pPr>
            <a:lvl4pPr marL="1543050" indent="0">
              <a:buNone/>
              <a:defRPr sz="2300"/>
            </a:lvl4pPr>
            <a:lvl5pPr marL="2057400" indent="0">
              <a:buNone/>
              <a:defRPr sz="2300"/>
            </a:lvl5pPr>
            <a:lvl6pPr marL="2571750" indent="0">
              <a:buNone/>
              <a:defRPr sz="2300"/>
            </a:lvl6pPr>
            <a:lvl7pPr marL="3086100" indent="0">
              <a:buNone/>
              <a:defRPr sz="2300"/>
            </a:lvl7pPr>
            <a:lvl8pPr marL="3600450" indent="0">
              <a:buNone/>
              <a:defRPr sz="2300"/>
            </a:lvl8pPr>
            <a:lvl9pPr marL="4114800" indent="0">
              <a:buNone/>
              <a:defRPr sz="23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046507" y="5917739"/>
            <a:ext cx="6264593" cy="887398"/>
          </a:xfrm>
        </p:spPr>
        <p:txBody>
          <a:bodyPr/>
          <a:lstStyle>
            <a:lvl1pPr marL="0" indent="0">
              <a:buNone/>
              <a:defRPr sz="1600"/>
            </a:lvl1pPr>
            <a:lvl2pPr marL="514350" indent="0">
              <a:buNone/>
              <a:defRPr sz="1400"/>
            </a:lvl2pPr>
            <a:lvl3pPr marL="1028700" indent="0">
              <a:buNone/>
              <a:defRPr sz="1100"/>
            </a:lvl3pPr>
            <a:lvl4pPr marL="1543050" indent="0">
              <a:buNone/>
              <a:defRPr sz="1000"/>
            </a:lvl4pPr>
            <a:lvl5pPr marL="2057400" indent="0">
              <a:buNone/>
              <a:defRPr sz="1000"/>
            </a:lvl5pPr>
            <a:lvl6pPr marL="2571750" indent="0">
              <a:buNone/>
              <a:defRPr sz="1000"/>
            </a:lvl6pPr>
            <a:lvl7pPr marL="3086100" indent="0">
              <a:buNone/>
              <a:defRPr sz="1000"/>
            </a:lvl7pPr>
            <a:lvl8pPr marL="3600450" indent="0">
              <a:buNone/>
              <a:defRPr sz="1000"/>
            </a:lvl8pPr>
            <a:lvl9pPr marL="41148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55DD3-CBAF-4338-8981-EFCAF378ACB5}" type="datetimeFigureOut">
              <a:rPr lang="ru-RU" smtClean="0"/>
              <a:pPr/>
              <a:t>04.05.2020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CEEE8-21F5-41C1-8C9C-ED86A2EF69A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55DD3-CBAF-4338-8981-EFCAF378ACB5}" type="datetimeFigureOut">
              <a:rPr lang="ru-RU" smtClean="0"/>
              <a:pPr/>
              <a:t>04.05.2020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CEEE8-21F5-41C1-8C9C-ED86A2EF69A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644631" y="334306"/>
            <a:ext cx="2680941" cy="711318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96370" y="334306"/>
            <a:ext cx="7874245" cy="711318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55DD3-CBAF-4338-8981-EFCAF378ACB5}" type="datetimeFigureOut">
              <a:rPr lang="ru-RU" smtClean="0"/>
              <a:pPr/>
              <a:t>04.05.2020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CEEE8-21F5-41C1-8C9C-ED86A2EF69A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22050" y="302801"/>
            <a:ext cx="9396889" cy="1260211"/>
          </a:xfrm>
          <a:prstGeom prst="rect">
            <a:avLst/>
          </a:prstGeom>
        </p:spPr>
        <p:txBody>
          <a:bodyPr vert="horz" lIns="102870" tIns="51435" rIns="102870" bIns="51435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22050" y="1764295"/>
            <a:ext cx="9396889" cy="4990084"/>
          </a:xfrm>
          <a:prstGeom prst="rect">
            <a:avLst/>
          </a:prstGeom>
        </p:spPr>
        <p:txBody>
          <a:bodyPr vert="horz" lIns="102870" tIns="51435" rIns="102870" bIns="51435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522049" y="7008171"/>
            <a:ext cx="2436231" cy="402567"/>
          </a:xfrm>
          <a:prstGeom prst="rect">
            <a:avLst/>
          </a:prstGeom>
        </p:spPr>
        <p:txBody>
          <a:bodyPr vert="horz" lIns="102870" tIns="51435" rIns="102870" bIns="51435" rtlCol="0" anchor="ctr"/>
          <a:lstStyle>
            <a:lvl1pPr algn="l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555DD3-CBAF-4338-8981-EFCAF378ACB5}" type="datetimeFigureOut">
              <a:rPr lang="ru-RU" smtClean="0"/>
              <a:pPr/>
              <a:t>04.05.2020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567338" y="7008171"/>
            <a:ext cx="3306313" cy="402567"/>
          </a:xfrm>
          <a:prstGeom prst="rect">
            <a:avLst/>
          </a:prstGeom>
        </p:spPr>
        <p:txBody>
          <a:bodyPr vert="horz" lIns="102870" tIns="51435" rIns="102870" bIns="51435" rtlCol="0" anchor="ctr"/>
          <a:lstStyle>
            <a:lvl1pPr algn="ct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7482708" y="7008171"/>
            <a:ext cx="2436231" cy="402567"/>
          </a:xfrm>
          <a:prstGeom prst="rect">
            <a:avLst/>
          </a:prstGeom>
        </p:spPr>
        <p:txBody>
          <a:bodyPr vert="horz" lIns="102870" tIns="51435" rIns="102870" bIns="51435" rtlCol="0" anchor="ctr"/>
          <a:lstStyle>
            <a:lvl1pPr algn="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4CEEE8-21F5-41C1-8C9C-ED86A2EF69A7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1028700" rtl="0" eaLnBrk="1" latinLnBrk="0" hangingPunct="1">
        <a:spcBef>
          <a:spcPct val="0"/>
        </a:spcBef>
        <a:buNone/>
        <a:defRPr sz="5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85763" indent="-385763" algn="l" defTabSz="1028700" rtl="0" eaLnBrk="1" latinLnBrk="0" hangingPunct="1">
        <a:spcBef>
          <a:spcPct val="20000"/>
        </a:spcBef>
        <a:buFont typeface="Arial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1pPr>
      <a:lvl2pPr marL="835819" indent="-321469" algn="l" defTabSz="1028700" rtl="0" eaLnBrk="1" latinLnBrk="0" hangingPunct="1">
        <a:spcBef>
          <a:spcPct val="20000"/>
        </a:spcBef>
        <a:buFont typeface="Arial" pitchFamily="34" charset="0"/>
        <a:buChar char="–"/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285875" indent="-257175" algn="l" defTabSz="1028700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3pPr>
      <a:lvl4pPr marL="1800225" indent="-257175" algn="l" defTabSz="1028700" rtl="0" eaLnBrk="1" latinLnBrk="0" hangingPunct="1">
        <a:spcBef>
          <a:spcPct val="20000"/>
        </a:spcBef>
        <a:buFont typeface="Arial" pitchFamily="34" charset="0"/>
        <a:buChar char="–"/>
        <a:defRPr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2314575" indent="-257175" algn="l" defTabSz="1028700" rtl="0" eaLnBrk="1" latinLnBrk="0" hangingPunct="1">
        <a:spcBef>
          <a:spcPct val="20000"/>
        </a:spcBef>
        <a:buFont typeface="Arial" pitchFamily="34" charset="0"/>
        <a:buChar char="»"/>
        <a:defRPr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2828925" indent="-257175" algn="l" defTabSz="1028700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6pPr>
      <a:lvl7pPr marL="3343275" indent="-257175" algn="l" defTabSz="1028700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7pPr>
      <a:lvl8pPr marL="3857625" indent="-257175" algn="l" defTabSz="1028700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8pPr>
      <a:lvl9pPr marL="4371975" indent="-257175" algn="l" defTabSz="1028700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02870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algn="l" defTabSz="102870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28700" algn="l" defTabSz="102870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543050" algn="l" defTabSz="102870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algn="l" defTabSz="102870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71750" algn="l" defTabSz="102870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086100" algn="l" defTabSz="102870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600450" algn="l" defTabSz="102870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4114800" algn="l" defTabSz="102870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Группа 9"/>
          <p:cNvGrpSpPr/>
          <p:nvPr/>
        </p:nvGrpSpPr>
        <p:grpSpPr>
          <a:xfrm>
            <a:off x="611982" y="252239"/>
            <a:ext cx="9124870" cy="5976664"/>
            <a:chOff x="683990" y="252239"/>
            <a:chExt cx="9124870" cy="5976664"/>
          </a:xfrm>
        </p:grpSpPr>
        <p:sp>
          <p:nvSpPr>
            <p:cNvPr id="4" name="Прямоугольник 3"/>
            <p:cNvSpPr/>
            <p:nvPr/>
          </p:nvSpPr>
          <p:spPr>
            <a:xfrm>
              <a:off x="1101041" y="1620391"/>
              <a:ext cx="4695517" cy="144655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/>
              <a:r>
                <a:rPr lang="ru-RU" sz="8800" b="1" cap="none" spc="0" dirty="0" smtClean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36 + </a:t>
              </a:r>
              <a:r>
                <a:rPr lang="ru-RU" sz="8800" b="1" cap="none" spc="0" dirty="0" smtClean="0">
                  <a:ln w="11430"/>
                  <a:solidFill>
                    <a:srgbClr val="4F16F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2</a:t>
              </a:r>
              <a:r>
                <a:rPr lang="ru-RU" sz="8800" b="1" cap="none" spc="0" dirty="0" smtClean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 =…</a:t>
              </a:r>
              <a:endParaRPr lang="ru-RU" sz="8800" b="1" cap="none" spc="0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endParaRPr>
            </a:p>
          </p:txBody>
        </p:sp>
        <p:sp>
          <p:nvSpPr>
            <p:cNvPr id="5" name="Прямоугольник 4"/>
            <p:cNvSpPr/>
            <p:nvPr/>
          </p:nvSpPr>
          <p:spPr>
            <a:xfrm>
              <a:off x="683990" y="252239"/>
              <a:ext cx="9124870" cy="144655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ru-RU" sz="4400" dirty="0" smtClean="0">
                  <a:ln w="10541" cmpd="sng">
                    <a:solidFill>
                      <a:schemeClr val="accent1">
                        <a:shade val="88000"/>
                        <a:satMod val="110000"/>
                      </a:schemeClr>
                    </a:solidFill>
                    <a:prstDash val="solid"/>
                  </a:ln>
                  <a:solidFill>
                    <a:srgbClr val="002060"/>
                  </a:solidFill>
                </a:rPr>
                <a:t>Единицы складываем с единицами.</a:t>
              </a:r>
            </a:p>
            <a:p>
              <a:pPr algn="ctr"/>
              <a:r>
                <a:rPr lang="ru-RU" sz="4400" dirty="0" smtClean="0">
                  <a:ln w="10541" cmpd="sng">
                    <a:solidFill>
                      <a:schemeClr val="accent1">
                        <a:shade val="88000"/>
                        <a:satMod val="110000"/>
                      </a:schemeClr>
                    </a:solidFill>
                    <a:prstDash val="solid"/>
                  </a:ln>
                  <a:solidFill>
                    <a:srgbClr val="002060"/>
                  </a:solidFill>
                </a:rPr>
                <a:t>Затем прибавляем десятки.</a:t>
              </a:r>
              <a:endParaRPr lang="ru-RU" sz="4400" cap="none" spc="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2060"/>
                </a:solidFill>
              </a:endParaRPr>
            </a:p>
          </p:txBody>
        </p:sp>
        <p:grpSp>
          <p:nvGrpSpPr>
            <p:cNvPr id="21" name="Группа 20"/>
            <p:cNvGrpSpPr/>
            <p:nvPr/>
          </p:nvGrpSpPr>
          <p:grpSpPr>
            <a:xfrm>
              <a:off x="1404070" y="2772519"/>
              <a:ext cx="864096" cy="720080"/>
              <a:chOff x="539974" y="3204567"/>
              <a:chExt cx="864096" cy="720080"/>
            </a:xfrm>
          </p:grpSpPr>
          <p:cxnSp>
            <p:nvCxnSpPr>
              <p:cNvPr id="14" name="Прямая соединительная линия 13"/>
              <p:cNvCxnSpPr/>
              <p:nvPr/>
            </p:nvCxnSpPr>
            <p:spPr>
              <a:xfrm flipH="1">
                <a:off x="539974" y="3204567"/>
                <a:ext cx="432048" cy="720080"/>
              </a:xfrm>
              <a:prstGeom prst="line">
                <a:avLst/>
              </a:prstGeom>
              <a:ln w="85725" cmpd="sng">
                <a:solidFill>
                  <a:srgbClr val="4F16F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" name="Прямая соединительная линия 15"/>
              <p:cNvCxnSpPr/>
              <p:nvPr/>
            </p:nvCxnSpPr>
            <p:spPr>
              <a:xfrm>
                <a:off x="972022" y="3204567"/>
                <a:ext cx="432048" cy="720080"/>
              </a:xfrm>
              <a:prstGeom prst="line">
                <a:avLst/>
              </a:prstGeom>
              <a:ln w="85725" cmpd="sng">
                <a:solidFill>
                  <a:srgbClr val="4F16F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2" name="Прямоугольник 21"/>
            <p:cNvSpPr/>
            <p:nvPr/>
          </p:nvSpPr>
          <p:spPr>
            <a:xfrm>
              <a:off x="779197" y="4782353"/>
              <a:ext cx="7537641" cy="144655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/>
              <a:r>
                <a:rPr lang="ru-RU" sz="8800" b="1" cap="none" spc="0" dirty="0" smtClean="0">
                  <a:ln w="11430"/>
                  <a:solidFill>
                    <a:srgbClr val="C000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30</a:t>
              </a:r>
              <a:r>
                <a:rPr lang="ru-RU" sz="8800" b="1" cap="none" spc="0" dirty="0" smtClean="0">
                  <a:ln w="11430"/>
                  <a:solidFill>
                    <a:srgbClr val="4F16F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 + (</a:t>
              </a:r>
              <a:r>
                <a:rPr lang="ru-RU" sz="8800" b="1" cap="none" spc="0" dirty="0" smtClean="0">
                  <a:ln w="11430"/>
                  <a:solidFill>
                    <a:srgbClr val="C000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6</a:t>
              </a:r>
              <a:r>
                <a:rPr lang="ru-RU" sz="8800" b="1" cap="none" spc="0" dirty="0" smtClean="0">
                  <a:ln w="11430"/>
                  <a:solidFill>
                    <a:srgbClr val="4F16F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 + 2) = 38</a:t>
              </a:r>
              <a:endParaRPr lang="ru-RU" sz="8800" b="1" cap="none" spc="0" dirty="0">
                <a:ln w="11430"/>
                <a:solidFill>
                  <a:srgbClr val="4F16F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endParaRPr>
            </a:p>
          </p:txBody>
        </p:sp>
        <p:sp>
          <p:nvSpPr>
            <p:cNvPr id="23" name="Прямоугольник 22"/>
            <p:cNvSpPr/>
            <p:nvPr/>
          </p:nvSpPr>
          <p:spPr>
            <a:xfrm>
              <a:off x="755998" y="3420591"/>
              <a:ext cx="1976967" cy="923330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/>
              <a:r>
                <a:rPr lang="ru-RU" sz="5400" b="1" cap="none" spc="0" dirty="0" smtClean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30    6</a:t>
              </a:r>
              <a:endParaRPr lang="ru-RU" sz="5400" b="1" cap="none" spc="0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endParaRPr>
            </a:p>
          </p:txBody>
        </p:sp>
        <p:sp>
          <p:nvSpPr>
            <p:cNvPr id="29" name="Выгнутая вверх стрелка 28"/>
            <p:cNvSpPr/>
            <p:nvPr/>
          </p:nvSpPr>
          <p:spPr>
            <a:xfrm rot="19297716" flipV="1">
              <a:off x="2555812" y="3296264"/>
              <a:ext cx="1563594" cy="310818"/>
            </a:xfrm>
            <a:prstGeom prst="curvedDownArrow">
              <a:avLst>
                <a:gd name="adj1" fmla="val 28838"/>
                <a:gd name="adj2" fmla="val 50831"/>
                <a:gd name="adj3" fmla="val 32334"/>
              </a:avLst>
            </a:prstGeom>
            <a:solidFill>
              <a:srgbClr val="4F16F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tx1"/>
                </a:solidFill>
              </a:endParaRPr>
            </a:p>
          </p:txBody>
        </p:sp>
      </p:grp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133814" y="1620391"/>
            <a:ext cx="5166800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88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36 + </a:t>
            </a:r>
            <a:r>
              <a:rPr lang="ru-RU" sz="8800" b="1" cap="none" spc="0" dirty="0" smtClean="0">
                <a:ln w="11430"/>
                <a:solidFill>
                  <a:srgbClr val="4F16F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20</a:t>
            </a:r>
            <a:r>
              <a:rPr lang="ru-RU" sz="88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=…</a:t>
            </a:r>
            <a:endParaRPr lang="ru-RU" sz="88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grpSp>
        <p:nvGrpSpPr>
          <p:cNvPr id="2" name="Группа 20"/>
          <p:cNvGrpSpPr/>
          <p:nvPr/>
        </p:nvGrpSpPr>
        <p:grpSpPr>
          <a:xfrm>
            <a:off x="1404070" y="2772519"/>
            <a:ext cx="864096" cy="720080"/>
            <a:chOff x="539974" y="3204567"/>
            <a:chExt cx="864096" cy="720080"/>
          </a:xfrm>
        </p:grpSpPr>
        <p:cxnSp>
          <p:nvCxnSpPr>
            <p:cNvPr id="14" name="Прямая соединительная линия 13"/>
            <p:cNvCxnSpPr/>
            <p:nvPr/>
          </p:nvCxnSpPr>
          <p:spPr>
            <a:xfrm flipH="1">
              <a:off x="539974" y="3204567"/>
              <a:ext cx="432048" cy="720080"/>
            </a:xfrm>
            <a:prstGeom prst="line">
              <a:avLst/>
            </a:prstGeom>
            <a:ln w="85725" cmpd="sng">
              <a:solidFill>
                <a:srgbClr val="4F16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Прямая соединительная линия 15"/>
            <p:cNvCxnSpPr/>
            <p:nvPr/>
          </p:nvCxnSpPr>
          <p:spPr>
            <a:xfrm>
              <a:off x="972022" y="3204567"/>
              <a:ext cx="432048" cy="720080"/>
            </a:xfrm>
            <a:prstGeom prst="line">
              <a:avLst/>
            </a:prstGeom>
            <a:ln w="85725" cmpd="sng">
              <a:solidFill>
                <a:srgbClr val="4F16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2" name="Прямоугольник 21"/>
          <p:cNvSpPr/>
          <p:nvPr/>
        </p:nvSpPr>
        <p:spPr>
          <a:xfrm>
            <a:off x="620500" y="5142393"/>
            <a:ext cx="7855035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8800" b="1" cap="none" spc="0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(30</a:t>
            </a:r>
            <a:r>
              <a:rPr lang="ru-RU" sz="8800" b="1" cap="none" spc="0" dirty="0" smtClean="0">
                <a:ln w="11430"/>
                <a:solidFill>
                  <a:srgbClr val="4F16F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+ 20)+</a:t>
            </a:r>
            <a:r>
              <a:rPr lang="ru-RU" sz="8800" b="1" cap="none" spc="0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6</a:t>
            </a:r>
            <a:r>
              <a:rPr lang="ru-RU" sz="8800" b="1" cap="none" spc="0" dirty="0" smtClean="0">
                <a:ln w="11430"/>
                <a:solidFill>
                  <a:srgbClr val="4F16F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= 56</a:t>
            </a:r>
            <a:endParaRPr lang="ru-RU" sz="8800" b="1" cap="none" spc="0" dirty="0">
              <a:ln w="11430"/>
              <a:solidFill>
                <a:srgbClr val="4F16F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755998" y="3420591"/>
            <a:ext cx="1976967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30    6</a:t>
            </a:r>
            <a:endParaRPr lang="ru-RU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29" name="Выгнутая вверх стрелка 28"/>
          <p:cNvSpPr/>
          <p:nvPr/>
        </p:nvSpPr>
        <p:spPr>
          <a:xfrm rot="19850014" flipV="1">
            <a:off x="1409142" y="3450758"/>
            <a:ext cx="2991273" cy="799049"/>
          </a:xfrm>
          <a:prstGeom prst="curvedDownArrow">
            <a:avLst>
              <a:gd name="adj1" fmla="val 27326"/>
              <a:gd name="adj2" fmla="val 50831"/>
              <a:gd name="adj3" fmla="val 49766"/>
            </a:avLst>
          </a:prstGeom>
          <a:solidFill>
            <a:srgbClr val="4F16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1014194" y="101833"/>
            <a:ext cx="8814913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400" b="1" cap="none" spc="50" dirty="0" smtClean="0">
                <a:ln w="11430"/>
                <a:solidFill>
                  <a:srgbClr val="002060"/>
                </a:solidFill>
              </a:rPr>
              <a:t>Десятки складываем с десятками.</a:t>
            </a:r>
          </a:p>
          <a:p>
            <a:pPr algn="ctr"/>
            <a:r>
              <a:rPr lang="ru-RU" sz="4400" b="1" spc="50" dirty="0" smtClean="0">
                <a:ln w="11430"/>
                <a:solidFill>
                  <a:srgbClr val="002060"/>
                </a:solidFill>
              </a:rPr>
              <a:t>Затем прибавляем единицы.</a:t>
            </a:r>
            <a:endParaRPr lang="ru-RU" sz="4400" b="1" cap="none" spc="50" dirty="0">
              <a:ln w="11430"/>
              <a:solidFill>
                <a:srgbClr val="002060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259739" y="1620391"/>
            <a:ext cx="4378122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88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36 - </a:t>
            </a:r>
            <a:r>
              <a:rPr lang="ru-RU" sz="8800" b="1" cap="none" spc="0" dirty="0" smtClean="0">
                <a:ln w="11430"/>
                <a:solidFill>
                  <a:srgbClr val="4F16F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2</a:t>
            </a:r>
            <a:r>
              <a:rPr lang="ru-RU" sz="88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=…</a:t>
            </a:r>
            <a:endParaRPr lang="ru-RU" sz="88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326795" y="252239"/>
            <a:ext cx="7839261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4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4F16F0"/>
                </a:solidFill>
              </a:rPr>
              <a:t>Единицы вычитаем из единиц.</a:t>
            </a:r>
          </a:p>
          <a:p>
            <a:pPr algn="ctr"/>
            <a:r>
              <a:rPr lang="ru-RU" sz="44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4F16F0"/>
                </a:solidFill>
              </a:rPr>
              <a:t>Затем прибавляем десятки.</a:t>
            </a:r>
            <a:endParaRPr lang="ru-RU" sz="4400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rgbClr val="4F16F0"/>
              </a:solidFill>
            </a:endParaRPr>
          </a:p>
        </p:txBody>
      </p:sp>
      <p:grpSp>
        <p:nvGrpSpPr>
          <p:cNvPr id="2" name="Группа 20"/>
          <p:cNvGrpSpPr/>
          <p:nvPr/>
        </p:nvGrpSpPr>
        <p:grpSpPr>
          <a:xfrm>
            <a:off x="1404070" y="2772519"/>
            <a:ext cx="864096" cy="720080"/>
            <a:chOff x="539974" y="3204567"/>
            <a:chExt cx="864096" cy="720080"/>
          </a:xfrm>
        </p:grpSpPr>
        <p:cxnSp>
          <p:nvCxnSpPr>
            <p:cNvPr id="14" name="Прямая соединительная линия 13"/>
            <p:cNvCxnSpPr/>
            <p:nvPr/>
          </p:nvCxnSpPr>
          <p:spPr>
            <a:xfrm flipH="1">
              <a:off x="539974" y="3204567"/>
              <a:ext cx="432048" cy="720080"/>
            </a:xfrm>
            <a:prstGeom prst="line">
              <a:avLst/>
            </a:prstGeom>
            <a:ln w="85725" cmpd="sng">
              <a:solidFill>
                <a:srgbClr val="4F16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Прямая соединительная линия 15"/>
            <p:cNvCxnSpPr/>
            <p:nvPr/>
          </p:nvCxnSpPr>
          <p:spPr>
            <a:xfrm>
              <a:off x="972022" y="3204567"/>
              <a:ext cx="432048" cy="720080"/>
            </a:xfrm>
            <a:prstGeom prst="line">
              <a:avLst/>
            </a:prstGeom>
            <a:ln w="85725" cmpd="sng">
              <a:solidFill>
                <a:srgbClr val="4F16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2" name="Прямоугольник 21"/>
          <p:cNvSpPr/>
          <p:nvPr/>
        </p:nvSpPr>
        <p:spPr>
          <a:xfrm>
            <a:off x="887399" y="4782353"/>
            <a:ext cx="7321235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8800" b="1" cap="none" spc="0" dirty="0" smtClean="0">
                <a:ln w="11430"/>
                <a:solidFill>
                  <a:srgbClr val="4F16F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(</a:t>
            </a:r>
            <a:r>
              <a:rPr lang="ru-RU" sz="8800" b="1" cap="none" spc="0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6</a:t>
            </a:r>
            <a:r>
              <a:rPr lang="ru-RU" sz="8800" b="1" cap="none" spc="0" dirty="0" smtClean="0">
                <a:ln w="11430"/>
                <a:solidFill>
                  <a:srgbClr val="4F16F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- 2) + </a:t>
            </a:r>
            <a:r>
              <a:rPr lang="ru-RU" sz="8800" b="1" cap="none" spc="0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30 </a:t>
            </a:r>
            <a:r>
              <a:rPr lang="ru-RU" sz="8800" b="1" cap="none" spc="0" dirty="0" smtClean="0">
                <a:ln w="11430"/>
                <a:solidFill>
                  <a:srgbClr val="4F16F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= 34</a:t>
            </a:r>
            <a:endParaRPr lang="ru-RU" sz="8800" b="1" cap="none" spc="0" dirty="0">
              <a:ln w="11430"/>
              <a:solidFill>
                <a:srgbClr val="4F16F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755998" y="3420591"/>
            <a:ext cx="1976967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30    6</a:t>
            </a:r>
            <a:endParaRPr lang="ru-RU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29" name="Выгнутая вверх стрелка 28"/>
          <p:cNvSpPr/>
          <p:nvPr/>
        </p:nvSpPr>
        <p:spPr>
          <a:xfrm rot="19297716" flipV="1">
            <a:off x="2555812" y="3296264"/>
            <a:ext cx="1563594" cy="310818"/>
          </a:xfrm>
          <a:prstGeom prst="curvedDownArrow">
            <a:avLst>
              <a:gd name="adj1" fmla="val 28838"/>
              <a:gd name="adj2" fmla="val 50831"/>
              <a:gd name="adj3" fmla="val 32334"/>
            </a:avLst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 flipV="1">
            <a:off x="3060254" y="3276575"/>
            <a:ext cx="360040" cy="288032"/>
          </a:xfrm>
          <a:prstGeom prst="line">
            <a:avLst/>
          </a:prstGeom>
          <a:ln w="88900" cmpd="sng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242017" y="1620391"/>
            <a:ext cx="4950394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88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36 - </a:t>
            </a:r>
            <a:r>
              <a:rPr lang="ru-RU" sz="8800" b="1" cap="none" spc="0" dirty="0" smtClean="0">
                <a:ln w="11430"/>
                <a:solidFill>
                  <a:srgbClr val="4F16F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20</a:t>
            </a:r>
            <a:r>
              <a:rPr lang="ru-RU" sz="88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=…</a:t>
            </a:r>
            <a:endParaRPr lang="ru-RU" sz="88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grpSp>
        <p:nvGrpSpPr>
          <p:cNvPr id="2" name="Группа 20"/>
          <p:cNvGrpSpPr/>
          <p:nvPr/>
        </p:nvGrpSpPr>
        <p:grpSpPr>
          <a:xfrm>
            <a:off x="1404070" y="2772519"/>
            <a:ext cx="864096" cy="720080"/>
            <a:chOff x="539974" y="3204567"/>
            <a:chExt cx="864096" cy="720080"/>
          </a:xfrm>
        </p:grpSpPr>
        <p:cxnSp>
          <p:nvCxnSpPr>
            <p:cNvPr id="14" name="Прямая соединительная линия 13"/>
            <p:cNvCxnSpPr/>
            <p:nvPr/>
          </p:nvCxnSpPr>
          <p:spPr>
            <a:xfrm flipH="1">
              <a:off x="539974" y="3204567"/>
              <a:ext cx="432048" cy="720080"/>
            </a:xfrm>
            <a:prstGeom prst="line">
              <a:avLst/>
            </a:prstGeom>
            <a:ln w="85725" cmpd="sng">
              <a:solidFill>
                <a:srgbClr val="4F16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Прямая соединительная линия 15"/>
            <p:cNvCxnSpPr/>
            <p:nvPr/>
          </p:nvCxnSpPr>
          <p:spPr>
            <a:xfrm>
              <a:off x="972022" y="3204567"/>
              <a:ext cx="432048" cy="720080"/>
            </a:xfrm>
            <a:prstGeom prst="line">
              <a:avLst/>
            </a:prstGeom>
            <a:ln w="85725" cmpd="sng">
              <a:solidFill>
                <a:srgbClr val="4F16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2" name="Прямоугольник 21"/>
          <p:cNvSpPr/>
          <p:nvPr/>
        </p:nvSpPr>
        <p:spPr>
          <a:xfrm>
            <a:off x="473825" y="5142393"/>
            <a:ext cx="8148386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8800" b="1" cap="none" spc="0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(30</a:t>
            </a:r>
            <a:r>
              <a:rPr lang="ru-RU" sz="8800" b="1" cap="none" spc="0" dirty="0" smtClean="0">
                <a:ln w="11430"/>
                <a:solidFill>
                  <a:srgbClr val="4F16F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- 20) + </a:t>
            </a:r>
            <a:r>
              <a:rPr lang="ru-RU" sz="8800" b="1" cap="none" spc="0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6</a:t>
            </a:r>
            <a:r>
              <a:rPr lang="ru-RU" sz="8800" b="1" cap="none" spc="0" dirty="0" smtClean="0">
                <a:ln w="11430"/>
                <a:solidFill>
                  <a:srgbClr val="4F16F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= 16</a:t>
            </a:r>
            <a:endParaRPr lang="ru-RU" sz="8800" b="1" cap="none" spc="0" dirty="0">
              <a:ln w="11430"/>
              <a:solidFill>
                <a:srgbClr val="4F16F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755998" y="3420591"/>
            <a:ext cx="1976967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30    6</a:t>
            </a:r>
            <a:endParaRPr lang="ru-RU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29" name="Выгнутая вверх стрелка 28"/>
          <p:cNvSpPr/>
          <p:nvPr/>
        </p:nvSpPr>
        <p:spPr>
          <a:xfrm rot="19850014" flipV="1">
            <a:off x="1409142" y="3450758"/>
            <a:ext cx="2991273" cy="799049"/>
          </a:xfrm>
          <a:prstGeom prst="curvedDownArrow">
            <a:avLst>
              <a:gd name="adj1" fmla="val 27326"/>
              <a:gd name="adj2" fmla="val 50831"/>
              <a:gd name="adj3" fmla="val 49766"/>
            </a:avLst>
          </a:prstGeom>
          <a:solidFill>
            <a:srgbClr val="4F16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1373684" y="173841"/>
            <a:ext cx="8095934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400" b="1" cap="none" spc="50" dirty="0" smtClean="0">
                <a:ln w="11430"/>
                <a:solidFill>
                  <a:srgbClr val="002060"/>
                </a:solidFill>
              </a:rPr>
              <a:t>Десятки вычитаем из десятков.</a:t>
            </a:r>
          </a:p>
          <a:p>
            <a:pPr algn="ctr"/>
            <a:r>
              <a:rPr lang="ru-RU" sz="4400" b="1" spc="50" dirty="0" smtClean="0">
                <a:ln w="11430"/>
                <a:solidFill>
                  <a:srgbClr val="002060"/>
                </a:solidFill>
              </a:rPr>
              <a:t>Затем прибавляем единицы.</a:t>
            </a:r>
            <a:endParaRPr lang="ru-RU" sz="4400" b="1" cap="none" spc="50" dirty="0">
              <a:ln w="11430"/>
              <a:solidFill>
                <a:srgbClr val="002060"/>
              </a:solidFill>
            </a:endParaRPr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 flipV="1">
            <a:off x="3348286" y="3924647"/>
            <a:ext cx="360040" cy="288032"/>
          </a:xfrm>
          <a:prstGeom prst="line">
            <a:avLst/>
          </a:prstGeom>
          <a:ln w="88900" cmpd="sng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151536" y="1620391"/>
            <a:ext cx="4594528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88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26 + </a:t>
            </a:r>
            <a:r>
              <a:rPr lang="ru-RU" sz="8800" b="1" cap="none" spc="0" dirty="0" smtClean="0">
                <a:ln w="11430"/>
                <a:solidFill>
                  <a:srgbClr val="4F16F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4</a:t>
            </a:r>
            <a:r>
              <a:rPr lang="ru-RU" sz="88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=…</a:t>
            </a:r>
            <a:endParaRPr lang="ru-RU" sz="88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grpSp>
        <p:nvGrpSpPr>
          <p:cNvPr id="2" name="Группа 20"/>
          <p:cNvGrpSpPr/>
          <p:nvPr/>
        </p:nvGrpSpPr>
        <p:grpSpPr>
          <a:xfrm>
            <a:off x="1404070" y="2772519"/>
            <a:ext cx="864096" cy="720080"/>
            <a:chOff x="539974" y="3204567"/>
            <a:chExt cx="864096" cy="720080"/>
          </a:xfrm>
        </p:grpSpPr>
        <p:cxnSp>
          <p:nvCxnSpPr>
            <p:cNvPr id="14" name="Прямая соединительная линия 13"/>
            <p:cNvCxnSpPr/>
            <p:nvPr/>
          </p:nvCxnSpPr>
          <p:spPr>
            <a:xfrm flipH="1">
              <a:off x="539974" y="3204567"/>
              <a:ext cx="432048" cy="720080"/>
            </a:xfrm>
            <a:prstGeom prst="line">
              <a:avLst/>
            </a:prstGeom>
            <a:ln w="85725" cmpd="sng">
              <a:solidFill>
                <a:srgbClr val="4F16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Прямая соединительная линия 15"/>
            <p:cNvCxnSpPr/>
            <p:nvPr/>
          </p:nvCxnSpPr>
          <p:spPr>
            <a:xfrm>
              <a:off x="972022" y="3204567"/>
              <a:ext cx="432048" cy="720080"/>
            </a:xfrm>
            <a:prstGeom prst="line">
              <a:avLst/>
            </a:prstGeom>
            <a:ln w="85725" cmpd="sng">
              <a:solidFill>
                <a:srgbClr val="4F16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2" name="Прямоугольник 21"/>
          <p:cNvSpPr/>
          <p:nvPr/>
        </p:nvSpPr>
        <p:spPr>
          <a:xfrm>
            <a:off x="779195" y="4782353"/>
            <a:ext cx="7537641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8800" b="1" cap="none" spc="0" dirty="0" smtClean="0">
                <a:ln w="11430"/>
                <a:solidFill>
                  <a:srgbClr val="4F16F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(</a:t>
            </a:r>
            <a:r>
              <a:rPr lang="ru-RU" sz="8800" b="1" cap="none" spc="0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6</a:t>
            </a:r>
            <a:r>
              <a:rPr lang="ru-RU" sz="8800" b="1" cap="none" spc="0" dirty="0" smtClean="0">
                <a:ln w="11430"/>
                <a:solidFill>
                  <a:srgbClr val="4F16F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+ 4) + </a:t>
            </a:r>
            <a:r>
              <a:rPr lang="ru-RU" sz="8800" b="1" cap="none" spc="0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20 </a:t>
            </a:r>
            <a:r>
              <a:rPr lang="ru-RU" sz="8800" b="1" cap="none" spc="0" dirty="0" smtClean="0">
                <a:ln w="11430"/>
                <a:solidFill>
                  <a:srgbClr val="4F16F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= 30</a:t>
            </a:r>
            <a:endParaRPr lang="ru-RU" sz="8800" b="1" cap="none" spc="0" dirty="0">
              <a:ln w="11430"/>
              <a:solidFill>
                <a:srgbClr val="4F16F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755998" y="3420591"/>
            <a:ext cx="1976967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2</a:t>
            </a:r>
            <a:r>
              <a:rPr lang="ru-RU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0    6</a:t>
            </a:r>
            <a:endParaRPr lang="ru-RU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29" name="Выгнутая вверх стрелка 28"/>
          <p:cNvSpPr/>
          <p:nvPr/>
        </p:nvSpPr>
        <p:spPr>
          <a:xfrm rot="19297716" flipV="1">
            <a:off x="2555812" y="3296264"/>
            <a:ext cx="1563594" cy="310818"/>
          </a:xfrm>
          <a:prstGeom prst="curvedDownArrow">
            <a:avLst>
              <a:gd name="adj1" fmla="val 28838"/>
              <a:gd name="adj2" fmla="val 50831"/>
              <a:gd name="adj3" fmla="val 32334"/>
            </a:avLst>
          </a:prstGeom>
          <a:solidFill>
            <a:srgbClr val="4F16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683990" y="180231"/>
            <a:ext cx="9124870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4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2060"/>
                </a:solidFill>
              </a:rPr>
              <a:t>Единицы складываем с единицами.</a:t>
            </a:r>
          </a:p>
          <a:p>
            <a:pPr algn="ctr"/>
            <a:r>
              <a:rPr lang="ru-RU" sz="44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2060"/>
                </a:solidFill>
              </a:rPr>
              <a:t>Затем прибавляем десятки.</a:t>
            </a:r>
            <a:endParaRPr lang="ru-RU" sz="4400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rgbClr val="002060"/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151536" y="1620391"/>
            <a:ext cx="4594528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88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95 + </a:t>
            </a:r>
            <a:r>
              <a:rPr lang="ru-RU" sz="8800" b="1" cap="none" spc="0" dirty="0" smtClean="0">
                <a:ln w="11430"/>
                <a:solidFill>
                  <a:srgbClr val="4F16F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5</a:t>
            </a:r>
            <a:r>
              <a:rPr lang="ru-RU" sz="88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=…</a:t>
            </a:r>
            <a:endParaRPr lang="ru-RU" sz="88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grpSp>
        <p:nvGrpSpPr>
          <p:cNvPr id="2" name="Группа 20"/>
          <p:cNvGrpSpPr/>
          <p:nvPr/>
        </p:nvGrpSpPr>
        <p:grpSpPr>
          <a:xfrm>
            <a:off x="1404070" y="2772519"/>
            <a:ext cx="864096" cy="720080"/>
            <a:chOff x="539974" y="3204567"/>
            <a:chExt cx="864096" cy="720080"/>
          </a:xfrm>
        </p:grpSpPr>
        <p:cxnSp>
          <p:nvCxnSpPr>
            <p:cNvPr id="14" name="Прямая соединительная линия 13"/>
            <p:cNvCxnSpPr/>
            <p:nvPr/>
          </p:nvCxnSpPr>
          <p:spPr>
            <a:xfrm flipH="1">
              <a:off x="539974" y="3204567"/>
              <a:ext cx="432048" cy="720080"/>
            </a:xfrm>
            <a:prstGeom prst="line">
              <a:avLst/>
            </a:prstGeom>
            <a:ln w="85725" cmpd="sng">
              <a:solidFill>
                <a:srgbClr val="4F16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Прямая соединительная линия 15"/>
            <p:cNvCxnSpPr/>
            <p:nvPr/>
          </p:nvCxnSpPr>
          <p:spPr>
            <a:xfrm>
              <a:off x="972022" y="3204567"/>
              <a:ext cx="432048" cy="720080"/>
            </a:xfrm>
            <a:prstGeom prst="line">
              <a:avLst/>
            </a:prstGeom>
            <a:ln w="85725" cmpd="sng">
              <a:solidFill>
                <a:srgbClr val="4F16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2" name="Прямоугольник 21"/>
          <p:cNvSpPr/>
          <p:nvPr/>
        </p:nvSpPr>
        <p:spPr>
          <a:xfrm>
            <a:off x="493060" y="4782353"/>
            <a:ext cx="8109912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8800" b="1" cap="none" spc="0" dirty="0" smtClean="0">
                <a:ln w="11430"/>
                <a:solidFill>
                  <a:srgbClr val="4F16F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(</a:t>
            </a:r>
            <a:r>
              <a:rPr lang="ru-RU" sz="88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5</a:t>
            </a:r>
            <a:r>
              <a:rPr lang="ru-RU" sz="8800" b="1" cap="none" spc="0" dirty="0" smtClean="0">
                <a:ln w="11430"/>
                <a:solidFill>
                  <a:srgbClr val="4F16F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+ 5) + </a:t>
            </a:r>
            <a:r>
              <a:rPr lang="ru-RU" sz="8800" b="1" cap="none" spc="0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90 </a:t>
            </a:r>
            <a:r>
              <a:rPr lang="ru-RU" sz="8800" b="1" cap="none" spc="0" dirty="0" smtClean="0">
                <a:ln w="11430"/>
                <a:solidFill>
                  <a:srgbClr val="4F16F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= 100</a:t>
            </a:r>
            <a:endParaRPr lang="ru-RU" sz="8800" b="1" cap="none" spc="0" dirty="0">
              <a:ln w="11430"/>
              <a:solidFill>
                <a:srgbClr val="4F16F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755998" y="3420591"/>
            <a:ext cx="1976967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9</a:t>
            </a:r>
            <a:r>
              <a:rPr lang="ru-RU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0    5</a:t>
            </a:r>
            <a:endParaRPr lang="ru-RU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29" name="Выгнутая вверх стрелка 28"/>
          <p:cNvSpPr/>
          <p:nvPr/>
        </p:nvSpPr>
        <p:spPr>
          <a:xfrm rot="19297716" flipV="1">
            <a:off x="2555812" y="3296264"/>
            <a:ext cx="1563594" cy="310818"/>
          </a:xfrm>
          <a:prstGeom prst="curvedDownArrow">
            <a:avLst>
              <a:gd name="adj1" fmla="val 28838"/>
              <a:gd name="adj2" fmla="val 50831"/>
              <a:gd name="adj3" fmla="val 32334"/>
            </a:avLst>
          </a:prstGeom>
          <a:solidFill>
            <a:srgbClr val="4F16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683990" y="180231"/>
            <a:ext cx="9124870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4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2060"/>
                </a:solidFill>
              </a:rPr>
              <a:t>Единицы складываем с единицами.</a:t>
            </a:r>
          </a:p>
          <a:p>
            <a:pPr algn="ctr"/>
            <a:r>
              <a:rPr lang="ru-RU" sz="44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2060"/>
                </a:solidFill>
              </a:rPr>
              <a:t>Затем прибавляем десятки.</a:t>
            </a:r>
            <a:endParaRPr lang="ru-RU" sz="4400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rgbClr val="002060"/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528152" y="1620391"/>
            <a:ext cx="4378123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88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30 - </a:t>
            </a:r>
            <a:r>
              <a:rPr lang="ru-RU" sz="8800" b="1" cap="none" spc="0" dirty="0" smtClean="0">
                <a:ln w="11430"/>
                <a:solidFill>
                  <a:srgbClr val="4F16F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7</a:t>
            </a:r>
            <a:r>
              <a:rPr lang="ru-RU" sz="88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=…</a:t>
            </a:r>
            <a:endParaRPr lang="ru-RU" sz="88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grpSp>
        <p:nvGrpSpPr>
          <p:cNvPr id="2" name="Группа 20"/>
          <p:cNvGrpSpPr/>
          <p:nvPr/>
        </p:nvGrpSpPr>
        <p:grpSpPr>
          <a:xfrm>
            <a:off x="1404070" y="2772519"/>
            <a:ext cx="864096" cy="720080"/>
            <a:chOff x="539974" y="3204567"/>
            <a:chExt cx="864096" cy="720080"/>
          </a:xfrm>
        </p:grpSpPr>
        <p:cxnSp>
          <p:nvCxnSpPr>
            <p:cNvPr id="14" name="Прямая соединительная линия 13"/>
            <p:cNvCxnSpPr/>
            <p:nvPr/>
          </p:nvCxnSpPr>
          <p:spPr>
            <a:xfrm flipH="1">
              <a:off x="539974" y="3204567"/>
              <a:ext cx="432048" cy="720080"/>
            </a:xfrm>
            <a:prstGeom prst="line">
              <a:avLst/>
            </a:prstGeom>
            <a:ln w="85725" cmpd="sng">
              <a:solidFill>
                <a:srgbClr val="4F16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Прямая соединительная линия 15"/>
            <p:cNvCxnSpPr/>
            <p:nvPr/>
          </p:nvCxnSpPr>
          <p:spPr>
            <a:xfrm>
              <a:off x="972022" y="3204567"/>
              <a:ext cx="432048" cy="720080"/>
            </a:xfrm>
            <a:prstGeom prst="line">
              <a:avLst/>
            </a:prstGeom>
            <a:ln w="85725" cmpd="sng">
              <a:solidFill>
                <a:srgbClr val="4F16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2" name="Прямоугольник 21"/>
          <p:cNvSpPr/>
          <p:nvPr/>
        </p:nvSpPr>
        <p:spPr>
          <a:xfrm>
            <a:off x="473827" y="5142393"/>
            <a:ext cx="8148386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8800" b="1" cap="none" spc="0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(10</a:t>
            </a:r>
            <a:r>
              <a:rPr lang="ru-RU" sz="8800" b="1" cap="none" spc="0" dirty="0" smtClean="0">
                <a:ln w="11430"/>
                <a:solidFill>
                  <a:srgbClr val="4F16F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- 7) + </a:t>
            </a:r>
            <a:r>
              <a:rPr lang="ru-RU" sz="8800" b="1" cap="none" spc="0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20</a:t>
            </a:r>
            <a:r>
              <a:rPr lang="ru-RU" sz="8800" b="1" cap="none" spc="0" dirty="0" smtClean="0">
                <a:ln w="11430"/>
                <a:solidFill>
                  <a:srgbClr val="4F16F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= 23</a:t>
            </a:r>
            <a:endParaRPr lang="ru-RU" sz="8800" b="1" cap="none" spc="0" dirty="0">
              <a:ln w="11430"/>
              <a:solidFill>
                <a:srgbClr val="4F16F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611982" y="3420591"/>
            <a:ext cx="2304256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20    10</a:t>
            </a:r>
            <a:endParaRPr lang="ru-RU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29" name="Выгнутая вверх стрелка 28"/>
          <p:cNvSpPr/>
          <p:nvPr/>
        </p:nvSpPr>
        <p:spPr>
          <a:xfrm rot="18769844" flipV="1">
            <a:off x="2836604" y="3275463"/>
            <a:ext cx="1577442" cy="471492"/>
          </a:xfrm>
          <a:prstGeom prst="curvedDownArrow">
            <a:avLst>
              <a:gd name="adj1" fmla="val 27326"/>
              <a:gd name="adj2" fmla="val 50831"/>
              <a:gd name="adj3" fmla="val 49766"/>
            </a:avLst>
          </a:prstGeom>
          <a:solidFill>
            <a:srgbClr val="4F16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366716" y="0"/>
            <a:ext cx="10109882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000" b="1" cap="none" spc="50" dirty="0" smtClean="0">
                <a:ln w="11430"/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Единицы вычитаем из последнего десятка.</a:t>
            </a:r>
          </a:p>
          <a:p>
            <a:pPr algn="ctr"/>
            <a:r>
              <a:rPr lang="ru-RU" sz="4000" b="1" spc="50" dirty="0" smtClean="0">
                <a:ln w="11430"/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Затем прибавляем все оставшиеся десятки.</a:t>
            </a:r>
            <a:endParaRPr lang="ru-RU" sz="4000" b="1" cap="none" spc="50" dirty="0">
              <a:ln w="11430"/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 flipV="1">
            <a:off x="3060254" y="3060551"/>
            <a:ext cx="360040" cy="360040"/>
          </a:xfrm>
          <a:prstGeom prst="line">
            <a:avLst/>
          </a:prstGeom>
          <a:ln w="88900" cmpd="sng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242017" y="1188343"/>
            <a:ext cx="4950394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88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6</a:t>
            </a:r>
            <a:r>
              <a:rPr lang="ru-RU" sz="88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0 - </a:t>
            </a:r>
            <a:r>
              <a:rPr lang="ru-RU" sz="8800" b="1" dirty="0" smtClean="0">
                <a:ln w="11430"/>
                <a:solidFill>
                  <a:srgbClr val="4F16F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24</a:t>
            </a:r>
            <a:r>
              <a:rPr lang="ru-RU" sz="88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=…</a:t>
            </a:r>
            <a:endParaRPr lang="ru-RU" sz="88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grpSp>
        <p:nvGrpSpPr>
          <p:cNvPr id="2" name="Группа 20"/>
          <p:cNvGrpSpPr/>
          <p:nvPr/>
        </p:nvGrpSpPr>
        <p:grpSpPr>
          <a:xfrm>
            <a:off x="3492302" y="2412479"/>
            <a:ext cx="864096" cy="720080"/>
            <a:chOff x="539974" y="3204567"/>
            <a:chExt cx="864096" cy="720080"/>
          </a:xfrm>
        </p:grpSpPr>
        <p:cxnSp>
          <p:nvCxnSpPr>
            <p:cNvPr id="14" name="Прямая соединительная линия 13"/>
            <p:cNvCxnSpPr/>
            <p:nvPr/>
          </p:nvCxnSpPr>
          <p:spPr>
            <a:xfrm flipH="1">
              <a:off x="539974" y="3204567"/>
              <a:ext cx="432048" cy="720080"/>
            </a:xfrm>
            <a:prstGeom prst="line">
              <a:avLst/>
            </a:prstGeom>
            <a:ln w="85725" cmpd="sng">
              <a:solidFill>
                <a:srgbClr val="4F16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Прямая соединительная линия 15"/>
            <p:cNvCxnSpPr/>
            <p:nvPr/>
          </p:nvCxnSpPr>
          <p:spPr>
            <a:xfrm>
              <a:off x="972022" y="3204567"/>
              <a:ext cx="432048" cy="720080"/>
            </a:xfrm>
            <a:prstGeom prst="line">
              <a:avLst/>
            </a:prstGeom>
            <a:ln w="85725" cmpd="sng">
              <a:solidFill>
                <a:srgbClr val="4F16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2" name="Прямоугольник 21"/>
          <p:cNvSpPr/>
          <p:nvPr/>
        </p:nvSpPr>
        <p:spPr>
          <a:xfrm>
            <a:off x="755998" y="3852639"/>
            <a:ext cx="7677103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8800" b="1" cap="none" spc="0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(60</a:t>
            </a:r>
            <a:r>
              <a:rPr lang="ru-RU" sz="8800" b="1" cap="none" spc="0" dirty="0" smtClean="0">
                <a:ln w="11430"/>
                <a:solidFill>
                  <a:srgbClr val="4F16F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- 20) - 4 = </a:t>
            </a:r>
            <a:r>
              <a:rPr lang="ru-RU" sz="8800" b="1" cap="none" spc="0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36</a:t>
            </a:r>
            <a:endParaRPr lang="ru-RU" sz="8800" b="1" cap="none" spc="0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2700214" y="2988543"/>
            <a:ext cx="2304256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smtClean="0">
                <a:ln w="11430"/>
                <a:solidFill>
                  <a:srgbClr val="4F16F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20    4</a:t>
            </a:r>
            <a:endParaRPr lang="ru-RU" sz="5400" b="1" cap="none" spc="0" dirty="0">
              <a:ln w="11430"/>
              <a:solidFill>
                <a:srgbClr val="4F16F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1544249" y="0"/>
            <a:ext cx="7754815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000" b="1" cap="none" spc="50" dirty="0" smtClean="0">
                <a:ln w="11430"/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Десятки  вычитаем  из  десятков.</a:t>
            </a:r>
          </a:p>
          <a:p>
            <a:pPr algn="ctr"/>
            <a:r>
              <a:rPr lang="ru-RU" sz="4000" b="1" spc="50" dirty="0" smtClean="0">
                <a:ln w="11430"/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Затем вычитаем единицы.</a:t>
            </a:r>
            <a:endParaRPr lang="ru-RU" sz="4000" b="1" cap="none" spc="50" dirty="0">
              <a:ln w="11430"/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12" name="Прямая соединительная линия 11"/>
          <p:cNvCxnSpPr/>
          <p:nvPr/>
        </p:nvCxnSpPr>
        <p:spPr>
          <a:xfrm>
            <a:off x="2484190" y="2700511"/>
            <a:ext cx="360040" cy="288032"/>
          </a:xfrm>
          <a:prstGeom prst="line">
            <a:avLst/>
          </a:prstGeom>
          <a:ln w="88900" cmpd="sng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единительная линия 14"/>
          <p:cNvCxnSpPr/>
          <p:nvPr/>
        </p:nvCxnSpPr>
        <p:spPr>
          <a:xfrm>
            <a:off x="3852342" y="3492599"/>
            <a:ext cx="360040" cy="0"/>
          </a:xfrm>
          <a:prstGeom prst="line">
            <a:avLst/>
          </a:prstGeom>
          <a:ln w="88900" cmpd="sng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единительная линия 17"/>
          <p:cNvCxnSpPr/>
          <p:nvPr/>
        </p:nvCxnSpPr>
        <p:spPr>
          <a:xfrm>
            <a:off x="4860454" y="3420591"/>
            <a:ext cx="360040" cy="0"/>
          </a:xfrm>
          <a:prstGeom prst="line">
            <a:avLst/>
          </a:prstGeom>
          <a:ln w="88900" cmpd="sng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единительная линия 18"/>
          <p:cNvCxnSpPr/>
          <p:nvPr/>
        </p:nvCxnSpPr>
        <p:spPr>
          <a:xfrm>
            <a:off x="4860454" y="3564607"/>
            <a:ext cx="360040" cy="0"/>
          </a:xfrm>
          <a:prstGeom prst="line">
            <a:avLst/>
          </a:prstGeom>
          <a:ln w="88900" cmpd="sng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Прямоугольник 23"/>
          <p:cNvSpPr/>
          <p:nvPr/>
        </p:nvSpPr>
        <p:spPr>
          <a:xfrm>
            <a:off x="2052142" y="5213240"/>
            <a:ext cx="5875326" cy="101566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60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4</a:t>
            </a:r>
            <a:r>
              <a:rPr lang="ru-RU" sz="6000" b="1" cap="none" spc="0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0</a:t>
            </a:r>
            <a:r>
              <a:rPr lang="ru-RU" sz="6000" b="1" cap="none" spc="0" dirty="0" smtClean="0">
                <a:ln w="11430"/>
                <a:solidFill>
                  <a:srgbClr val="4F16F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-   4   =   36</a:t>
            </a:r>
            <a:endParaRPr lang="ru-RU" sz="6000" b="1" cap="none" spc="0" dirty="0">
              <a:ln w="11430"/>
              <a:solidFill>
                <a:srgbClr val="4F16F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cxnSp>
        <p:nvCxnSpPr>
          <p:cNvPr id="26" name="Прямая со стрелкой 25"/>
          <p:cNvCxnSpPr/>
          <p:nvPr/>
        </p:nvCxnSpPr>
        <p:spPr>
          <a:xfrm>
            <a:off x="2772222" y="4860751"/>
            <a:ext cx="0" cy="576064"/>
          </a:xfrm>
          <a:prstGeom prst="straightConnector1">
            <a:avLst/>
          </a:prstGeom>
          <a:ln w="73025" cmpd="sng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8" name="Группа 20"/>
          <p:cNvGrpSpPr/>
          <p:nvPr/>
        </p:nvGrpSpPr>
        <p:grpSpPr>
          <a:xfrm>
            <a:off x="2340174" y="6084887"/>
            <a:ext cx="864096" cy="360040"/>
            <a:chOff x="539974" y="3204567"/>
            <a:chExt cx="864096" cy="720080"/>
          </a:xfrm>
        </p:grpSpPr>
        <p:cxnSp>
          <p:nvCxnSpPr>
            <p:cNvPr id="30" name="Прямая соединительная линия 29"/>
            <p:cNvCxnSpPr/>
            <p:nvPr/>
          </p:nvCxnSpPr>
          <p:spPr>
            <a:xfrm flipH="1">
              <a:off x="539974" y="3204567"/>
              <a:ext cx="432048" cy="720080"/>
            </a:xfrm>
            <a:prstGeom prst="line">
              <a:avLst/>
            </a:prstGeom>
            <a:ln w="85725" cmpd="sng">
              <a:solidFill>
                <a:srgbClr val="4F16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Прямая соединительная линия 30"/>
            <p:cNvCxnSpPr/>
            <p:nvPr/>
          </p:nvCxnSpPr>
          <p:spPr>
            <a:xfrm>
              <a:off x="972022" y="3204567"/>
              <a:ext cx="432048" cy="720080"/>
            </a:xfrm>
            <a:prstGeom prst="line">
              <a:avLst/>
            </a:prstGeom>
            <a:ln w="85725" cmpd="sng">
              <a:solidFill>
                <a:srgbClr val="4F16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2" name="Прямоугольник 31"/>
          <p:cNvSpPr/>
          <p:nvPr/>
        </p:nvSpPr>
        <p:spPr>
          <a:xfrm>
            <a:off x="1692102" y="6300911"/>
            <a:ext cx="2304256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3600" b="1" dirty="0">
                <a:ln w="11430"/>
                <a:solidFill>
                  <a:srgbClr val="4F16F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3</a:t>
            </a:r>
            <a:r>
              <a:rPr lang="ru-RU" sz="3600" b="1" cap="none" spc="0" dirty="0" smtClean="0">
                <a:ln w="11430"/>
                <a:solidFill>
                  <a:srgbClr val="4F16F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0      10</a:t>
            </a:r>
            <a:endParaRPr lang="ru-RU" sz="3600" b="1" cap="none" spc="0" dirty="0">
              <a:ln w="11430"/>
              <a:solidFill>
                <a:srgbClr val="4F16F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33" name="Выгнутая вверх стрелка 32"/>
          <p:cNvSpPr/>
          <p:nvPr/>
        </p:nvSpPr>
        <p:spPr>
          <a:xfrm rot="19922175" flipV="1">
            <a:off x="3703728" y="6306969"/>
            <a:ext cx="1597505" cy="360523"/>
          </a:xfrm>
          <a:prstGeom prst="curvedDownArrow">
            <a:avLst>
              <a:gd name="adj1" fmla="val 28838"/>
              <a:gd name="adj2" fmla="val 50831"/>
              <a:gd name="adj3" fmla="val 32334"/>
            </a:avLst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34" name="Прямоугольник 33"/>
          <p:cNvSpPr/>
          <p:nvPr/>
        </p:nvSpPr>
        <p:spPr>
          <a:xfrm>
            <a:off x="5225977" y="6372919"/>
            <a:ext cx="491833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(10 - 4) + 30 = 36</a:t>
            </a:r>
            <a:endParaRPr lang="ru-RU" sz="5400" b="1" cap="none" spc="0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cxnSp>
        <p:nvCxnSpPr>
          <p:cNvPr id="35" name="Прямая соединительная линия 34"/>
          <p:cNvCxnSpPr/>
          <p:nvPr/>
        </p:nvCxnSpPr>
        <p:spPr>
          <a:xfrm flipV="1">
            <a:off x="4212382" y="6228903"/>
            <a:ext cx="288032" cy="144016"/>
          </a:xfrm>
          <a:prstGeom prst="line">
            <a:avLst/>
          </a:prstGeom>
          <a:ln w="88900" cmpd="sng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203695" y="1634907"/>
            <a:ext cx="4995278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96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26 + </a:t>
            </a:r>
            <a:r>
              <a:rPr lang="ru-RU" sz="9600" b="1" cap="none" spc="0" dirty="0" smtClean="0">
                <a:ln w="11430"/>
                <a:solidFill>
                  <a:srgbClr val="4F16F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7</a:t>
            </a:r>
            <a:r>
              <a:rPr lang="ru-RU" sz="96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=…</a:t>
            </a:r>
            <a:endParaRPr lang="ru-RU" sz="96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grpSp>
        <p:nvGrpSpPr>
          <p:cNvPr id="2" name="Группа 20"/>
          <p:cNvGrpSpPr/>
          <p:nvPr/>
        </p:nvGrpSpPr>
        <p:grpSpPr>
          <a:xfrm>
            <a:off x="3420294" y="2916535"/>
            <a:ext cx="864096" cy="720080"/>
            <a:chOff x="539974" y="3204567"/>
            <a:chExt cx="864096" cy="720080"/>
          </a:xfrm>
        </p:grpSpPr>
        <p:cxnSp>
          <p:nvCxnSpPr>
            <p:cNvPr id="14" name="Прямая соединительная линия 13"/>
            <p:cNvCxnSpPr/>
            <p:nvPr/>
          </p:nvCxnSpPr>
          <p:spPr>
            <a:xfrm flipH="1">
              <a:off x="539974" y="3204567"/>
              <a:ext cx="432048" cy="720080"/>
            </a:xfrm>
            <a:prstGeom prst="line">
              <a:avLst/>
            </a:prstGeom>
            <a:ln w="85725" cmpd="sng">
              <a:solidFill>
                <a:srgbClr val="4F16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Прямая соединительная линия 15"/>
            <p:cNvCxnSpPr/>
            <p:nvPr/>
          </p:nvCxnSpPr>
          <p:spPr>
            <a:xfrm>
              <a:off x="972022" y="3204567"/>
              <a:ext cx="432048" cy="720080"/>
            </a:xfrm>
            <a:prstGeom prst="line">
              <a:avLst/>
            </a:prstGeom>
            <a:ln w="85725" cmpd="sng">
              <a:solidFill>
                <a:srgbClr val="4F16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3" name="Прямоугольник 22"/>
          <p:cNvSpPr/>
          <p:nvPr/>
        </p:nvSpPr>
        <p:spPr>
          <a:xfrm>
            <a:off x="2700214" y="3420591"/>
            <a:ext cx="2304256" cy="110799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6600" b="1" dirty="0">
                <a:ln w="11430"/>
                <a:solidFill>
                  <a:srgbClr val="4F16F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4</a:t>
            </a:r>
            <a:r>
              <a:rPr lang="ru-RU" sz="6600" b="1" cap="none" spc="0" dirty="0" smtClean="0">
                <a:ln w="11430"/>
                <a:solidFill>
                  <a:srgbClr val="4F16F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3</a:t>
            </a:r>
            <a:endParaRPr lang="ru-RU" sz="6600" b="1" cap="none" spc="0" dirty="0">
              <a:ln w="11430"/>
              <a:solidFill>
                <a:srgbClr val="4F16F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467966" y="252239"/>
            <a:ext cx="9764533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000" b="1" cap="none" spc="50" dirty="0" smtClean="0">
                <a:ln w="11430"/>
                <a:solidFill>
                  <a:srgbClr val="4F16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Делим единицы  на  удобные части так,</a:t>
            </a:r>
          </a:p>
          <a:p>
            <a:pPr algn="ctr"/>
            <a:r>
              <a:rPr lang="ru-RU" sz="4000" b="1" cap="none" spc="50" dirty="0" smtClean="0">
                <a:ln w="11430"/>
                <a:solidFill>
                  <a:srgbClr val="4F16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чтобы 26 дополнить до круглого десятка.</a:t>
            </a:r>
          </a:p>
        </p:txBody>
      </p:sp>
      <p:sp>
        <p:nvSpPr>
          <p:cNvPr id="25" name="Прямоугольник 24"/>
          <p:cNvSpPr/>
          <p:nvPr/>
        </p:nvSpPr>
        <p:spPr>
          <a:xfrm>
            <a:off x="900014" y="4716735"/>
            <a:ext cx="7537641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88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(26 + </a:t>
            </a:r>
            <a:r>
              <a:rPr lang="ru-RU" sz="8800" b="1" cap="none" spc="0" dirty="0" smtClean="0">
                <a:ln w="11430"/>
                <a:solidFill>
                  <a:srgbClr val="4F16F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4) + 3</a:t>
            </a:r>
            <a:r>
              <a:rPr lang="ru-RU" sz="88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= 33</a:t>
            </a:r>
            <a:endParaRPr lang="ru-RU" sz="88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512273" y="1260351"/>
            <a:ext cx="4378122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88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35 - </a:t>
            </a:r>
            <a:r>
              <a:rPr lang="ru-RU" sz="8800" b="1" cap="none" spc="0" dirty="0" smtClean="0">
                <a:ln w="11430"/>
                <a:solidFill>
                  <a:srgbClr val="4F16F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7</a:t>
            </a:r>
            <a:r>
              <a:rPr lang="ru-RU" sz="88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=…</a:t>
            </a:r>
            <a:endParaRPr lang="ru-RU" sz="88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grpSp>
        <p:nvGrpSpPr>
          <p:cNvPr id="2" name="Группа 20"/>
          <p:cNvGrpSpPr/>
          <p:nvPr/>
        </p:nvGrpSpPr>
        <p:grpSpPr>
          <a:xfrm>
            <a:off x="3348286" y="2484487"/>
            <a:ext cx="864096" cy="720080"/>
            <a:chOff x="539974" y="3204567"/>
            <a:chExt cx="864096" cy="720080"/>
          </a:xfrm>
        </p:grpSpPr>
        <p:cxnSp>
          <p:nvCxnSpPr>
            <p:cNvPr id="14" name="Прямая соединительная линия 13"/>
            <p:cNvCxnSpPr/>
            <p:nvPr/>
          </p:nvCxnSpPr>
          <p:spPr>
            <a:xfrm flipH="1">
              <a:off x="539974" y="3204567"/>
              <a:ext cx="432048" cy="720080"/>
            </a:xfrm>
            <a:prstGeom prst="line">
              <a:avLst/>
            </a:prstGeom>
            <a:ln w="85725" cmpd="sng">
              <a:solidFill>
                <a:srgbClr val="4F16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Прямая соединительная линия 15"/>
            <p:cNvCxnSpPr/>
            <p:nvPr/>
          </p:nvCxnSpPr>
          <p:spPr>
            <a:xfrm>
              <a:off x="972022" y="3204567"/>
              <a:ext cx="432048" cy="720080"/>
            </a:xfrm>
            <a:prstGeom prst="line">
              <a:avLst/>
            </a:prstGeom>
            <a:ln w="85725" cmpd="sng">
              <a:solidFill>
                <a:srgbClr val="4F16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3" name="Прямоугольник 22"/>
          <p:cNvSpPr/>
          <p:nvPr/>
        </p:nvSpPr>
        <p:spPr>
          <a:xfrm>
            <a:off x="2700214" y="3073325"/>
            <a:ext cx="2304256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smtClean="0">
                <a:ln w="11430"/>
                <a:solidFill>
                  <a:srgbClr val="4F16F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5    2</a:t>
            </a:r>
            <a:endParaRPr lang="ru-RU" sz="5400" b="1" cap="none" spc="0" dirty="0">
              <a:ln w="11430"/>
              <a:solidFill>
                <a:srgbClr val="4F16F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212514" y="108223"/>
            <a:ext cx="10275441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000" b="1" cap="none" spc="50" dirty="0" smtClean="0">
                <a:ln w="11430"/>
                <a:solidFill>
                  <a:srgbClr val="4F16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Делим единицы  на  удобные части так,</a:t>
            </a:r>
          </a:p>
          <a:p>
            <a:pPr algn="ctr"/>
            <a:r>
              <a:rPr lang="ru-RU" sz="4000" b="1" cap="none" spc="50" dirty="0" smtClean="0">
                <a:ln w="11430"/>
                <a:solidFill>
                  <a:srgbClr val="4F16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чтобы уменьшить 35 до круглого десятка.</a:t>
            </a:r>
          </a:p>
        </p:txBody>
      </p:sp>
      <p:sp>
        <p:nvSpPr>
          <p:cNvPr id="25" name="Прямоугольник 24"/>
          <p:cNvSpPr/>
          <p:nvPr/>
        </p:nvSpPr>
        <p:spPr>
          <a:xfrm>
            <a:off x="1145113" y="3708623"/>
            <a:ext cx="6019597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72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(35 – </a:t>
            </a:r>
            <a:r>
              <a:rPr lang="ru-RU" sz="7200" b="1" cap="none" spc="0" dirty="0" smtClean="0">
                <a:ln w="11430"/>
                <a:solidFill>
                  <a:srgbClr val="4F16F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5) - 2</a:t>
            </a:r>
            <a:r>
              <a:rPr lang="ru-RU" sz="72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= 33</a:t>
            </a:r>
            <a:endParaRPr lang="ru-RU" sz="72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cxnSp>
        <p:nvCxnSpPr>
          <p:cNvPr id="9" name="Прямая со стрелкой 8"/>
          <p:cNvCxnSpPr/>
          <p:nvPr/>
        </p:nvCxnSpPr>
        <p:spPr>
          <a:xfrm>
            <a:off x="3132262" y="4500711"/>
            <a:ext cx="0" cy="576064"/>
          </a:xfrm>
          <a:prstGeom prst="straightConnector1">
            <a:avLst/>
          </a:prstGeom>
          <a:ln w="73025" cmpd="sng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Прямоугольник 10"/>
          <p:cNvSpPr/>
          <p:nvPr/>
        </p:nvSpPr>
        <p:spPr>
          <a:xfrm>
            <a:off x="2225488" y="4860751"/>
            <a:ext cx="5875326" cy="101566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60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3</a:t>
            </a:r>
            <a:r>
              <a:rPr lang="ru-RU" sz="6000" b="1" cap="none" spc="0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0</a:t>
            </a:r>
            <a:r>
              <a:rPr lang="ru-RU" sz="6000" b="1" cap="none" spc="0" dirty="0" smtClean="0">
                <a:ln w="11430"/>
                <a:solidFill>
                  <a:srgbClr val="4F16F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-   2   =   28</a:t>
            </a:r>
            <a:endParaRPr lang="ru-RU" sz="6000" b="1" cap="none" spc="0" dirty="0">
              <a:ln w="11430"/>
              <a:solidFill>
                <a:srgbClr val="4F16F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grpSp>
        <p:nvGrpSpPr>
          <p:cNvPr id="12" name="Группа 20"/>
          <p:cNvGrpSpPr/>
          <p:nvPr/>
        </p:nvGrpSpPr>
        <p:grpSpPr>
          <a:xfrm>
            <a:off x="2628206" y="5724847"/>
            <a:ext cx="864096" cy="360040"/>
            <a:chOff x="539974" y="3204567"/>
            <a:chExt cx="864096" cy="720080"/>
          </a:xfrm>
        </p:grpSpPr>
        <p:cxnSp>
          <p:nvCxnSpPr>
            <p:cNvPr id="13" name="Прямая соединительная линия 12"/>
            <p:cNvCxnSpPr/>
            <p:nvPr/>
          </p:nvCxnSpPr>
          <p:spPr>
            <a:xfrm flipH="1">
              <a:off x="539974" y="3204567"/>
              <a:ext cx="432048" cy="720080"/>
            </a:xfrm>
            <a:prstGeom prst="line">
              <a:avLst/>
            </a:prstGeom>
            <a:ln w="85725" cmpd="sng">
              <a:solidFill>
                <a:srgbClr val="4F16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Прямая соединительная линия 14"/>
            <p:cNvCxnSpPr/>
            <p:nvPr/>
          </p:nvCxnSpPr>
          <p:spPr>
            <a:xfrm>
              <a:off x="972022" y="3204567"/>
              <a:ext cx="432048" cy="720080"/>
            </a:xfrm>
            <a:prstGeom prst="line">
              <a:avLst/>
            </a:prstGeom>
            <a:ln w="85725" cmpd="sng">
              <a:solidFill>
                <a:srgbClr val="4F16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7" name="Прямоугольник 16"/>
          <p:cNvSpPr/>
          <p:nvPr/>
        </p:nvSpPr>
        <p:spPr>
          <a:xfrm>
            <a:off x="1908126" y="6012879"/>
            <a:ext cx="2304256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3600" b="1" dirty="0" smtClean="0">
                <a:ln w="11430"/>
                <a:solidFill>
                  <a:srgbClr val="4F16F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2</a:t>
            </a:r>
            <a:r>
              <a:rPr lang="ru-RU" sz="3600" b="1" cap="none" spc="0" dirty="0" smtClean="0">
                <a:ln w="11430"/>
                <a:solidFill>
                  <a:srgbClr val="4F16F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0      10</a:t>
            </a:r>
            <a:endParaRPr lang="ru-RU" sz="3600" b="1" cap="none" spc="0" dirty="0">
              <a:ln w="11430"/>
              <a:solidFill>
                <a:srgbClr val="4F16F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8" name="Выгнутая вверх стрелка 17"/>
          <p:cNvSpPr/>
          <p:nvPr/>
        </p:nvSpPr>
        <p:spPr>
          <a:xfrm rot="19922175" flipV="1">
            <a:off x="3847744" y="6078346"/>
            <a:ext cx="1597505" cy="360523"/>
          </a:xfrm>
          <a:prstGeom prst="curvedDownArrow">
            <a:avLst>
              <a:gd name="adj1" fmla="val 28838"/>
              <a:gd name="adj2" fmla="val 50831"/>
              <a:gd name="adj3" fmla="val 32334"/>
            </a:avLst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5148487" y="6372919"/>
            <a:ext cx="491833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(10 - 2) + 20 = 28</a:t>
            </a:r>
            <a:endParaRPr lang="ru-RU" sz="5400" b="1" cap="none" spc="0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cxnSp>
        <p:nvCxnSpPr>
          <p:cNvPr id="20" name="Прямая соединительная линия 19"/>
          <p:cNvCxnSpPr/>
          <p:nvPr/>
        </p:nvCxnSpPr>
        <p:spPr>
          <a:xfrm flipV="1">
            <a:off x="4140374" y="5868863"/>
            <a:ext cx="288032" cy="144016"/>
          </a:xfrm>
          <a:prstGeom prst="line">
            <a:avLst/>
          </a:prstGeom>
          <a:ln w="88900" cmpd="sng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132</TotalTime>
  <Words>286</Words>
  <Application>Microsoft Office PowerPoint</Application>
  <PresentationFormat>Произвольный</PresentationFormat>
  <Paragraphs>56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Admin</dc:creator>
  <cp:lastModifiedBy>UserHp</cp:lastModifiedBy>
  <cp:revision>27</cp:revision>
  <dcterms:created xsi:type="dcterms:W3CDTF">2016-11-28T14:12:53Z</dcterms:created>
  <dcterms:modified xsi:type="dcterms:W3CDTF">2020-05-03T17:55:46Z</dcterms:modified>
</cp:coreProperties>
</file>