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61" r:id="rId5"/>
    <p:sldId id="264" r:id="rId6"/>
    <p:sldId id="263" r:id="rId7"/>
    <p:sldId id="262" r:id="rId8"/>
    <p:sldId id="265" r:id="rId9"/>
    <p:sldId id="258" r:id="rId10"/>
    <p:sldId id="266" r:id="rId11"/>
    <p:sldId id="267" r:id="rId12"/>
    <p:sldId id="269" r:id="rId13"/>
    <p:sldId id="274" r:id="rId14"/>
    <p:sldId id="268" r:id="rId15"/>
    <p:sldId id="270"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5" autoAdjust="0"/>
    <p:restoredTop sz="94660"/>
  </p:normalViewPr>
  <p:slideViewPr>
    <p:cSldViewPr>
      <p:cViewPr varScale="1">
        <p:scale>
          <a:sx n="102" d="100"/>
          <a:sy n="102" d="100"/>
        </p:scale>
        <p:origin x="78"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7.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6DECC19-575D-4A4A-AA47-80BC0A5A5B51}"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6DECC19-575D-4A4A-AA47-80BC0A5A5B51}"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6DECC19-575D-4A4A-AA47-80BC0A5A5B51}"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B978E8-45A7-40B1-A6AD-A7ACF251E574}" type="datetimeFigureOut">
              <a:rPr lang="ru-RU" smtClean="0"/>
              <a:pPr/>
              <a:t>04.12.2017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6DECC19-575D-4A4A-AA47-80BC0A5A5B5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B978E8-45A7-40B1-A6AD-A7ACF251E574}" type="datetimeFigureOut">
              <a:rPr lang="ru-RU" smtClean="0"/>
              <a:pPr/>
              <a:t>04.12.2017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6DECC19-575D-4A4A-AA47-80BC0A5A5B5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39.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8.jpeg"/><Relationship Id="rId5" Type="http://schemas.openxmlformats.org/officeDocument/2006/relationships/image" Target="../media/image37.emf"/><Relationship Id="rId4" Type="http://schemas.openxmlformats.org/officeDocument/2006/relationships/package" Target="../embeddings/_________Microsoft_Word1.docx"/></Relationships>
</file>

<file path=ppt/slides/_rels/slide1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3659" y="2062849"/>
            <a:ext cx="6670841" cy="3903274"/>
          </a:xfrm>
        </p:spPr>
        <p:txBody>
          <a:bodyPr>
            <a:normAutofit fontScale="90000"/>
          </a:bodyPr>
          <a:lstStyle/>
          <a:p>
            <a:pPr algn="ctr"/>
            <a:r>
              <a:rPr lang="ru-RU" sz="8000" i="1" dirty="0" smtClean="0">
                <a:solidFill>
                  <a:srgbClr val="FFFF00"/>
                </a:solidFill>
              </a:rPr>
              <a:t/>
            </a:r>
            <a:br>
              <a:rPr lang="ru-RU" sz="8000" i="1" dirty="0" smtClean="0">
                <a:solidFill>
                  <a:srgbClr val="FFFF00"/>
                </a:solidFill>
              </a:rPr>
            </a:br>
            <a:r>
              <a:rPr lang="ru-RU" sz="4900" i="1" dirty="0" smtClean="0">
                <a:solidFill>
                  <a:srgbClr val="FFFF00"/>
                </a:solidFill>
              </a:rPr>
              <a:t>«Формирование экологической культуры </a:t>
            </a:r>
            <a:br>
              <a:rPr lang="ru-RU" sz="4900" i="1" dirty="0" smtClean="0">
                <a:solidFill>
                  <a:srgbClr val="FFFF00"/>
                </a:solidFill>
              </a:rPr>
            </a:br>
            <a:r>
              <a:rPr lang="ru-RU" sz="4900" i="1" dirty="0" smtClean="0">
                <a:solidFill>
                  <a:srgbClr val="FFFF00"/>
                </a:solidFill>
              </a:rPr>
              <a:t>в процессе исследовательской деятельности </a:t>
            </a:r>
            <a:br>
              <a:rPr lang="ru-RU" sz="4900" i="1" dirty="0" smtClean="0">
                <a:solidFill>
                  <a:srgbClr val="FFFF00"/>
                </a:solidFill>
              </a:rPr>
            </a:br>
            <a:r>
              <a:rPr lang="ru-RU" sz="4900" i="1" dirty="0" smtClean="0">
                <a:solidFill>
                  <a:srgbClr val="FFFF00"/>
                </a:solidFill>
              </a:rPr>
              <a:t>у дошкольников» </a:t>
            </a:r>
            <a:endParaRPr lang="ru-RU" sz="4900" i="1" dirty="0">
              <a:solidFill>
                <a:srgbClr val="FFFF00"/>
              </a:solidFill>
            </a:endParaRPr>
          </a:p>
        </p:txBody>
      </p:sp>
      <p:sp>
        <p:nvSpPr>
          <p:cNvPr id="3" name="Подзаголовок 2"/>
          <p:cNvSpPr>
            <a:spLocks noGrp="1"/>
          </p:cNvSpPr>
          <p:nvPr>
            <p:ph type="subTitle" idx="1"/>
          </p:nvPr>
        </p:nvSpPr>
        <p:spPr>
          <a:xfrm>
            <a:off x="3741960" y="5710399"/>
            <a:ext cx="5400600" cy="255724"/>
          </a:xfrm>
        </p:spPr>
        <p:txBody>
          <a:bodyPr>
            <a:noAutofit/>
          </a:bodyPr>
          <a:lstStyle/>
          <a:p>
            <a:pPr algn="ctr"/>
            <a:endParaRPr lang="ru-RU" sz="1600" dirty="0" smtClean="0">
              <a:solidFill>
                <a:srgbClr val="FF0000"/>
              </a:solidFill>
            </a:endParaRPr>
          </a:p>
          <a:p>
            <a:pPr algn="ctr"/>
            <a:r>
              <a:rPr lang="ru-RU" sz="1600" dirty="0" smtClean="0"/>
              <a:t>       </a:t>
            </a:r>
            <a:r>
              <a:rPr lang="ru-RU" sz="1600" b="1" i="1" dirty="0" smtClean="0"/>
              <a:t>Выполнила: </a:t>
            </a:r>
            <a:r>
              <a:rPr lang="ru-RU" sz="1600" b="1" i="1" dirty="0" err="1" smtClean="0"/>
              <a:t>Карганова</a:t>
            </a:r>
            <a:r>
              <a:rPr lang="ru-RU" sz="1600" b="1" i="1" dirty="0" smtClean="0"/>
              <a:t> Т. Е.       </a:t>
            </a:r>
            <a:endParaRPr lang="ru-RU" sz="1600" b="1" i="1" dirty="0"/>
          </a:p>
        </p:txBody>
      </p:sp>
      <p:sp>
        <p:nvSpPr>
          <p:cNvPr id="9" name="TextBox 8"/>
          <p:cNvSpPr txBox="1"/>
          <p:nvPr/>
        </p:nvSpPr>
        <p:spPr>
          <a:xfrm>
            <a:off x="467544" y="-35787"/>
            <a:ext cx="8424936" cy="1384995"/>
          </a:xfrm>
          <a:prstGeom prst="rect">
            <a:avLst/>
          </a:prstGeom>
          <a:noFill/>
        </p:spPr>
        <p:txBody>
          <a:bodyPr wrap="square" rtlCol="0">
            <a:spAutoFit/>
          </a:bodyPr>
          <a:lstStyle/>
          <a:p>
            <a:pPr algn="ctr"/>
            <a:r>
              <a:rPr lang="ru-RU" sz="1400" b="1" dirty="0" smtClean="0"/>
              <a:t>Муниципальное автономное дошкольное образовательное учреждение </a:t>
            </a:r>
          </a:p>
          <a:p>
            <a:pPr algn="ctr"/>
            <a:r>
              <a:rPr lang="ru-RU" sz="1400" b="1" dirty="0" smtClean="0"/>
              <a:t>«Центр развития ребёнка – детский сад №10» городского округа Кинешма</a:t>
            </a:r>
          </a:p>
          <a:p>
            <a:pPr algn="ctr"/>
            <a:r>
              <a:rPr lang="ru-RU" sz="1400" b="1" dirty="0" smtClean="0"/>
              <a:t>155815, г. Кинешма, Ивановской области, ул. им. Ю. Горохова, д.10</a:t>
            </a:r>
          </a:p>
          <a:p>
            <a:pPr algn="ctr"/>
            <a:r>
              <a:rPr lang="ru-RU" sz="1400" b="1" dirty="0" smtClean="0"/>
              <a:t>Тел: 2-06-12;2-23-64; факс 2-06-12</a:t>
            </a:r>
            <a:endParaRPr lang="en-US" sz="1400" b="1" dirty="0" smtClean="0">
              <a:latin typeface="Baskerville Old Face" panose="02020602080505020303" pitchFamily="18" charset="0"/>
            </a:endParaRPr>
          </a:p>
          <a:p>
            <a:pPr algn="ctr"/>
            <a:r>
              <a:rPr lang="en-US" sz="1400" b="1" dirty="0" smtClean="0">
                <a:latin typeface="Baskerville Old Face" panose="02020602080505020303" pitchFamily="18" charset="0"/>
              </a:rPr>
              <a:t>E-mail</a:t>
            </a:r>
            <a:r>
              <a:rPr lang="ru-RU" sz="1400" b="1" dirty="0" smtClean="0"/>
              <a:t>:</a:t>
            </a:r>
            <a:r>
              <a:rPr lang="en-US" sz="1400" b="1" dirty="0" smtClean="0">
                <a:latin typeface="Baskerville Old Face" panose="02020602080505020303" pitchFamily="18" charset="0"/>
              </a:rPr>
              <a:t> kindetsad-10@yandex.ru</a:t>
            </a:r>
            <a:endParaRPr lang="ru-RU" sz="1400" b="1" dirty="0"/>
          </a:p>
          <a:p>
            <a:pPr algn="ctr"/>
            <a:r>
              <a:rPr lang="ru-RU" sz="1400" b="1" dirty="0" smtClean="0">
                <a:latin typeface="Baskerville Old Face" panose="02020602080505020303" pitchFamily="18" charset="0"/>
              </a:rPr>
              <a:t>____________________________________________________________________________________________</a:t>
            </a:r>
            <a:endParaRPr lang="en-US" sz="1400" b="1" dirty="0" smtClean="0">
              <a:latin typeface="Baskerville Old Face" panose="02020602080505020303"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9020" y="1332753"/>
            <a:ext cx="2356282" cy="1872208"/>
          </a:xfrm>
          <a:prstGeom prst="rect">
            <a:avLst/>
          </a:prstGeom>
          <a:ln>
            <a:noFill/>
          </a:ln>
          <a:effectLst>
            <a:softEdge rad="112500"/>
          </a:effectLst>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3659" y="4509120"/>
            <a:ext cx="1115616" cy="1781052"/>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7136" y="4272767"/>
            <a:ext cx="1654981" cy="156549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1438" y="-48771"/>
            <a:ext cx="9468544" cy="6922948"/>
          </a:xfrm>
        </p:spPr>
      </p:pic>
      <p:sp>
        <p:nvSpPr>
          <p:cNvPr id="5" name="Прямоугольник 4"/>
          <p:cNvSpPr/>
          <p:nvPr/>
        </p:nvSpPr>
        <p:spPr>
          <a:xfrm>
            <a:off x="107504" y="260648"/>
            <a:ext cx="8424936" cy="1738938"/>
          </a:xfrm>
          <a:prstGeom prst="rect">
            <a:avLst/>
          </a:prstGeom>
        </p:spPr>
        <p:txBody>
          <a:bodyPr wrap="square">
            <a:spAutoFit/>
          </a:bodyPr>
          <a:lstStyle/>
          <a:p>
            <a:pPr indent="449580" algn="just">
              <a:lnSpc>
                <a:spcPct val="107000"/>
              </a:lnSpc>
              <a:spcAft>
                <a:spcPts val="0"/>
              </a:spcAft>
            </a:pPr>
            <a:r>
              <a:rPr lang="ru-RU" sz="2000"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В наши дни, когда мир находится на грани экологической катастрофы, экологическое воспитание, как никогда, является одной из актуальных проблем современности. Чтобы сохранить природу на планете, нужны образованные люди. От них будет зависеть ее судьба. </a:t>
            </a:r>
            <a:endParaRPr lang="ru-RU" sz="2000" b="1" dirty="0">
              <a:solidFill>
                <a:schemeClr val="accent1">
                  <a:lumMod val="75000"/>
                </a:schemeClr>
              </a:solidFill>
              <a:effectLst/>
              <a:latin typeface="Segoe Print" panose="02000600000000000000" pitchFamily="2" charset="0"/>
              <a:ea typeface="Arial Unicode MS" panose="020B0604020202020204" pitchFamily="34" charset="-128"/>
              <a:cs typeface="Arial Unicode MS" panose="020B0604020202020204" pitchFamily="34" charset="-128"/>
            </a:endParaRPr>
          </a:p>
        </p:txBody>
      </p:sp>
      <p:sp>
        <p:nvSpPr>
          <p:cNvPr id="7" name="Прямоугольник 6"/>
          <p:cNvSpPr/>
          <p:nvPr/>
        </p:nvSpPr>
        <p:spPr>
          <a:xfrm>
            <a:off x="611560" y="2576042"/>
            <a:ext cx="4680520" cy="3352328"/>
          </a:xfrm>
          <a:prstGeom prst="rect">
            <a:avLst/>
          </a:prstGeom>
        </p:spPr>
        <p:txBody>
          <a:bodyPr wrap="square">
            <a:spAutoFit/>
          </a:bodyPr>
          <a:lstStyle/>
          <a:p>
            <a:pPr indent="449580">
              <a:lnSpc>
                <a:spcPct val="107000"/>
              </a:lnSpc>
              <a:spcAft>
                <a:spcPts val="0"/>
              </a:spcAft>
            </a:pPr>
            <a:r>
              <a:rPr lang="ru-RU"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И первые </a:t>
            </a:r>
            <a:r>
              <a:rPr lang="ru-RU" b="1" dirty="0" smtClean="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основы экологической культуры должны закладываться в дошкольном детстве</a:t>
            </a:r>
            <a:r>
              <a:rPr lang="ru-RU"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 так как в этот период закладывается фундамент осознанного отношения к окружающей действительности, накапливаются яркие эмоциональные </a:t>
            </a:r>
            <a:r>
              <a:rPr lang="ru-RU" b="1" dirty="0" smtClean="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впечатления, </a:t>
            </a:r>
            <a:r>
              <a:rPr lang="ru-RU"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которые надолго (а порой на всю жизнь) остаются в памяти человека.</a:t>
            </a:r>
            <a:endParaRPr lang="ru-RU" b="1" dirty="0">
              <a:solidFill>
                <a:schemeClr val="accent1">
                  <a:lumMod val="75000"/>
                </a:schemeClr>
              </a:solidFill>
              <a:effectLst/>
              <a:latin typeface="Segoe Print" panose="02000600000000000000" pitchFamily="2" charset="0"/>
              <a:ea typeface="Arial Unicode MS" panose="020B0604020202020204" pitchFamily="34" charset="-128"/>
              <a:cs typeface="Arial Unicode MS" panose="020B0604020202020204" pitchFamily="34" charset="-128"/>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3140968"/>
            <a:ext cx="1944216" cy="1878348"/>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8829593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324528" cy="6858000"/>
          </a:xfrm>
        </p:spPr>
      </p:pic>
      <p:pic>
        <p:nvPicPr>
          <p:cNvPr id="5" name="Объект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268"/>
            <a:ext cx="9324528" cy="6858000"/>
          </a:xfrm>
          <a:prstGeom prst="rect">
            <a:avLst/>
          </a:prstGeom>
        </p:spPr>
      </p:pic>
      <p:sp>
        <p:nvSpPr>
          <p:cNvPr id="6" name="Прямоугольник 5"/>
          <p:cNvSpPr/>
          <p:nvPr/>
        </p:nvSpPr>
        <p:spPr>
          <a:xfrm>
            <a:off x="2286000" y="2576042"/>
            <a:ext cx="4572000" cy="265457"/>
          </a:xfrm>
          <a:prstGeom prst="rect">
            <a:avLst/>
          </a:prstGeom>
        </p:spPr>
        <p:txBody>
          <a:bodyPr>
            <a:spAutoFit/>
          </a:bodyPr>
          <a:lstStyle/>
          <a:p>
            <a:pPr indent="449580" algn="just">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Объект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3408"/>
            <a:ext cx="9324528" cy="7155821"/>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641" y="3429000"/>
            <a:ext cx="4104456" cy="26642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31641" y="658956"/>
            <a:ext cx="4078287" cy="2376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Прямоугольник 11"/>
          <p:cNvSpPr/>
          <p:nvPr/>
        </p:nvSpPr>
        <p:spPr>
          <a:xfrm>
            <a:off x="5580112" y="658956"/>
            <a:ext cx="3672408" cy="5690789"/>
          </a:xfrm>
          <a:prstGeom prst="rect">
            <a:avLst/>
          </a:prstGeom>
        </p:spPr>
        <p:txBody>
          <a:bodyPr wrap="square">
            <a:spAutoFit/>
          </a:bodyPr>
          <a:lstStyle/>
          <a:p>
            <a:pPr indent="449580" algn="ctr">
              <a:lnSpc>
                <a:spcPct val="107000"/>
              </a:lnSpc>
              <a:spcAft>
                <a:spcPts val="0"/>
              </a:spcAft>
            </a:pPr>
            <a:r>
              <a:rPr lang="ru-RU" sz="2000"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Дети рано начинают замечать и интересоваться окружающими объектами неживой и особенно, живой природой. Природа привлекает внимание детей сезонными изменениями, яркостью красок, запахами, звуками. Знакомясь с природой, дети открывают для себя новый мир: они стараются потрогать руками, рассмотреть.</a:t>
            </a:r>
            <a:endParaRPr lang="ru-RU" sz="2000" b="1" dirty="0">
              <a:solidFill>
                <a:schemeClr val="accent1">
                  <a:lumMod val="75000"/>
                </a:schemeClr>
              </a:solidFill>
              <a:effectLst/>
              <a:latin typeface="Segoe Print" panose="02000600000000000000" pitchFamily="2"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7311838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0" y="-99392"/>
            <a:ext cx="9252520" cy="6741368"/>
          </a:xfrm>
          <a:ln>
            <a:solidFill>
              <a:srgbClr val="92D050"/>
            </a:solidFill>
          </a:ln>
        </p:spPr>
      </p:pic>
      <p:sp>
        <p:nvSpPr>
          <p:cNvPr id="5" name="Прямоугольник 4"/>
          <p:cNvSpPr/>
          <p:nvPr/>
        </p:nvSpPr>
        <p:spPr>
          <a:xfrm>
            <a:off x="0" y="704088"/>
            <a:ext cx="7884368" cy="4900380"/>
          </a:xfrm>
          <a:prstGeom prst="rect">
            <a:avLst/>
          </a:prstGeom>
        </p:spPr>
        <p:txBody>
          <a:bodyPr wrap="square">
            <a:spAutoFit/>
          </a:bodyPr>
          <a:lstStyle/>
          <a:p>
            <a:pPr indent="449580" algn="ctr">
              <a:lnSpc>
                <a:spcPct val="107000"/>
              </a:lnSpc>
              <a:spcAft>
                <a:spcPts val="0"/>
              </a:spcAft>
            </a:pPr>
            <a:r>
              <a:rPr lang="ru-RU" sz="4400" b="1" u="sng" dirty="0">
                <a:ln w="9525">
                  <a:solidFill>
                    <a:schemeClr val="bg1"/>
                  </a:solidFill>
                  <a:prstDash val="solid"/>
                </a:ln>
                <a:solidFill>
                  <a:schemeClr val="tx2">
                    <a:lumMod val="75000"/>
                  </a:schemeClr>
                </a:solidFill>
                <a:effectLst>
                  <a:outerShdw blurRad="12700" dist="38100" dir="2700000" algn="tl" rotWithShape="0">
                    <a:schemeClr val="accent5">
                      <a:lumMod val="60000"/>
                      <a:lumOff val="40000"/>
                    </a:schemeClr>
                  </a:outerShdw>
                </a:effectLst>
                <a:latin typeface="Segoe Print" panose="02000600000000000000" pitchFamily="2" charset="0"/>
                <a:ea typeface="Arial Unicode MS" panose="020B0604020202020204" pitchFamily="34" charset="-128"/>
                <a:cs typeface="Arial Unicode MS" panose="020B0604020202020204" pitchFamily="34" charset="-128"/>
              </a:rPr>
              <a:t>Главная цель </a:t>
            </a:r>
            <a:r>
              <a:rPr lang="ru-RU" sz="4400" b="1" u="sng" dirty="0" smtClean="0">
                <a:ln w="9525">
                  <a:solidFill>
                    <a:schemeClr val="bg1"/>
                  </a:solidFill>
                  <a:prstDash val="solid"/>
                </a:ln>
                <a:solidFill>
                  <a:schemeClr val="tx2">
                    <a:lumMod val="75000"/>
                  </a:schemeClr>
                </a:solidFill>
                <a:effectLst>
                  <a:outerShdw blurRad="12700" dist="38100" dir="2700000" algn="tl" rotWithShape="0">
                    <a:schemeClr val="accent5">
                      <a:lumMod val="60000"/>
                      <a:lumOff val="40000"/>
                    </a:schemeClr>
                  </a:outerShdw>
                </a:effectLst>
                <a:latin typeface="Segoe Print" panose="02000600000000000000" pitchFamily="2" charset="0"/>
                <a:ea typeface="Arial Unicode MS" panose="020B0604020202020204" pitchFamily="34" charset="-128"/>
                <a:cs typeface="Arial Unicode MS" panose="020B0604020202020204" pitchFamily="34" charset="-128"/>
              </a:rPr>
              <a:t>экологического </a:t>
            </a:r>
            <a:r>
              <a:rPr lang="ru-RU" sz="4400" b="1" u="sng" dirty="0">
                <a:ln w="9525">
                  <a:solidFill>
                    <a:schemeClr val="bg1"/>
                  </a:solidFill>
                  <a:prstDash val="solid"/>
                </a:ln>
                <a:solidFill>
                  <a:schemeClr val="tx2">
                    <a:lumMod val="75000"/>
                  </a:schemeClr>
                </a:solidFill>
                <a:effectLst>
                  <a:outerShdw blurRad="12700" dist="38100" dir="2700000" algn="tl" rotWithShape="0">
                    <a:schemeClr val="accent5">
                      <a:lumMod val="60000"/>
                      <a:lumOff val="40000"/>
                    </a:schemeClr>
                  </a:outerShdw>
                </a:effectLst>
                <a:latin typeface="Segoe Print" panose="02000600000000000000" pitchFamily="2" charset="0"/>
                <a:ea typeface="Arial Unicode MS" panose="020B0604020202020204" pitchFamily="34" charset="-128"/>
                <a:cs typeface="Arial Unicode MS" panose="020B0604020202020204" pitchFamily="34" charset="-128"/>
              </a:rPr>
              <a:t>воспитания </a:t>
            </a:r>
            <a:r>
              <a:rPr lang="ru-RU" sz="4400" b="1" dirty="0" smtClean="0">
                <a:ln w="9525">
                  <a:solidFill>
                    <a:schemeClr val="bg1"/>
                  </a:solidFill>
                  <a:prstDash val="solid"/>
                </a:ln>
                <a:solidFill>
                  <a:schemeClr val="tx2">
                    <a:lumMod val="75000"/>
                  </a:schemeClr>
                </a:solidFill>
                <a:effectLst>
                  <a:outerShdw blurRad="12700" dist="38100" dir="2700000" algn="tl" rotWithShape="0">
                    <a:schemeClr val="accent5">
                      <a:lumMod val="60000"/>
                      <a:lumOff val="40000"/>
                    </a:schemeClr>
                  </a:outerShdw>
                </a:effectLst>
                <a:latin typeface="Segoe Print" panose="02000600000000000000" pitchFamily="2" charset="0"/>
                <a:ea typeface="Arial Unicode MS" panose="020B0604020202020204" pitchFamily="34" charset="-128"/>
                <a:cs typeface="Arial Unicode MS" panose="020B0604020202020204" pitchFamily="34" charset="-128"/>
              </a:rPr>
              <a:t>-</a:t>
            </a:r>
            <a:endParaRPr lang="ru-RU" sz="2000" b="1" dirty="0" smtClean="0">
              <a:solidFill>
                <a:schemeClr val="tx2">
                  <a:lumMod val="75000"/>
                </a:schemeClr>
              </a:solidFill>
              <a:latin typeface="Segoe Print" panose="02000600000000000000" pitchFamily="2" charset="0"/>
              <a:ea typeface="Arial Unicode MS" panose="020B0604020202020204" pitchFamily="34" charset="-128"/>
              <a:cs typeface="Arial Unicode MS" panose="020B0604020202020204" pitchFamily="34" charset="-128"/>
            </a:endParaRPr>
          </a:p>
          <a:p>
            <a:pPr indent="449580" algn="ctr">
              <a:lnSpc>
                <a:spcPct val="107000"/>
              </a:lnSpc>
              <a:spcAft>
                <a:spcPts val="0"/>
              </a:spcAft>
            </a:pPr>
            <a:r>
              <a:rPr lang="ru-RU" sz="2000" b="1" dirty="0" smtClean="0">
                <a:solidFill>
                  <a:srgbClr val="000000"/>
                </a:solidFill>
                <a:latin typeface="Segoe Print" panose="02000600000000000000" pitchFamily="2" charset="0"/>
                <a:ea typeface="Arial Unicode MS" panose="020B0604020202020204" pitchFamily="34" charset="-128"/>
                <a:cs typeface="Arial Unicode MS" panose="020B0604020202020204" pitchFamily="34" charset="-128"/>
              </a:rPr>
              <a:t> </a:t>
            </a:r>
            <a:r>
              <a:rPr lang="ru-RU" sz="2000" b="1" dirty="0">
                <a:solidFill>
                  <a:schemeClr val="accent1">
                    <a:lumMod val="75000"/>
                  </a:schemeClr>
                </a:solidFill>
                <a:latin typeface="Segoe Print" panose="02000600000000000000" pitchFamily="2" charset="0"/>
                <a:ea typeface="Arial Unicode MS" panose="020B0604020202020204" pitchFamily="34" charset="-128"/>
                <a:cs typeface="Arial Unicode MS" panose="020B0604020202020204" pitchFamily="34" charset="-128"/>
              </a:rPr>
              <a:t>формирование основ экологической культуры, т.е. «бережного отношения ребенка к природе, к себе и людям, как части природы, к вещам и материалам природного происхождения, которыми он пользуется» . Такое отношение строится на элементарных экологических знаниях, приобретенных в ходе реализации деятельного подхода к обучению, в том числе в исследовательской деятельности.</a:t>
            </a:r>
            <a:endParaRPr lang="ru-RU" sz="2000" b="1" dirty="0">
              <a:solidFill>
                <a:schemeClr val="accent1">
                  <a:lumMod val="75000"/>
                </a:schemeClr>
              </a:solidFill>
              <a:effectLst/>
              <a:latin typeface="Segoe Print" panose="02000600000000000000" pitchFamily="2" charset="0"/>
              <a:ea typeface="Arial Unicode MS" panose="020B0604020202020204" pitchFamily="34" charset="-128"/>
              <a:cs typeface="Arial Unicode MS" panose="020B0604020202020204" pitchFamily="34" charset="-128"/>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1312"/>
            <a:ext cx="1907704" cy="2117314"/>
          </a:xfrm>
          <a:prstGeom prst="rect">
            <a:avLst/>
          </a:prstGeom>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41468" y="5229200"/>
            <a:ext cx="2196752" cy="1350703"/>
          </a:xfrm>
          <a:prstGeom prst="rect">
            <a:avLst/>
          </a:prstGeom>
          <a:ln>
            <a:noFill/>
          </a:ln>
          <a:effectLst>
            <a:glow rad="139700">
              <a:schemeClr val="accent4">
                <a:satMod val="175000"/>
                <a:alpha val="40000"/>
              </a:schemeClr>
            </a:glow>
            <a:softEdge rad="112500"/>
          </a:effectLst>
        </p:spPr>
      </p:pic>
    </p:spTree>
    <p:extLst>
      <p:ext uri="{BB962C8B-B14F-4D97-AF65-F5344CB8AC3E}">
        <p14:creationId xmlns:p14="http://schemas.microsoft.com/office/powerpoint/2010/main" val="737813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833" y="0"/>
            <a:ext cx="9323772" cy="6974632"/>
          </a:xfrm>
        </p:spPr>
      </p:pic>
      <p:sp>
        <p:nvSpPr>
          <p:cNvPr id="5" name="Прямоугольник 4"/>
          <p:cNvSpPr/>
          <p:nvPr/>
        </p:nvSpPr>
        <p:spPr>
          <a:xfrm>
            <a:off x="1331640" y="908720"/>
            <a:ext cx="7560840" cy="5426870"/>
          </a:xfrm>
          <a:prstGeom prst="rect">
            <a:avLst/>
          </a:prstGeom>
        </p:spPr>
        <p:txBody>
          <a:bodyPr wrap="square">
            <a:spAutoFit/>
          </a:bodyPr>
          <a:lstStyle/>
          <a:p>
            <a:pPr indent="449580" algn="just">
              <a:lnSpc>
                <a:spcPct val="107000"/>
              </a:lnSpc>
              <a:spcAft>
                <a:spcPts val="0"/>
              </a:spcAft>
            </a:pPr>
            <a:r>
              <a:rPr lang="ru-RU"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Исследовательская деятельность вызывает у ребенка неподдельный интерес к природе, дает возможность самостоятельно делать свои маленькие открытия. Поэтому она занимает одно из важнейших мест в системе формирования экологической культуры детей дошкольного возраста</a:t>
            </a:r>
            <a:r>
              <a:rPr lang="ru-RU"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a:t>
            </a:r>
          </a:p>
          <a:p>
            <a:pPr indent="449580" algn="just">
              <a:lnSpc>
                <a:spcPct val="107000"/>
              </a:lnSpc>
              <a:spcAft>
                <a:spcPts val="0"/>
              </a:spcAft>
            </a:pPr>
            <a:endParaRPr lang="ru-RU"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a:p>
            <a:pPr indent="449580" algn="just">
              <a:lnSpc>
                <a:spcPct val="107000"/>
              </a:lnSpc>
              <a:spcAft>
                <a:spcPts val="0"/>
              </a:spcAft>
            </a:pPr>
            <a:endParaRPr lang="ru-RU" b="1" dirty="0" smtClean="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indent="449580" algn="just">
              <a:lnSpc>
                <a:spcPct val="107000"/>
              </a:lnSpc>
              <a:spcAft>
                <a:spcPts val="0"/>
              </a:spcAft>
            </a:pPr>
            <a:endParaRPr lang="ru-RU"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07000"/>
              </a:lnSpc>
              <a:spcAft>
                <a:spcPts val="0"/>
              </a:spcAft>
            </a:pPr>
            <a:endParaRPr lang="ru-RU"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07000"/>
              </a:lnSpc>
              <a:spcAft>
                <a:spcPts val="0"/>
              </a:spcAft>
            </a:pPr>
            <a:endParaRPr lang="ru-RU"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07000"/>
              </a:lnSpc>
              <a:spcAft>
                <a:spcPts val="0"/>
              </a:spcAft>
            </a:pPr>
            <a:r>
              <a:rPr lang="ru-RU"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ru-RU"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 исследовательской деятельности дошкольник получает возможность удовлетворить присущее ему любопытство, практикуется в установлении причинно-следственных связей между предметами и явлениями, что позволяет ему не только расширить, но и упорядочить свои представления о мире».</a:t>
            </a:r>
            <a:endParaRPr lang="ru-RU"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indent="449580" algn="just">
              <a:lnSpc>
                <a:spcPct val="107000"/>
              </a:lnSpc>
              <a:spcAft>
                <a:spcPts val="0"/>
              </a:spcAft>
            </a:pPr>
            <a:endParaRPr lang="ru-RU"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0272" y="2420888"/>
            <a:ext cx="1350726" cy="1728192"/>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692" y="2581299"/>
            <a:ext cx="1709844" cy="1574509"/>
          </a:xfrm>
          <a:prstGeom prst="rect">
            <a:avLst/>
          </a:prstGeom>
        </p:spPr>
      </p:pic>
    </p:spTree>
    <p:extLst>
      <p:ext uri="{BB962C8B-B14F-4D97-AF65-F5344CB8AC3E}">
        <p14:creationId xmlns:p14="http://schemas.microsoft.com/office/powerpoint/2010/main" val="2469060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2" y="0"/>
            <a:ext cx="9143999" cy="6957392"/>
          </a:xfrm>
        </p:spPr>
      </p:pic>
      <p:pic>
        <p:nvPicPr>
          <p:cNvPr id="5" name="Объект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5496" y="15148"/>
            <a:ext cx="9143999" cy="6957392"/>
          </a:xfrm>
          <a:prstGeom prst="rect">
            <a:avLst/>
          </a:prstGeom>
        </p:spPr>
      </p:pic>
      <p:sp>
        <p:nvSpPr>
          <p:cNvPr id="6" name="Прямоугольник 5"/>
          <p:cNvSpPr/>
          <p:nvPr/>
        </p:nvSpPr>
        <p:spPr>
          <a:xfrm>
            <a:off x="0" y="1052736"/>
            <a:ext cx="7740352" cy="2199961"/>
          </a:xfrm>
          <a:prstGeom prst="rect">
            <a:avLst/>
          </a:prstGeom>
        </p:spPr>
        <p:txBody>
          <a:bodyPr wrap="square">
            <a:spAutoFit/>
          </a:bodyPr>
          <a:lstStyle/>
          <a:p>
            <a:pPr indent="449580" algn="just">
              <a:lnSpc>
                <a:spcPct val="107000"/>
              </a:lnSpc>
              <a:spcAft>
                <a:spcPts val="0"/>
              </a:spcAf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Исследования предоставляют ребенку возможность самому найти ответы на </a:t>
            </a:r>
            <a:r>
              <a:rPr lang="ru-RU" sz="2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вопросы: </a:t>
            </a:r>
          </a:p>
          <a:p>
            <a:pPr indent="449580" algn="just">
              <a:lnSpc>
                <a:spcPct val="107000"/>
              </a:lnSpc>
              <a:spcAft>
                <a:spcPts val="0"/>
              </a:spcAft>
            </a:pPr>
            <a:r>
              <a:rPr lang="ru-RU" sz="4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a:t>
            </a:r>
            <a:r>
              <a:rPr lang="ru-RU" sz="4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как?» </a:t>
            </a: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 </a:t>
            </a:r>
            <a:r>
              <a:rPr lang="ru-RU" sz="4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«почему?». </a:t>
            </a:r>
            <a:endParaRPr lang="ru-RU" sz="4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449580" algn="just">
              <a:lnSpc>
                <a:spcPct val="107000"/>
              </a:lnSpc>
              <a:spcAft>
                <a:spcPts val="0"/>
              </a:spcAft>
            </a:pPr>
            <a:r>
              <a:rPr lang="ru-RU" sz="24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Ребенок </a:t>
            </a:r>
            <a:r>
              <a:rPr lang="ru-RU" sz="24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должен делать все сам, а не быть в роли наблюдателя</a:t>
            </a:r>
            <a:r>
              <a:rPr lang="ru-RU" sz="2400" b="1" u="sng"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u="sng"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3252697"/>
            <a:ext cx="3672408" cy="2768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2" y="3267845"/>
            <a:ext cx="3466728" cy="2768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32589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99392"/>
            <a:ext cx="9168950" cy="6957392"/>
          </a:xfrm>
        </p:spPr>
      </p:pic>
      <p:sp>
        <p:nvSpPr>
          <p:cNvPr id="5" name="Прямоугольник 4"/>
          <p:cNvSpPr/>
          <p:nvPr/>
        </p:nvSpPr>
        <p:spPr>
          <a:xfrm>
            <a:off x="1547664" y="704088"/>
            <a:ext cx="7139136" cy="1277850"/>
          </a:xfrm>
          <a:prstGeom prst="rect">
            <a:avLst/>
          </a:prstGeom>
        </p:spPr>
        <p:txBody>
          <a:bodyPr wrap="square">
            <a:spAutoFit/>
          </a:bodyPr>
          <a:lstStyle/>
          <a:p>
            <a:pPr indent="449580" algn="just">
              <a:lnSpc>
                <a:spcPct val="107000"/>
              </a:lnSpc>
              <a:spcAft>
                <a:spcPts val="0"/>
              </a:spcAft>
            </a:pPr>
            <a:r>
              <a:rPr lang="ru-RU" sz="24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Исследовательская деятельность у старших </a:t>
            </a:r>
            <a:r>
              <a:rPr lang="ru-RU" sz="24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дошкольников развивает:  </a:t>
            </a:r>
          </a:p>
          <a:p>
            <a:pPr indent="449580" algn="just">
              <a:lnSpc>
                <a:spcPct val="107000"/>
              </a:lnSpc>
              <a:spcAft>
                <a:spcPts val="0"/>
              </a:spcAft>
            </a:pPr>
            <a:r>
              <a:rPr lang="ru-RU" sz="24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endParaRPr lang="ru-RU" sz="24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sp>
        <p:nvSpPr>
          <p:cNvPr id="11" name="Прямоугольник 10"/>
          <p:cNvSpPr/>
          <p:nvPr/>
        </p:nvSpPr>
        <p:spPr>
          <a:xfrm>
            <a:off x="2286000" y="1308227"/>
            <a:ext cx="6804248" cy="4884158"/>
          </a:xfrm>
          <a:prstGeom prst="rect">
            <a:avLst/>
          </a:prstGeom>
        </p:spPr>
        <p:txBody>
          <a:bodyPr wrap="square">
            <a:spAutoFit/>
          </a:bodyPr>
          <a:lstStyle/>
          <a:p>
            <a:pPr indent="449580" algn="just">
              <a:lnSpc>
                <a:spcPct val="107000"/>
              </a:lnSpc>
              <a:spcAft>
                <a:spcPts val="0"/>
              </a:spcAft>
            </a:pP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Высшие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психические функции (внимание, восприятие, память, мышление)</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Воображение</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Речь</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Способы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умственной деятельности (умение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сравнивать</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анализировать, обобщать)</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Стимулирует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развитие любознательности</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indent="449580" algn="just">
              <a:lnSpc>
                <a:spcPct val="107000"/>
              </a:lnSpc>
              <a:spcAft>
                <a:spcPts val="0"/>
              </a:spcAft>
            </a:pPr>
            <a:r>
              <a:rPr lang="ru-RU" sz="24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Формирует умения:</a:t>
            </a:r>
            <a:endParaRPr lang="ru-RU" sz="2400" b="1" u="sng"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Видеть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проблемы</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Задавать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вопросы</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Выдвигать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гипотезы</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Давать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определение понятиям</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Классифицировать</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Наблюдать</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p>
          <a:p>
            <a:pPr marL="285750" indent="-285750" algn="just">
              <a:lnSpc>
                <a:spcPct val="107000"/>
              </a:lnSpc>
              <a:spcAft>
                <a:spcPts val="0"/>
              </a:spcAft>
              <a:buFont typeface="Wingdings" panose="05000000000000000000" pitchFamily="2" charset="2"/>
              <a:buChar char="q"/>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Структурировать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полученный материал</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Делать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выводы и умозаключения</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Wingdings" panose="05000000000000000000" pitchFamily="2" charset="2"/>
              <a:buChar char="q"/>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Доказывать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 защищать свои идеи</a:t>
            </a:r>
            <a:endParaRPr lang="ru-RU" sz="16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65820" y="3498717"/>
            <a:ext cx="1763688" cy="266429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2320" y="3772087"/>
            <a:ext cx="1561874" cy="2117556"/>
          </a:xfrm>
          <a:prstGeom prst="rect">
            <a:avLst/>
          </a:prstGeom>
          <a:ln w="28575">
            <a:solidFill>
              <a:srgbClr val="92D050"/>
            </a:solidFill>
          </a:ln>
          <a:effectLst>
            <a:glow rad="228600">
              <a:schemeClr val="accent4">
                <a:satMod val="175000"/>
                <a:alpha val="40000"/>
              </a:schemeClr>
            </a:glow>
          </a:effectLst>
        </p:spPr>
      </p:pic>
    </p:spTree>
    <p:extLst>
      <p:ext uri="{BB962C8B-B14F-4D97-AF65-F5344CB8AC3E}">
        <p14:creationId xmlns:p14="http://schemas.microsoft.com/office/powerpoint/2010/main" val="32255239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3" y="0"/>
            <a:ext cx="9252519" cy="6957391"/>
          </a:xfrm>
        </p:spPr>
      </p:pic>
      <p:sp>
        <p:nvSpPr>
          <p:cNvPr id="5" name="Прямоугольник 4"/>
          <p:cNvSpPr/>
          <p:nvPr/>
        </p:nvSpPr>
        <p:spPr>
          <a:xfrm>
            <a:off x="-3" y="704089"/>
            <a:ext cx="7956379" cy="4834657"/>
          </a:xfrm>
          <a:prstGeom prst="rect">
            <a:avLst/>
          </a:prstGeom>
        </p:spPr>
        <p:txBody>
          <a:bodyPr wrap="square">
            <a:spAutoFit/>
          </a:bodyPr>
          <a:lstStyle/>
          <a:p>
            <a:pPr indent="449580" algn="ctr">
              <a:lnSpc>
                <a:spcPct val="107000"/>
              </a:lnSpc>
              <a:spcAft>
                <a:spcPts val="0"/>
              </a:spcAft>
            </a:pPr>
            <a:r>
              <a:rPr lang="ru-RU" sz="32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 </a:t>
            </a:r>
            <a:r>
              <a:rPr lang="ru-RU" sz="32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группах старшего возраста </a:t>
            </a:r>
            <a:r>
              <a:rPr lang="ru-RU" sz="32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созданы условия для </a:t>
            </a:r>
            <a:endParaRPr lang="ru-RU" sz="32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449580" algn="ctr">
              <a:lnSpc>
                <a:spcPct val="107000"/>
              </a:lnSpc>
              <a:spcAft>
                <a:spcPts val="0"/>
              </a:spcAft>
            </a:pPr>
            <a:r>
              <a:rPr lang="ru-RU" sz="32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поисково-исследовательской </a:t>
            </a:r>
          </a:p>
          <a:p>
            <a:pPr indent="449580" algn="ctr">
              <a:lnSpc>
                <a:spcPct val="107000"/>
              </a:lnSpc>
              <a:spcAft>
                <a:spcPts val="0"/>
              </a:spcAft>
            </a:pPr>
            <a:r>
              <a:rPr lang="ru-RU" sz="32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деятельности</a:t>
            </a:r>
            <a:r>
              <a:rPr lang="ru-RU" sz="32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a:t>
            </a:r>
            <a:endParaRPr lang="ru-RU" sz="3200" b="1" u="sng"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Wingdings" panose="05000000000000000000" pitchFamily="2" charset="2"/>
              <a:buChar char="Ø"/>
              <a:tabLst>
                <a:tab pos="457200" algn="l"/>
              </a:tabLs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создание системы работы по развитию исследовательской деятельности </a:t>
            </a:r>
            <a:r>
              <a:rPr lang="ru-RU" sz="2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ребенка;</a:t>
            </a:r>
            <a:endParaRPr lang="ru-RU" sz="2000" b="1" dirty="0" smtClean="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Wingdings" panose="05000000000000000000" pitchFamily="2" charset="2"/>
              <a:buChar char="Ø"/>
              <a:tabLst>
                <a:tab pos="457200" algn="l"/>
              </a:tabLst>
            </a:pPr>
            <a:r>
              <a:rPr lang="ru-RU" sz="2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разработка занимательного практического материала, побуждающего детей к самостоятельному поиску причин, способов действий, проявлению творчества;</a:t>
            </a:r>
            <a:endParaRPr lang="ru-RU" sz="2000" b="1" dirty="0" smtClean="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Wingdings" panose="05000000000000000000" pitchFamily="2" charset="2"/>
              <a:buChar char="Ø"/>
              <a:tabLst>
                <a:tab pos="457200" algn="l"/>
              </a:tabLst>
            </a:pPr>
            <a:r>
              <a:rPr lang="ru-RU" sz="2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создание </a:t>
            </a: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природного уголка и центра экспериментирования.</a:t>
            </a:r>
            <a:endParaRPr lang="ru-RU" sz="20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1130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281" y="0"/>
            <a:ext cx="9200561" cy="6843964"/>
          </a:xfr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6376" y="829526"/>
            <a:ext cx="3508273" cy="234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8105" y="829526"/>
            <a:ext cx="3416722" cy="234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08105" y="3328767"/>
            <a:ext cx="3416722" cy="25132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36377" y="3421982"/>
            <a:ext cx="3508272" cy="25132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21686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a:blip r:embed="rId2"/>
          <a:stretch>
            <a:fillRect/>
          </a:stretch>
        </p:blipFill>
        <p:spPr>
          <a:xfrm flipH="1">
            <a:off x="-252536" y="-171400"/>
            <a:ext cx="9396536" cy="6963033"/>
          </a:xfrm>
          <a:prstGeom prst="rect">
            <a:avLst/>
          </a:prstGeom>
        </p:spPr>
      </p:pic>
      <p:pic>
        <p:nvPicPr>
          <p:cNvPr id="5" name="Объект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932041" y="3212975"/>
            <a:ext cx="3024182" cy="2808313"/>
          </a:xfrm>
        </p:spPr>
      </p:pic>
      <p:sp>
        <p:nvSpPr>
          <p:cNvPr id="6" name="Прямоугольник 5"/>
          <p:cNvSpPr/>
          <p:nvPr/>
        </p:nvSpPr>
        <p:spPr>
          <a:xfrm>
            <a:off x="107503" y="44625"/>
            <a:ext cx="7848719" cy="3714799"/>
          </a:xfrm>
          <a:prstGeom prst="rect">
            <a:avLst/>
          </a:prstGeom>
        </p:spPr>
        <p:txBody>
          <a:bodyPr wrap="square">
            <a:spAutoFit/>
          </a:bodyPr>
          <a:lstStyle/>
          <a:p>
            <a:pPr marL="228600" algn="just">
              <a:lnSpc>
                <a:spcPct val="107000"/>
              </a:lnSpc>
              <a:spcAft>
                <a:spcPts val="0"/>
              </a:spcAft>
            </a:pPr>
            <a:r>
              <a:rPr lang="ru-RU" sz="24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Процесс исследовательской деятельности</a:t>
            </a:r>
            <a:r>
              <a:rPr lang="ru-RU" sz="24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a:t>
            </a:r>
          </a:p>
          <a:p>
            <a:pPr marL="228600" algn="just">
              <a:lnSpc>
                <a:spcPct val="107000"/>
              </a:lnSpc>
              <a:spcAft>
                <a:spcPts val="0"/>
              </a:spcAft>
            </a:pPr>
            <a:endParaRPr lang="ru-RU" sz="2400" b="1" u="sng"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Courier New" panose="02070309020205020404" pitchFamily="49" charset="0"/>
              <a:buChar char="o"/>
              <a:tabLst>
                <a:tab pos="457200" algn="l"/>
              </a:tabLs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Исследования начинаем с выбора темы, объекта.</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Courier New" panose="02070309020205020404" pitchFamily="49" charset="0"/>
              <a:buChar char="o"/>
              <a:tabLst>
                <a:tab pos="457200" algn="l"/>
              </a:tabLs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Определяем методы исследования (подумать самостоятельно, понаблюдать, рассмотреть, посмотреть в книгах, спросить у других, поэкспериментировать).</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Courier New" panose="02070309020205020404" pitchFamily="49" charset="0"/>
              <a:buChar char="o"/>
              <a:tabLst>
                <a:tab pos="457200" algn="l"/>
              </a:tabLs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Фиксируем собранный материал(схематично)</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Courier New" panose="02070309020205020404" pitchFamily="49" charset="0"/>
              <a:buChar char="o"/>
              <a:tabLst>
                <a:tab pos="457200" algn="l"/>
              </a:tabLst>
            </a:pPr>
            <a:r>
              <a:rPr lang="ru-RU" sz="20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Всю </a:t>
            </a: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информацию размещаем в папке исследователя.</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tabLst>
                <a:tab pos="457200" algn="l"/>
              </a:tabLst>
            </a:pPr>
            <a:r>
              <a:rPr lang="ru-RU" sz="1400" dirty="0">
                <a:solidFill>
                  <a:schemeClr val="accent1">
                    <a:lumMod val="75000"/>
                  </a:schemeClr>
                </a:solidFill>
                <a:latin typeface="Times New Roman" panose="02020603050405020304" pitchFamily="18" charset="0"/>
                <a:ea typeface="Times New Roman" panose="02020603050405020304" pitchFamily="18" charset="0"/>
              </a:rPr>
              <a:t/>
            </a:r>
            <a:br>
              <a:rPr lang="ru-RU" sz="1400" dirty="0">
                <a:solidFill>
                  <a:schemeClr val="accent1">
                    <a:lumMod val="75000"/>
                  </a:schemeClr>
                </a:solidFill>
                <a:latin typeface="Times New Roman" panose="02020603050405020304" pitchFamily="18" charset="0"/>
                <a:ea typeface="Times New Roman" panose="02020603050405020304" pitchFamily="18" charset="0"/>
              </a:rPr>
            </a:br>
            <a:endParaRPr lang="ru-RU" dirty="0">
              <a:solidFill>
                <a:schemeClr val="accent1">
                  <a:lumMod val="75000"/>
                </a:schemeClr>
              </a:solidFill>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3212975"/>
            <a:ext cx="4186808" cy="2664297"/>
          </a:xfrm>
          <a:prstGeom prst="rect">
            <a:avLst/>
          </a:prstGeom>
          <a:ln>
            <a:noFill/>
          </a:ln>
          <a:effectLst>
            <a:softEdge rad="112500"/>
          </a:effectLst>
        </p:spPr>
      </p:pic>
    </p:spTree>
    <p:extLst>
      <p:ext uri="{BB962C8B-B14F-4D97-AF65-F5344CB8AC3E}">
        <p14:creationId xmlns:p14="http://schemas.microsoft.com/office/powerpoint/2010/main" val="11367017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a:blip r:embed="rId2"/>
          <a:stretch>
            <a:fillRect/>
          </a:stretch>
        </p:blipFill>
        <p:spPr>
          <a:xfrm>
            <a:off x="0" y="0"/>
            <a:ext cx="9504040" cy="6858000"/>
          </a:xfrm>
          <a:prstGeom prst="rect">
            <a:avLst/>
          </a:prstGeom>
        </p:spPr>
      </p:pic>
      <p:sp>
        <p:nvSpPr>
          <p:cNvPr id="7" name="Прямоугольник 6"/>
          <p:cNvSpPr/>
          <p:nvPr/>
        </p:nvSpPr>
        <p:spPr>
          <a:xfrm>
            <a:off x="1331640" y="704088"/>
            <a:ext cx="8172400" cy="2068259"/>
          </a:xfrm>
          <a:prstGeom prst="rect">
            <a:avLst/>
          </a:prstGeom>
        </p:spPr>
        <p:txBody>
          <a:bodyPr wrap="square">
            <a:spAutoFit/>
          </a:bodyPr>
          <a:lstStyle/>
          <a:p>
            <a:pPr>
              <a:lnSpc>
                <a:spcPct val="107000"/>
              </a:lnSpc>
              <a:spcAft>
                <a:spcPts val="0"/>
              </a:spcAft>
            </a:pPr>
            <a:r>
              <a:rPr lang="ru-RU" sz="20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На опытно-экспериментальном этапе исследовательская деятельность </a:t>
            </a:r>
            <a:r>
              <a:rPr lang="ru-RU" sz="20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 нашей группе представляет </a:t>
            </a:r>
            <a:r>
              <a:rPr lang="ru-RU" sz="2000" b="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собой </a:t>
            </a: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комплекс занятий и режимных моментов с приоритетным экологическим направлением, проходящий в виде увлекательного путешествия в мир науки, в котором участниками являются и взрослые, и дети.</a:t>
            </a:r>
            <a:endParaRPr lang="ru-RU" sz="20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104" y="3040310"/>
            <a:ext cx="3744416"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1680" y="3040310"/>
            <a:ext cx="3384376"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42294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6966" y="0"/>
            <a:ext cx="9144002" cy="6857999"/>
          </a:xfrm>
        </p:spPr>
      </p:pic>
      <p:sp>
        <p:nvSpPr>
          <p:cNvPr id="5" name="Прямоугольник 4"/>
          <p:cNvSpPr/>
          <p:nvPr/>
        </p:nvSpPr>
        <p:spPr>
          <a:xfrm>
            <a:off x="-3" y="0"/>
            <a:ext cx="7884371" cy="3385414"/>
          </a:xfrm>
          <a:prstGeom prst="rect">
            <a:avLst/>
          </a:prstGeom>
        </p:spPr>
        <p:txBody>
          <a:bodyPr wrap="square">
            <a:spAutoFit/>
          </a:bodyPr>
          <a:lstStyle/>
          <a:p>
            <a:pPr indent="449580" algn="ctr">
              <a:lnSpc>
                <a:spcPct val="107000"/>
              </a:lnSpc>
              <a:spcAft>
                <a:spcPts val="0"/>
              </a:spcAft>
            </a:pPr>
            <a:r>
              <a:rPr lang="ru-RU" sz="2000" b="1" i="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 </a:t>
            </a:r>
            <a:r>
              <a:rPr lang="ru-RU" sz="2000" b="1" i="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план экспериментальной деятельности </a:t>
            </a:r>
            <a:r>
              <a:rPr lang="ru-RU" sz="2000" b="1" i="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мы      включаем  </a:t>
            </a:r>
            <a:r>
              <a:rPr lang="ru-RU" sz="2000" b="1" i="1" u="sng"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такие направления как</a:t>
            </a:r>
            <a:r>
              <a:rPr lang="ru-RU" sz="2000" b="1" i="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a:t>
            </a:r>
          </a:p>
          <a:p>
            <a:pPr indent="449580">
              <a:lnSpc>
                <a:spcPct val="107000"/>
              </a:lnSpc>
              <a:spcAft>
                <a:spcPts val="0"/>
              </a:spcAft>
            </a:pP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Symbol" panose="05050102010706020507" pitchFamily="18" charset="2"/>
              <a:buChar char=""/>
              <a:tabLst>
                <a:tab pos="457200" algn="l"/>
              </a:tabLst>
            </a:pPr>
            <a:r>
              <a:rPr lang="ru-RU" sz="14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Эксперименты  с водой, где дети  исследуют и узнают её тайны, знакомятся со свойствами воды, способностью окрашиваться, менять вкус, запах и т.д. и делают выводы.</a:t>
            </a:r>
            <a:endParaRPr lang="ru-RU" sz="11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Symbol" panose="05050102010706020507" pitchFamily="18" charset="2"/>
              <a:buChar char=""/>
              <a:tabLst>
                <a:tab pos="457200" algn="l"/>
              </a:tabLst>
            </a:pPr>
            <a:r>
              <a:rPr lang="ru-RU" sz="14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Эксперименты с воздухом, где на собственных примерах дети понимают, что воздух легче воды, занимает место, прозрачен и многое другое.</a:t>
            </a:r>
            <a:endParaRPr lang="ru-RU" sz="11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Symbol" panose="05050102010706020507" pitchFamily="18" charset="2"/>
              <a:buChar char=""/>
              <a:tabLst>
                <a:tab pos="457200" algn="l"/>
              </a:tabLst>
            </a:pPr>
            <a:r>
              <a:rPr lang="ru-RU" sz="14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Опыты с почвой, где дети выясняют значения почвы для человека, растений, живых организмов.</a:t>
            </a:r>
            <a:endParaRPr lang="ru-RU" sz="11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Symbol" panose="05050102010706020507" pitchFamily="18" charset="2"/>
              <a:buChar char=""/>
              <a:tabLst>
                <a:tab pos="457200" algn="l"/>
              </a:tabLst>
            </a:pPr>
            <a:r>
              <a:rPr lang="ru-RU" sz="14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Опыты с песком, глиной, где дети знакомятся со свойствами песка, глины.</a:t>
            </a:r>
            <a:endParaRPr lang="ru-RU" sz="11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SzPts val="1000"/>
              <a:buFont typeface="Symbol" panose="05050102010706020507" pitchFamily="18" charset="2"/>
              <a:buChar char=""/>
              <a:tabLst>
                <a:tab pos="457200" algn="l"/>
              </a:tabLst>
            </a:pPr>
            <a:r>
              <a:rPr lang="ru-RU" sz="14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Опыты с разными материалами, где дети исследуют различные свойства бумаги, дерева, тканей, </a:t>
            </a:r>
            <a:r>
              <a:rPr lang="ru-RU" sz="14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металла</a:t>
            </a:r>
            <a:endParaRPr lang="ru-RU" sz="11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3501008"/>
            <a:ext cx="3600400" cy="2376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60" y="3501008"/>
            <a:ext cx="3312368" cy="23349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0344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15416"/>
            <a:ext cx="9360024" cy="6957392"/>
          </a:xfr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664" y="2780928"/>
            <a:ext cx="2880320" cy="3425436"/>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0008" y="-182529"/>
            <a:ext cx="2711152" cy="34563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33499" y="-182529"/>
            <a:ext cx="3719264" cy="27008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06436" y="3509198"/>
            <a:ext cx="3635896" cy="2706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23247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51847"/>
            <a:ext cx="9180512" cy="6858000"/>
          </a:xfrm>
        </p:spPr>
      </p:pic>
      <p:sp>
        <p:nvSpPr>
          <p:cNvPr id="6" name="Прямоугольник 5"/>
          <p:cNvSpPr/>
          <p:nvPr/>
        </p:nvSpPr>
        <p:spPr>
          <a:xfrm>
            <a:off x="1187624" y="44624"/>
            <a:ext cx="7992888" cy="5789790"/>
          </a:xfrm>
          <a:prstGeom prst="rect">
            <a:avLst/>
          </a:prstGeom>
        </p:spPr>
        <p:txBody>
          <a:bodyPr wrap="square">
            <a:spAutoFit/>
          </a:bodyPr>
          <a:lstStyle/>
          <a:p>
            <a:pPr indent="629920" algn="ctr">
              <a:lnSpc>
                <a:spcPct val="107000"/>
              </a:lnSpc>
              <a:spcAft>
                <a:spcPts val="0"/>
              </a:spcAft>
            </a:pPr>
            <a:r>
              <a:rPr lang="ru-RU" sz="2800" b="1" u="sng"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Работа с родителями</a:t>
            </a:r>
          </a:p>
          <a:p>
            <a:pPr indent="629920" algn="just">
              <a:lnSpc>
                <a:spcPct val="107000"/>
              </a:lnSpc>
              <a:spcAft>
                <a:spcPts val="0"/>
              </a:spcAft>
            </a:pPr>
            <a:endParaRPr lang="ru-RU" sz="1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629920" algn="just">
              <a:lnSpc>
                <a:spcPct val="107000"/>
              </a:lnSpc>
              <a:spcAft>
                <a:spcPts val="0"/>
              </a:spcAft>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Известно</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что ни одну воспитательную или образовательную задачу нельзя успешно решить без плодотворного контакта с семьёй и полного взаимопонимания между родителями и педагогами. И родители должны осознавать, что они воспитывают своих детей собственным примером. </a:t>
            </a:r>
            <a:endParaRPr lang="ru-RU" sz="16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indent="629920" algn="just">
              <a:lnSpc>
                <a:spcPct val="107000"/>
              </a:lnSpc>
              <a:spcAft>
                <a:spcPts val="0"/>
              </a:spcAft>
            </a:pP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 экологическом просвещении родителей большое внимание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уделяем</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анкетированию родителей, которое показывает, что зачастую родители не знают, что рассказать ребенку о том или ином природном объекте, в какую подвижную или познавательную игру поиграть с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ребёнком,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каким экспериментированием заняться.  </a:t>
            </a:r>
            <a:endPar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a:p>
            <a:pPr indent="629920" algn="just">
              <a:lnSpc>
                <a:spcPct val="107000"/>
              </a:lnSpc>
              <a:spcAft>
                <a:spcPts val="0"/>
              </a:spcAft>
            </a:pPr>
            <a:endPar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120" y="3583971"/>
            <a:ext cx="3312368" cy="23235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6139" y="3583971"/>
            <a:ext cx="3482169" cy="22501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7653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6275"/>
            <a:ext cx="9144000" cy="6858000"/>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112" y="3392725"/>
            <a:ext cx="3342706" cy="2440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7664" y="3392725"/>
            <a:ext cx="3600400" cy="2440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Прямоугольник 2"/>
          <p:cNvSpPr/>
          <p:nvPr/>
        </p:nvSpPr>
        <p:spPr>
          <a:xfrm>
            <a:off x="1331641" y="692697"/>
            <a:ext cx="7821786" cy="2727029"/>
          </a:xfrm>
          <a:prstGeom prst="rect">
            <a:avLst/>
          </a:prstGeom>
        </p:spPr>
        <p:txBody>
          <a:bodyPr wrap="square">
            <a:spAutoFit/>
          </a:bodyPr>
          <a:lstStyle/>
          <a:p>
            <a:pPr indent="629920" algn="just">
              <a:lnSpc>
                <a:spcPct val="107000"/>
              </a:lnSpc>
              <a:spcAft>
                <a:spcPts val="0"/>
              </a:spcAft>
            </a:pP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Родителям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предлагаем познавательную  литературу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буклеты с опытно-экспериментальной деятельностью, в которых содержатся описание опытов,  которые взрослые могут проводить совместно с детьми в домашних условиях.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Также в нашей группе работа с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родителями проводится в форме родительских собраний, проектной деятельности;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организуем  различные мероприятия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с участием родителей (участие в акциях, создание плакатов, </a:t>
            </a:r>
            <a:r>
              <a:rPr lang="ru-RU" sz="1600" b="1" dirty="0" smtClean="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газет), знакомим </a:t>
            </a:r>
            <a:r>
              <a:rPr lang="ru-RU" sz="16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родителей с результатами обучения детей (открытые занятия, различные общие мероприятия, информация в уголках для родителей ).</a:t>
            </a:r>
            <a:endParaRPr lang="ru-RU" sz="16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0048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flipH="1">
            <a:off x="-73024" y="-23032"/>
            <a:ext cx="9217024" cy="6858000"/>
          </a:xfrm>
        </p:spPr>
      </p:pic>
      <p:sp>
        <p:nvSpPr>
          <p:cNvPr id="5" name="Прямоугольник 4"/>
          <p:cNvSpPr/>
          <p:nvPr/>
        </p:nvSpPr>
        <p:spPr>
          <a:xfrm>
            <a:off x="457200" y="1124744"/>
            <a:ext cx="7211144" cy="3056221"/>
          </a:xfrm>
          <a:prstGeom prst="rect">
            <a:avLst/>
          </a:prstGeom>
        </p:spPr>
        <p:txBody>
          <a:bodyPr wrap="square">
            <a:spAutoFit/>
          </a:bodyPr>
          <a:lstStyle/>
          <a:p>
            <a:pPr indent="629920" algn="just">
              <a:lnSpc>
                <a:spcPct val="107000"/>
              </a:lnSpc>
              <a:spcAft>
                <a:spcPts val="0"/>
              </a:spcAf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Вся организуемая деятельность, учитывая конечный результат, должна сводиться не просто к набору сведений и практическим умениям,  но самое главное - к формированию нравственного, экологически воспитанного человека, достойного называть себя частичкой родной природы.</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algn="just">
              <a:lnSpc>
                <a:spcPct val="107000"/>
              </a:lnSpc>
              <a:spcAft>
                <a:spcPts val="0"/>
              </a:spcAf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algn="just">
              <a:lnSpc>
                <a:spcPct val="107000"/>
              </a:lnSpc>
              <a:spcAft>
                <a:spcPts val="0"/>
              </a:spcAf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endParaRPr lang="ru-RU" sz="2000" b="1" dirty="0">
              <a:solidFill>
                <a:schemeClr val="accent1">
                  <a:lumMod val="75000"/>
                </a:schemeClr>
              </a:solidFill>
              <a:latin typeface="Segoe Print" panose="02000600000000000000" pitchFamily="2" charset="0"/>
              <a:ea typeface="Calibri" panose="020F0502020204030204" pitchFamily="34" charset="0"/>
              <a:cs typeface="Times New Roman" panose="02020603050405020304" pitchFamily="18" charset="0"/>
            </a:endParaRPr>
          </a:p>
          <a:p>
            <a:pPr algn="just">
              <a:lnSpc>
                <a:spcPct val="107000"/>
              </a:lnSpc>
              <a:spcAft>
                <a:spcPts val="0"/>
              </a:spcAft>
            </a:pPr>
            <a:r>
              <a:rPr lang="ru-RU" sz="2000" b="1" dirty="0">
                <a:solidFill>
                  <a:schemeClr val="accent1">
                    <a:lumMod val="75000"/>
                  </a:schemeClr>
                </a:solidFill>
                <a:latin typeface="Segoe Print" panose="02000600000000000000" pitchFamily="2" charset="0"/>
                <a:ea typeface="Times New Roman" panose="02020603050405020304" pitchFamily="18" charset="0"/>
                <a:cs typeface="Times New Roman" panose="02020603050405020304" pitchFamily="18" charset="0"/>
              </a:rPr>
              <a:t>   </a:t>
            </a:r>
            <a:endParaRPr lang="ru-RU" sz="2000" b="1" dirty="0">
              <a:solidFill>
                <a:schemeClr val="accent1">
                  <a:lumMod val="75000"/>
                </a:schemeClr>
              </a:solidFill>
              <a:effectLst/>
              <a:latin typeface="Segoe Print" panose="02000600000000000000" pitchFamily="2" charset="0"/>
              <a:ea typeface="Calibri" panose="020F0502020204030204" pitchFamily="34"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902084538"/>
              </p:ext>
            </p:extLst>
          </p:nvPr>
        </p:nvGraphicFramePr>
        <p:xfrm>
          <a:off x="9104313" y="874713"/>
          <a:ext cx="2644775" cy="4064000"/>
        </p:xfrm>
        <a:graphic>
          <a:graphicData uri="http://schemas.openxmlformats.org/presentationml/2006/ole">
            <mc:AlternateContent xmlns:mc="http://schemas.openxmlformats.org/markup-compatibility/2006">
              <mc:Choice xmlns:v="urn:schemas-microsoft-com:vml" Requires="v">
                <p:oleObj spid="_x0000_s1040" name="Документ" r:id="rId4" imgW="5980270" imgH="9189233" progId="Word.Document.12">
                  <p:embed/>
                </p:oleObj>
              </mc:Choice>
              <mc:Fallback>
                <p:oleObj name="Документ" r:id="rId4" imgW="5980270" imgH="9189233" progId="Word.Document.12">
                  <p:embed/>
                  <p:pic>
                    <p:nvPicPr>
                      <p:cNvPr id="0" name=""/>
                      <p:cNvPicPr/>
                      <p:nvPr/>
                    </p:nvPicPr>
                    <p:blipFill>
                      <a:blip r:embed="rId5"/>
                      <a:stretch>
                        <a:fillRect/>
                      </a:stretch>
                    </p:blipFill>
                    <p:spPr>
                      <a:xfrm>
                        <a:off x="9104313" y="874713"/>
                        <a:ext cx="2644775" cy="4064000"/>
                      </a:xfrm>
                      <a:prstGeom prst="rect">
                        <a:avLst/>
                      </a:prstGeom>
                    </p:spPr>
                  </p:pic>
                </p:oleObj>
              </mc:Fallback>
            </mc:AlternateContent>
          </a:graphicData>
        </a:graphic>
      </p:graphicFrame>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512" y="3269473"/>
            <a:ext cx="3600400" cy="2664296"/>
          </a:xfrm>
          <a:prstGeom prst="rect">
            <a:avLst/>
          </a:prstGeom>
          <a:ln>
            <a:noFill/>
          </a:ln>
          <a:effectLst>
            <a:outerShdw blurRad="292100" dist="139700" dir="2700000" algn="tl" rotWithShape="0">
              <a:srgbClr val="333333">
                <a:alpha val="65000"/>
              </a:srgbClr>
            </a:outerShdw>
          </a:effectLst>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49953" y="3269473"/>
            <a:ext cx="3476752" cy="26642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630327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2534"/>
            <a:ext cx="9143999" cy="6957391"/>
          </a:xfr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0504" y="862937"/>
            <a:ext cx="7513984" cy="52565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537347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902</TotalTime>
  <Words>594</Words>
  <Application>Microsoft Office PowerPoint</Application>
  <PresentationFormat>Экран (4:3)</PresentationFormat>
  <Paragraphs>79</Paragraphs>
  <Slides>17</Slides>
  <Notes>0</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1</vt:i4>
      </vt:variant>
      <vt:variant>
        <vt:lpstr>Внедренные серверы OLE</vt:lpstr>
      </vt:variant>
      <vt:variant>
        <vt:i4>1</vt:i4>
      </vt:variant>
      <vt:variant>
        <vt:lpstr>Заголовки слайдов</vt:lpstr>
      </vt:variant>
      <vt:variant>
        <vt:i4>17</vt:i4>
      </vt:variant>
    </vt:vector>
  </HeadingPairs>
  <TitlesOfParts>
    <vt:vector size="29" baseType="lpstr">
      <vt:lpstr>Arial Unicode MS</vt:lpstr>
      <vt:lpstr>Baskerville Old Face</vt:lpstr>
      <vt:lpstr>Calibri</vt:lpstr>
      <vt:lpstr>Constantia</vt:lpstr>
      <vt:lpstr>Courier New</vt:lpstr>
      <vt:lpstr>Segoe Print</vt:lpstr>
      <vt:lpstr>Symbol</vt:lpstr>
      <vt:lpstr>Times New Roman</vt:lpstr>
      <vt:lpstr>Wingdings</vt:lpstr>
      <vt:lpstr>Wingdings 2</vt:lpstr>
      <vt:lpstr>Поток</vt:lpstr>
      <vt:lpstr>Документ</vt:lpstr>
      <vt:lpstr> «Формирование экологической культуры  в процессе исследовательской деятельности  у дошкольников»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Басенко Сергей</dc:creator>
  <cp:lastModifiedBy>Артем</cp:lastModifiedBy>
  <cp:revision>85</cp:revision>
  <dcterms:created xsi:type="dcterms:W3CDTF">2016-02-22T14:42:28Z</dcterms:created>
  <dcterms:modified xsi:type="dcterms:W3CDTF">2017-12-04T18:39:47Z</dcterms:modified>
</cp:coreProperties>
</file>