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8" r:id="rId3"/>
    <p:sldId id="279" r:id="rId4"/>
    <p:sldId id="280" r:id="rId5"/>
    <p:sldId id="281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59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gif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1124744"/>
            <a:ext cx="6336704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Опыт работы по проектной деятельности с использованием мини-музея в работе с детьми средней группы.  «Люблю берёзку русскую»</a:t>
            </a:r>
            <a:endParaRPr lang="ru-RU" sz="2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pic>
        <p:nvPicPr>
          <p:cNvPr id="3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852936"/>
            <a:ext cx="4737567" cy="314096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3059832" y="332656"/>
            <a:ext cx="40198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МБДОУ «Детский сад «Магистральный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627784" y="6021288"/>
            <a:ext cx="62310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Воспитатель: высшей категории </a:t>
            </a:r>
            <a:r>
              <a:rPr lang="ru-RU" dirty="0" err="1" smtClean="0"/>
              <a:t>Блейх</a:t>
            </a:r>
            <a:r>
              <a:rPr lang="ru-RU" dirty="0" smtClean="0"/>
              <a:t> </a:t>
            </a:r>
            <a:r>
              <a:rPr lang="ru-RU" dirty="0" err="1" smtClean="0"/>
              <a:t>Фрида</a:t>
            </a:r>
            <a:r>
              <a:rPr lang="ru-RU" dirty="0" smtClean="0"/>
              <a:t> Александровна</a:t>
            </a:r>
            <a:endParaRPr lang="ru-RU" dirty="0"/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251520" y="233225"/>
            <a:ext cx="8640960" cy="56477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Опыт работы по проектной деятельности с использованием мини-музея в работе с детьми средней группы.  «Люблю берёзку русскую»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Мини-музей, как результат совместной работы с родителями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 рамках проектной деятельности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последние годы усиливается тенденция инновационных преобразований педагогической деятельности.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 мнению исследователей, именно метод 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проектов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как современная технология предоставляет наиболее эффективные средства решения поставленных задач.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 данному методу я работаю плодотворно вот уже 8 год.  Моя работа носит интегративный характер.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Проектную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деятельность я реализую в разных  </a:t>
            </a:r>
            <a:r>
              <a:rPr kumimoji="0" lang="ru-RU" sz="1400" b="0" i="0" u="sng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направлениях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познавательное, художественно-эстетическое, физкультурно-оздоровительное, опытно – экспериментальное. Этот подход позволяет сформировать у детей основы знаний и практические навыки.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Работая над любым проектом, накапливается много интересного материала, который хочется показать всем. 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Я решила создавать мини- музей.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Сущность 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создания мини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- музея состоит в реализации направления </a:t>
            </a: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«Музейная педагогика»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 в детском саду, обогащении предметно-развивающей среды ДОУ, обогащение воспитательно-образовательного пространства новыми формами.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Музей не просто собрание и демонстрация экспонатов, а активно действующая система с развивающими целями. Важная особенность этих элементов развивающей среды – участие в их создании детей и родителей. Дети чувствовали свою </a:t>
            </a:r>
            <a:r>
              <a:rPr kumimoji="0" lang="ru-RU" sz="1400" b="0" i="0" u="sng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причастность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участвовали в обсуждении тематики, приносили из дома экспонаты, мы приглашали к себе гостей для просмотра музея. В настоящих музеях трогать ничего нельзя, а здесь они играли с экспонатами, меняли местами, демонстрировали родителям, использовали для занятий.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 процессе создания музея  мне, как воспитателю, пришлось попробовать себя и в роли дизайнера, художника, экскурсовода, историка.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179512" y="14977"/>
            <a:ext cx="8964488" cy="6832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152352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Содержание, оформление и назначение обязательно отражали специфику возраста данной группы. Работа проводилась поэтапно: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sng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1.  Подготовительный этап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 определение темы, разработка  модели, место для размещения, сбор материала, варианты участия в его создании детей и родителей.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Первое с чего мы начали, это  оснащение развивающей предметно-пространственной среды своей группы:   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- Разнообразные игрушки, коллекции, предметы, творческие работы.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Подбор детских книг и картин по теме,  Аудиозаписи, презентации, мультфильмы.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sng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2. Практический этап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создание 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мини-музея в группе,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оформление,  расположение всего накопленного материала, организация выставки книг и картин,  содержание экскурсий.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sng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Организация работы с детьми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Диагностика знаний детей о музее </a:t>
            </a: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(устный опрос)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Беседы с детьми о музее, его значении, о роли  людей в его 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создании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Творческие работы детей </a:t>
            </a: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(ИЗО, аппликации, лепке)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НОД </a:t>
            </a: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(экскурсии, беседы, исследования, игры)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Собирание  коллекций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Совместное с детьми изготовление панно, макетов, коллажей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Работа с родителями: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посильная помощь в оформлении мини-музея;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пополнение книжного уголка,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совместные творческие работы с детьми.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подготовка совместных индивидуальных проектов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проектов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400" b="0" i="0" u="sng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Заключительный этап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итоговые мероприятия – презентации: экскурсии,  на которые приглашали соседей,  детей  старшей группы в гости, показывали  родителям, воспитателям ДОУ и на РМО  и КМО открытые мероприятия, презентации итогов работы  музеев воспитателям на педагогических  советах и на сайте ДОУ.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Экспонаты использовались для проведения различных занятий, для развития речи и воображения, интеллекта и эмоциональной сферы ребёнка. 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Мини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-музей  стал неотъемлемой частью развивающей предметной среды нашей группы, по каждому  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проекту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  мною были оформлены папки,</a:t>
            </a: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где хранится весь собранный материал.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0" y="457590"/>
            <a:ext cx="9144000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Сегодня я хочу рассказать вам  о  проекте «Береза – символ России», по которому был создан мини-музей «Люблю березку русскую»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Слайд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А вот так началась наша работа.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 территории детского сада не было дерева – берёзы, мы решили её посадить, в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Слайд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этом нам активно помогали папы.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Слайд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Мы создали уголок леса, где посадили не только березы, но и дубочки, и канадские клены.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Слайд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Во время прогулок мы проводили наблюдения за деревьями, ухаживали за ними и за цветами на нашей клумбе.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Слайд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Затем мы начали работу по оформлению развивающей среды «Мини-музей «Люблю березку русскую», куда мы составляли наши работы, выполненные во время СОД.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Слайд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- мы и рисовали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Слайд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и клеили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Слайд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-создавали работы как индивидуальные, так и коллективные.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Слайд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-Так же мы изготовили своими руками очень много экологических игр,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Слайд 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 создании которых, дети сами принимали активное участие.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Слайд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Лично мною были изготовлены наглядные и игровые пособия «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Леэпбук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», книга «Берегите лес», «Здравствуй лес, полон сказок и чудес» с деревьями в разное время года.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Слайд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Конечно же, была совместная работа с родителями, которые приняли очень активное участие в изготовлении различных экспонатов для музея.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Слайд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П. Софья – вместе с мамой изготовили книжку малышку «Береза в разное время года» в стихотворной форме разных авторов, два из них выучила  и рассказала нам.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Слайд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Ш. Илья работу выполнили в виде  аппликации из разного природного материала и рассказал нам о том с кем дружит береза.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Слайд  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Р. Дария приготовила вместе с папой фото отчет «Береза под моим окном» Она рассказала нам о том, какие  огромные березы растут около её дома, и прочитала нам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стих-е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с таким же названием.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Слайд  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Ю.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Тагир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вместе с родителями  собрал нам разные веточки березы для наблюдения и экспериментирования.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60648"/>
            <a:ext cx="9144000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rgbClr val="11111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400" b="1" dirty="0" smtClean="0">
                <a:solidFill>
                  <a:srgbClr val="11111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Слайд    </a:t>
            </a:r>
            <a:r>
              <a:rPr lang="ru-RU" sz="1400" dirty="0" smtClean="0">
                <a:solidFill>
                  <a:srgbClr val="11111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М. Илья вместе с бабушкой придумали и нарисовали нам природоохранные знаки для березки.</a:t>
            </a:r>
            <a:endParaRPr lang="ru-RU" sz="14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rgbClr val="11111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Слайд  </a:t>
            </a:r>
            <a:r>
              <a:rPr lang="ru-RU" sz="1400" dirty="0" smtClean="0">
                <a:solidFill>
                  <a:srgbClr val="11111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А. Данил приготовил вместе с мамой цветной проект  с картинками «Изделия из бересты»</a:t>
            </a:r>
            <a:endParaRPr lang="ru-RU" sz="14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rgbClr val="11111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И много чего интересного приносили дети с родителями.</a:t>
            </a:r>
            <a:endParaRPr lang="ru-RU" sz="14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rgbClr val="11111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Слайд </a:t>
            </a:r>
            <a:r>
              <a:rPr lang="ru-RU" sz="1400" dirty="0" smtClean="0">
                <a:solidFill>
                  <a:srgbClr val="11111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Летним развлечением был праздник,  который я подготовила и провела совместно с другими воспитателями старших групп – это праздник Пресвятой Троицы.</a:t>
            </a:r>
            <a:endParaRPr lang="ru-RU" sz="14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rgbClr val="11111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Слайд</a:t>
            </a:r>
            <a:r>
              <a:rPr lang="ru-RU" sz="1400" dirty="0" smtClean="0">
                <a:solidFill>
                  <a:srgbClr val="11111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В подготовке праздника так же помогли родители, которые сшили костюмы, как для детей, так и для взрослых.</a:t>
            </a:r>
            <a:endParaRPr lang="ru-RU" sz="14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rgbClr val="11111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Слайд</a:t>
            </a:r>
            <a:r>
              <a:rPr lang="ru-RU" sz="1400" dirty="0" smtClean="0">
                <a:solidFill>
                  <a:srgbClr val="11111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Вместе с березкой мы и хороводы водили и стихи читали</a:t>
            </a:r>
            <a:endParaRPr lang="ru-RU" sz="14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rgbClr val="11111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и дарили березке различные подарки,</a:t>
            </a:r>
            <a:endParaRPr lang="ru-RU" sz="14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rgbClr val="11111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Слайд</a:t>
            </a:r>
            <a:r>
              <a:rPr lang="ru-RU" sz="1400" dirty="0" smtClean="0">
                <a:solidFill>
                  <a:srgbClr val="11111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- катались на карусели</a:t>
            </a:r>
            <a:endParaRPr lang="ru-RU" sz="14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rgbClr val="11111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Слайд</a:t>
            </a:r>
            <a:r>
              <a:rPr lang="ru-RU" sz="1400" dirty="0" smtClean="0">
                <a:solidFill>
                  <a:srgbClr val="11111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- соревновались в разных играх: грибочки собирали, листья березовые выбирали</a:t>
            </a:r>
            <a:endParaRPr lang="ru-RU" sz="14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rgbClr val="11111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400" b="1" dirty="0" smtClean="0">
                <a:solidFill>
                  <a:srgbClr val="11111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Слайд</a:t>
            </a:r>
            <a:r>
              <a:rPr lang="ru-RU" sz="1400" dirty="0" smtClean="0">
                <a:solidFill>
                  <a:srgbClr val="11111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дрова,  тазики, веники и всё что нужно для баньки приготовили. </a:t>
            </a:r>
            <a:endParaRPr lang="ru-RU" sz="14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rgbClr val="11111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Слайд</a:t>
            </a:r>
            <a:r>
              <a:rPr lang="ru-RU" sz="1400" dirty="0" smtClean="0">
                <a:solidFill>
                  <a:srgbClr val="11111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Очень веселый праздник получился.</a:t>
            </a:r>
            <a:endParaRPr lang="ru-RU" sz="14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rgbClr val="11111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Итоговыми мероприятиями по проекту у нас были: Открытые СОД на РМО, для  родителей и педагогов ДОУ. «Экскурсия-путешествие по мини-музею «Люблю березку русскую»</a:t>
            </a:r>
            <a:endParaRPr lang="ru-RU" sz="14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u="sng" dirty="0" smtClean="0">
                <a:solidFill>
                  <a:srgbClr val="11111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  заключение</a:t>
            </a:r>
            <a:r>
              <a:rPr lang="ru-RU" sz="1400" dirty="0" smtClean="0">
                <a:solidFill>
                  <a:srgbClr val="11111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мне хочется сказать что:</a:t>
            </a:r>
            <a:endParaRPr lang="ru-RU" sz="14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rgbClr val="11111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Работа по </a:t>
            </a:r>
            <a:r>
              <a:rPr lang="ru-RU" sz="1400" b="1" dirty="0" smtClean="0">
                <a:solidFill>
                  <a:srgbClr val="11111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созданию мини</a:t>
            </a:r>
            <a:r>
              <a:rPr lang="ru-RU" sz="1400" dirty="0" smtClean="0">
                <a:solidFill>
                  <a:srgbClr val="11111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-музеев сплачивает коллектив воспитателей, родителей и детей. Родители начинают интересоваться педагогическим процессом, задают вопросы, предлагают помощь, в результате чего улучшаются партнёрские отношения с родителями, наблюдается рост духовно-нравственного воспитания детей.</a:t>
            </a:r>
            <a:endParaRPr lang="ru-RU" sz="14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WordArt 3" descr="Бумажный пакет"/>
          <p:cNvSpPr>
            <a:spLocks noChangeArrowheads="1" noChangeShapeType="1" noTextEdit="1"/>
          </p:cNvSpPr>
          <p:nvPr/>
        </p:nvSpPr>
        <p:spPr bwMode="auto">
          <a:xfrm>
            <a:off x="250825" y="476672"/>
            <a:ext cx="8497639" cy="3168352"/>
          </a:xfrm>
          <a:prstGeom prst="rect">
            <a:avLst/>
          </a:prstGeom>
        </p:spPr>
        <p:txBody>
          <a:bodyPr wrap="none" fromWordArt="1">
            <a:prstTxWarp prst="textArchUpPour">
              <a:avLst>
                <a:gd name="adj1" fmla="val 11301898"/>
                <a:gd name="adj2" fmla="val 53937"/>
              </a:avLst>
            </a:prstTxWarp>
          </a:bodyPr>
          <a:lstStyle/>
          <a:p>
            <a:pPr algn="ctr"/>
            <a:r>
              <a:rPr lang="ru-RU" sz="2800" kern="10" dirty="0" smtClean="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Познавательный  </a:t>
            </a:r>
            <a:endParaRPr lang="ru-RU" sz="2800" kern="10" dirty="0">
              <a:ln w="9525">
                <a:solidFill>
                  <a:srgbClr val="008000"/>
                </a:solidFill>
                <a:round/>
                <a:headEnd/>
                <a:tailEnd/>
              </a:ln>
              <a:blipFill dpi="0" rotWithShape="0">
                <a:blip r:embed="rId2"/>
                <a:srcRect/>
                <a:tile tx="0" ty="0" sx="100000" sy="100000" flip="none" algn="tl"/>
              </a:blipFill>
              <a:effectLst>
                <a:outerShdw dist="563972" dir="14049741" sx="125000" sy="125000" algn="tl" rotWithShape="0">
                  <a:srgbClr val="C7DFD3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95736" y="3068960"/>
            <a:ext cx="512916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b="1" spc="20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Береза – символ России</a:t>
            </a:r>
            <a:endParaRPr lang="ru-RU" sz="3200" b="1" spc="200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21" descr="stock-photo-birch-tree-betula-isolated-on-white-background-58250986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7544" y="1988840"/>
            <a:ext cx="2016224" cy="4463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21" descr="stock-photo-birch-tree-betula-isolated-on-white-background-58250986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20272" y="2276872"/>
            <a:ext cx="1718297" cy="380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" name="Группа 22"/>
          <p:cNvGrpSpPr>
            <a:grpSpLocks/>
          </p:cNvGrpSpPr>
          <p:nvPr/>
        </p:nvGrpSpPr>
        <p:grpSpPr bwMode="auto">
          <a:xfrm>
            <a:off x="0" y="5778500"/>
            <a:ext cx="9144000" cy="1079500"/>
            <a:chOff x="0" y="5949280"/>
            <a:chExt cx="9144000" cy="908720"/>
          </a:xfrm>
        </p:grpSpPr>
        <p:pic>
          <p:nvPicPr>
            <p:cNvPr id="8" name="Рисунок 23" descr="0_67aca_54b90385_XL.pn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5949280"/>
              <a:ext cx="9144000" cy="908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Рисунок 24" descr="grass-17-.png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195736" y="5949280"/>
              <a:ext cx="3901448" cy="908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0" name="Picture 15" descr="1939226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59632" y="5251450"/>
            <a:ext cx="1828800" cy="1606550"/>
          </a:xfrm>
          <a:prstGeom prst="rect">
            <a:avLst/>
          </a:prstGeom>
          <a:noFill/>
        </p:spPr>
      </p:pic>
      <p:pic>
        <p:nvPicPr>
          <p:cNvPr id="11" name="Рисунок 10" descr="MC900436883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67944" y="5754687"/>
            <a:ext cx="1065213" cy="110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4" descr="131184708_preview_0_afdbc_af3ce7a5_orig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5576" y="3140968"/>
            <a:ext cx="1295400" cy="1428750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2004822" y="2132856"/>
            <a:ext cx="513435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проект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4191000" cy="278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0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152400"/>
            <a:ext cx="2339975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2997200"/>
            <a:ext cx="446405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825" y="3933825"/>
            <a:ext cx="3937000" cy="268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00563" y="115888"/>
            <a:ext cx="16002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4" name="TextBox 6"/>
          <p:cNvSpPr txBox="1">
            <a:spLocks noChangeArrowheads="1"/>
          </p:cNvSpPr>
          <p:nvPr/>
        </p:nvSpPr>
        <p:spPr bwMode="auto">
          <a:xfrm>
            <a:off x="971550" y="2924175"/>
            <a:ext cx="64230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solidFill>
                  <a:srgbClr val="FF0000"/>
                </a:solidFill>
              </a:rPr>
              <a:t>Посадка деревьев  при помощи  родителей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4953000" cy="3379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7800" y="304800"/>
            <a:ext cx="3657600" cy="2433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05400" y="2819400"/>
            <a:ext cx="3886200" cy="265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6" name="TextBox 4"/>
          <p:cNvSpPr txBox="1">
            <a:spLocks noChangeArrowheads="1"/>
          </p:cNvSpPr>
          <p:nvPr/>
        </p:nvSpPr>
        <p:spPr bwMode="auto">
          <a:xfrm>
            <a:off x="900113" y="3860800"/>
            <a:ext cx="290784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dirty="0"/>
              <a:t>Мы создали уголок леса.</a:t>
            </a:r>
          </a:p>
          <a:p>
            <a:r>
              <a:rPr lang="ru-RU" dirty="0"/>
              <a:t>Посадили 2 берёзы, 3 дуба,</a:t>
            </a:r>
          </a:p>
          <a:p>
            <a:r>
              <a:rPr lang="ru-RU" dirty="0"/>
              <a:t> 3 канадских клена.</a:t>
            </a:r>
          </a:p>
          <a:p>
            <a:r>
              <a:rPr lang="ru-RU" dirty="0"/>
              <a:t>Помогали нам </a:t>
            </a:r>
            <a:r>
              <a:rPr lang="ru-RU" dirty="0" smtClean="0"/>
              <a:t>папы.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4953000" cy="349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76838" y="152400"/>
            <a:ext cx="3967162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3810000"/>
            <a:ext cx="4343400" cy="296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TextBox 5"/>
          <p:cNvSpPr txBox="1">
            <a:spLocks noChangeArrowheads="1"/>
          </p:cNvSpPr>
          <p:nvPr/>
        </p:nvSpPr>
        <p:spPr bwMode="auto">
          <a:xfrm>
            <a:off x="468313" y="3429000"/>
            <a:ext cx="77041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solidFill>
                  <a:srgbClr val="FF0000"/>
                </a:solidFill>
              </a:rPr>
              <a:t>Во время наблюдений сравнивали березу с елью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4343400" cy="290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28600"/>
            <a:ext cx="4267200" cy="282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3200400"/>
            <a:ext cx="5181600" cy="349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05400" y="3124200"/>
            <a:ext cx="4038600" cy="270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5" name="TextBox 5"/>
          <p:cNvSpPr txBox="1">
            <a:spLocks noChangeArrowheads="1"/>
          </p:cNvSpPr>
          <p:nvPr/>
        </p:nvSpPr>
        <p:spPr bwMode="auto">
          <a:xfrm>
            <a:off x="2411413" y="115888"/>
            <a:ext cx="48831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solidFill>
                  <a:srgbClr val="FF0000"/>
                </a:solidFill>
              </a:rPr>
              <a:t>Всю весну и лето мы ухаживали </a:t>
            </a:r>
          </a:p>
          <a:p>
            <a:r>
              <a:rPr lang="ru-RU" sz="2400">
                <a:solidFill>
                  <a:srgbClr val="FF0000"/>
                </a:solidFill>
              </a:rPr>
              <a:t>за деревьями и цветами</a:t>
            </a:r>
            <a:r>
              <a:rPr lang="ru-RU">
                <a:solidFill>
                  <a:srgbClr val="FF0000"/>
                </a:solidFill>
              </a:rPr>
              <a:t>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43400" y="0"/>
            <a:ext cx="4800600" cy="312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9800" y="3048000"/>
            <a:ext cx="296545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3213100"/>
            <a:ext cx="5334000" cy="364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95536" y="548681"/>
            <a:ext cx="5832648" cy="424731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Началась работа</a:t>
            </a:r>
          </a:p>
          <a:p>
            <a:pPr algn="ctr">
              <a:defRPr/>
            </a:pPr>
            <a:r>
              <a:rPr lang="ru-RU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над созданием</a:t>
            </a:r>
          </a:p>
          <a:p>
            <a:pPr algn="ctr">
              <a:defRPr/>
            </a:pPr>
            <a:r>
              <a:rPr lang="ru-RU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Мини музея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276600"/>
            <a:ext cx="5181600" cy="338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8425" y="3105150"/>
            <a:ext cx="1425575" cy="375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91000" y="0"/>
            <a:ext cx="4953000" cy="3379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28600"/>
            <a:ext cx="4495800" cy="305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3995936" y="3356992"/>
            <a:ext cx="4306307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Наше</a:t>
            </a:r>
          </a:p>
          <a:p>
            <a:pPr algn="ctr">
              <a:defRPr/>
            </a:pPr>
            <a:r>
              <a:rPr lang="ru-RU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творчество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52400"/>
            <a:ext cx="4572000" cy="311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152400"/>
            <a:ext cx="4038600" cy="276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3429000"/>
            <a:ext cx="4648200" cy="317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53000" y="3124200"/>
            <a:ext cx="4038600" cy="277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4876800" cy="325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05400" y="228600"/>
            <a:ext cx="3886200" cy="263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3505200"/>
            <a:ext cx="5572125" cy="417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0" name="TextBox 4"/>
          <p:cNvSpPr txBox="1">
            <a:spLocks noChangeArrowheads="1"/>
          </p:cNvSpPr>
          <p:nvPr/>
        </p:nvSpPr>
        <p:spPr bwMode="auto">
          <a:xfrm>
            <a:off x="5940425" y="3357563"/>
            <a:ext cx="2898775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Создавались работы как </a:t>
            </a:r>
          </a:p>
          <a:p>
            <a:r>
              <a:rPr lang="ru-RU"/>
              <a:t>индивидуальные  так и </a:t>
            </a:r>
          </a:p>
          <a:p>
            <a:r>
              <a:rPr lang="ru-RU"/>
              <a:t>коллективные.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88640"/>
            <a:ext cx="4419600" cy="27469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72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428730"/>
            <a:ext cx="4608512" cy="31523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0724" name="TextBox 4"/>
          <p:cNvSpPr txBox="1">
            <a:spLocks noChangeArrowheads="1"/>
          </p:cNvSpPr>
          <p:nvPr/>
        </p:nvSpPr>
        <p:spPr bwMode="auto">
          <a:xfrm>
            <a:off x="5657850" y="2924944"/>
            <a:ext cx="321985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dirty="0"/>
              <a:t>Изготавливались различные </a:t>
            </a:r>
          </a:p>
          <a:p>
            <a:r>
              <a:rPr lang="ru-RU" dirty="0"/>
              <a:t>экологические </a:t>
            </a:r>
            <a:r>
              <a:rPr lang="ru-RU" dirty="0" smtClean="0"/>
              <a:t>игры,</a:t>
            </a:r>
            <a:endParaRPr lang="ru-RU" dirty="0"/>
          </a:p>
          <a:p>
            <a:r>
              <a:rPr lang="ru-RU" dirty="0"/>
              <a:t>которых дети сами принимали</a:t>
            </a:r>
          </a:p>
          <a:p>
            <a:r>
              <a:rPr lang="ru-RU" dirty="0"/>
              <a:t>активное участие.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188640"/>
            <a:ext cx="3995936" cy="27328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4077071"/>
            <a:ext cx="3744416" cy="248533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4267200" cy="29035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379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211960"/>
            <a:ext cx="4176464" cy="3149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3796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260648"/>
            <a:ext cx="4191000" cy="28511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3284984"/>
            <a:ext cx="2520330" cy="33604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3968" y="3429000"/>
            <a:ext cx="2088232" cy="30686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40869" y="404664"/>
            <a:ext cx="9233618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Индивидуальные  </a:t>
            </a:r>
            <a:r>
              <a:rPr lang="ru-RU" sz="4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проекты</a:t>
            </a:r>
          </a:p>
        </p:txBody>
      </p:sp>
      <p:pic>
        <p:nvPicPr>
          <p:cNvPr id="35842" name="Picture 2" descr="H:\Фрида\P13406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1170" y="1484784"/>
            <a:ext cx="4587205" cy="343964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584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3800" y="1341438"/>
            <a:ext cx="3336925" cy="48831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5844" name="TextBox 6"/>
          <p:cNvSpPr txBox="1">
            <a:spLocks noChangeArrowheads="1"/>
          </p:cNvSpPr>
          <p:nvPr/>
        </p:nvSpPr>
        <p:spPr bwMode="auto">
          <a:xfrm>
            <a:off x="1547813" y="5300663"/>
            <a:ext cx="18827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dirty="0"/>
              <a:t>Полтева Софья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-17119" y="0"/>
            <a:ext cx="948566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Совместная работа с родителями</a:t>
            </a:r>
            <a:endParaRPr lang="ru-RU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32657"/>
            <a:ext cx="2232619" cy="30243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6866" name="Picture 2" descr="H:\Фрида\P13406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404664"/>
            <a:ext cx="2159793" cy="28806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6867" name="TextBox 4"/>
          <p:cNvSpPr txBox="1">
            <a:spLocks noChangeArrowheads="1"/>
          </p:cNvSpPr>
          <p:nvPr/>
        </p:nvSpPr>
        <p:spPr bwMode="auto">
          <a:xfrm>
            <a:off x="1331913" y="3429000"/>
            <a:ext cx="17319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 err="1"/>
              <a:t>Шелегин</a:t>
            </a:r>
            <a:r>
              <a:rPr lang="ru-RU" dirty="0"/>
              <a:t> Илья</a:t>
            </a:r>
          </a:p>
        </p:txBody>
      </p:sp>
      <p:sp>
        <p:nvSpPr>
          <p:cNvPr id="36868" name="TextBox 5"/>
          <p:cNvSpPr txBox="1">
            <a:spLocks noChangeArrowheads="1"/>
          </p:cNvSpPr>
          <p:nvPr/>
        </p:nvSpPr>
        <p:spPr bwMode="auto">
          <a:xfrm>
            <a:off x="3203848" y="3429000"/>
            <a:ext cx="19700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dirty="0"/>
              <a:t>Рахимова Дария</a:t>
            </a: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332656"/>
            <a:ext cx="3630185" cy="251928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5940152" y="2852936"/>
            <a:ext cx="18722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Юсупов </a:t>
            </a:r>
            <a:r>
              <a:rPr lang="ru-RU" dirty="0" err="1" smtClean="0"/>
              <a:t>Тагир</a:t>
            </a:r>
            <a:endParaRPr lang="ru-RU" dirty="0"/>
          </a:p>
        </p:txBody>
      </p:sp>
      <p:pic>
        <p:nvPicPr>
          <p:cNvPr id="8" name="Picture 2" descr="H:\Фрида\P134062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3789040"/>
            <a:ext cx="3457128" cy="259284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2" descr="H:\Фрида\P134062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1960" y="3789040"/>
            <a:ext cx="3575240" cy="26816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1" name="TextBox 10"/>
          <p:cNvSpPr txBox="1"/>
          <p:nvPr/>
        </p:nvSpPr>
        <p:spPr>
          <a:xfrm>
            <a:off x="1187624" y="6525344"/>
            <a:ext cx="14795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Михеев Илья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4860032" y="6488668"/>
            <a:ext cx="17107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Андреев Данил</a:t>
            </a:r>
            <a:endParaRPr lang="ru-RU" dirty="0"/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3889375" cy="29162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Прямоугольник 7"/>
          <p:cNvSpPr/>
          <p:nvPr/>
        </p:nvSpPr>
        <p:spPr>
          <a:xfrm>
            <a:off x="467544" y="3212976"/>
            <a:ext cx="8352928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Итоговыми мероприятиями по проекту у нас были:</a:t>
            </a:r>
          </a:p>
          <a:p>
            <a:pPr algn="ctr"/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Праздник Пресвятой Троицы</a:t>
            </a:r>
          </a:p>
          <a:p>
            <a:pPr algn="ctr"/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«Береза-душа России»</a:t>
            </a:r>
          </a:p>
          <a:p>
            <a:pPr algn="ctr"/>
            <a:endParaRPr lang="ru-RU" sz="2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ru-RU" sz="2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Открытые </a:t>
            </a:r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</a:t>
            </a:r>
            <a:r>
              <a:rPr lang="ru-RU" sz="2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ОД  на  РМО,   для родителей и педагогов   ДОУ</a:t>
            </a:r>
          </a:p>
          <a:p>
            <a:pPr algn="ctr"/>
            <a:r>
              <a:rPr lang="ru-RU" sz="2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Экскурсия по мини- музею</a:t>
            </a:r>
          </a:p>
          <a:p>
            <a:pPr algn="ctr"/>
            <a:r>
              <a:rPr lang="ru-RU" sz="2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«Люблю березку русскую»</a:t>
            </a:r>
            <a:endParaRPr lang="ru-RU" sz="2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 l="-4317" r="20855" b="-5405"/>
          <a:stretch>
            <a:fillRect/>
          </a:stretch>
        </p:blipFill>
        <p:spPr bwMode="auto">
          <a:xfrm>
            <a:off x="4211960" y="332656"/>
            <a:ext cx="4176464" cy="28083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2" descr="SAM_274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4191000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6" name="Picture 3" descr="SAM_275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9600" y="152400"/>
            <a:ext cx="4572000" cy="314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7" name="Picture 4" descr="SAM_275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3429000"/>
            <a:ext cx="4419600" cy="306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8" name="Picture 5" descr="SAM_275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8200" y="3429000"/>
            <a:ext cx="4343400" cy="331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9" name="Text Box 6"/>
          <p:cNvSpPr txBox="1">
            <a:spLocks noChangeArrowheads="1"/>
          </p:cNvSpPr>
          <p:nvPr/>
        </p:nvSpPr>
        <p:spPr bwMode="auto">
          <a:xfrm>
            <a:off x="2133600" y="3124200"/>
            <a:ext cx="6153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 i="1">
                <a:solidFill>
                  <a:srgbClr val="FF3300"/>
                </a:solidFill>
              </a:rPr>
              <a:t>Мы вокруг березки хороводом встали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2" descr="SAM_276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4114800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0" name="Picture 3" descr="SAM_276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152400"/>
            <a:ext cx="4343400" cy="296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1" name="Picture 4" descr="SAM_276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810000"/>
            <a:ext cx="4343400" cy="291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2" name="Picture 5" descr="SAM_277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3505200"/>
            <a:ext cx="4572000" cy="311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3" name="Text Box 6"/>
          <p:cNvSpPr txBox="1">
            <a:spLocks noChangeArrowheads="1"/>
          </p:cNvSpPr>
          <p:nvPr/>
        </p:nvSpPr>
        <p:spPr bwMode="auto">
          <a:xfrm>
            <a:off x="152400" y="3124200"/>
            <a:ext cx="44751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FF3300"/>
                </a:solidFill>
              </a:rPr>
              <a:t>Для березки нашей стихи мы прочитали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2" descr="SAM_277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43434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4" name="Picture 3" descr="SAM_278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28600"/>
            <a:ext cx="4343400" cy="292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5" name="Picture 4" descr="SAM_278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3276600"/>
            <a:ext cx="4343400" cy="293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6" name="Picture 5" descr="SAM_278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3352800"/>
            <a:ext cx="4419600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7" name="WordArt 6"/>
          <p:cNvSpPr>
            <a:spLocks noChangeArrowheads="1" noChangeShapeType="1" noTextEdit="1"/>
          </p:cNvSpPr>
          <p:nvPr/>
        </p:nvSpPr>
        <p:spPr bwMode="auto">
          <a:xfrm>
            <a:off x="76200" y="6248400"/>
            <a:ext cx="8048625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Угощали мы березку разными подарками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2" descr="SAM_279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188913"/>
            <a:ext cx="4343400" cy="298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78" name="Picture 3" descr="SAM_282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3749675"/>
            <a:ext cx="4572000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9" name="WordArt 4"/>
          <p:cNvSpPr>
            <a:spLocks noChangeArrowheads="1" noChangeShapeType="1" noTextEdit="1"/>
          </p:cNvSpPr>
          <p:nvPr/>
        </p:nvSpPr>
        <p:spPr bwMode="auto">
          <a:xfrm>
            <a:off x="611188" y="3213100"/>
            <a:ext cx="407670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400" b="1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на корусели прокатились</a:t>
            </a:r>
          </a:p>
          <a:p>
            <a:pPr algn="ctr"/>
            <a:r>
              <a:rPr lang="ru-RU" sz="2400" b="1" kern="1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 и в соревнованиях сразились</a:t>
            </a:r>
          </a:p>
        </p:txBody>
      </p:sp>
      <p:pic>
        <p:nvPicPr>
          <p:cNvPr id="50180" name="Picture 5" descr="SAM_286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76800" y="3200400"/>
            <a:ext cx="3733800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1" name="Picture 6" descr="SAM_287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8200" y="152400"/>
            <a:ext cx="4038600" cy="274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52400"/>
            <a:ext cx="6400800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3505200"/>
            <a:ext cx="3352800" cy="293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7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24600" y="2619375"/>
            <a:ext cx="2474913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8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33800" y="3124200"/>
            <a:ext cx="22479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9" name="WordArt 6"/>
          <p:cNvSpPr>
            <a:spLocks noChangeArrowheads="1" noChangeShapeType="1" noTextEdit="1"/>
          </p:cNvSpPr>
          <p:nvPr/>
        </p:nvSpPr>
        <p:spPr bwMode="auto">
          <a:xfrm>
            <a:off x="6400800" y="304800"/>
            <a:ext cx="2743200" cy="1600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0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Дровишки и веники</a:t>
            </a:r>
          </a:p>
          <a:p>
            <a:pPr algn="ctr"/>
            <a:r>
              <a:rPr lang="ru-RU" sz="20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приготовили и</a:t>
            </a:r>
          </a:p>
          <a:p>
            <a:pPr algn="ctr"/>
            <a:r>
              <a:rPr lang="ru-RU" sz="2000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 в баньку потопали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2513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5539" name="Picture 3" descr="1899195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535440">
            <a:off x="304800" y="2286000"/>
            <a:ext cx="4495800" cy="1550988"/>
          </a:xfrm>
          <a:prstGeom prst="rect">
            <a:avLst/>
          </a:prstGeom>
          <a:noFill/>
        </p:spPr>
      </p:pic>
      <p:pic>
        <p:nvPicPr>
          <p:cNvPr id="65540" name="Рисунок 10" descr="0_62bef_f60339a9_M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22853551">
            <a:off x="2195513" y="3068638"/>
            <a:ext cx="5111750" cy="204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782</Words>
  <Application>Microsoft Office PowerPoint</Application>
  <PresentationFormat>Экран (4:3)</PresentationFormat>
  <Paragraphs>111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1</cp:lastModifiedBy>
  <cp:revision>7</cp:revision>
  <dcterms:created xsi:type="dcterms:W3CDTF">2018-06-26T09:41:41Z</dcterms:created>
  <dcterms:modified xsi:type="dcterms:W3CDTF">2018-08-22T09:42:16Z</dcterms:modified>
</cp:coreProperties>
</file>