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81" r:id="rId8"/>
    <p:sldId id="263" r:id="rId9"/>
    <p:sldId id="264" r:id="rId10"/>
    <p:sldId id="265" r:id="rId11"/>
    <p:sldId id="267" r:id="rId12"/>
    <p:sldId id="269" r:id="rId13"/>
    <p:sldId id="272" r:id="rId14"/>
    <p:sldId id="273" r:id="rId15"/>
    <p:sldId id="275" r:id="rId16"/>
    <p:sldId id="277" r:id="rId17"/>
    <p:sldId id="278" r:id="rId18"/>
    <p:sldId id="279" r:id="rId19"/>
    <p:sldId id="28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C2646-3181-4520-B174-12E5A55C4391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540CE5-291C-4CA9-B5AC-F56FDBDA7E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862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7AF2C-8CB5-4E13-A9DE-8E8817ABDBB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26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7AF2C-8CB5-4E13-A9DE-8E8817ABDBB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691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221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38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433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818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70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698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431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732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76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644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99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10969-7E56-4B64-840D-460F808145E6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67852-AA07-4F8F-8DCF-391825ABB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02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ster\Desktop\School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0309">
            <a:off x="2855523" y="3210114"/>
            <a:ext cx="3301989" cy="2512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156176" y="5827472"/>
            <a:ext cx="2803029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Воспитателя </a:t>
            </a:r>
          </a:p>
          <a:p>
            <a:pPr algn="ctr"/>
            <a:r>
              <a:rPr lang="ru-RU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МБДОУ №3  «Сказка</a:t>
            </a:r>
            <a:r>
              <a:rPr lang="ru-RU" sz="1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»</a:t>
            </a:r>
          </a:p>
          <a:p>
            <a:pPr algn="ctr"/>
            <a:r>
              <a:rPr lang="ru-RU" sz="1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Солоха</a:t>
            </a:r>
            <a:r>
              <a:rPr lang="ru-RU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 С.А.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22967"/>
            <a:ext cx="5904656" cy="112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95536" y="260647"/>
            <a:ext cx="7992888" cy="36297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  <a:ea typeface="Calibri"/>
              </a:rPr>
              <a:t>Презентация  опыта работы </a:t>
            </a:r>
            <a:r>
              <a:rPr lang="ru-RU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  <a:ea typeface="Calibri"/>
              </a:rPr>
              <a:t>на тему:</a:t>
            </a:r>
            <a:r>
              <a:rPr lang="ru-RU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/>
              </a:rPr>
              <a:t> 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nstantia"/>
              </a:rPr>
              <a:t>«Формирование элементарных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nstantia"/>
              </a:rPr>
              <a:t>математических представлений посредством дидактических  игр»</a:t>
            </a:r>
          </a:p>
          <a:p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425919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Master\Desktop\1257448827_0lik.ru_28d5d60516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6"/>
            <a:ext cx="9144000" cy="685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Горизонтальный свиток 6"/>
          <p:cNvSpPr/>
          <p:nvPr/>
        </p:nvSpPr>
        <p:spPr>
          <a:xfrm>
            <a:off x="141631" y="2122138"/>
            <a:ext cx="8723785" cy="2321668"/>
          </a:xfrm>
          <a:prstGeom prst="horizontalScrol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99708"/>
            <a:ext cx="5492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34115" y="2492896"/>
            <a:ext cx="7822083" cy="13665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А.В. Запорожец, оценивая роль дидактической игры, подчеркивал: </a:t>
            </a:r>
            <a:endParaRPr lang="ru-RU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Нам необходимо добиться того, чтобы дидактическая игра была не только формой усвоения отдельных знаний и умений, </a:t>
            </a:r>
            <a:r>
              <a:rPr lang="ru-RU" dirty="0" smtClean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но </a:t>
            </a:r>
            <a:r>
              <a:rPr lang="ru-RU" dirty="0">
                <a:solidFill>
                  <a:srgbClr val="0000CC"/>
                </a:solidFill>
                <a:latin typeface="Times New Roman"/>
                <a:ea typeface="Calibri"/>
                <a:cs typeface="Times New Roman"/>
              </a:rPr>
              <a:t>и способствовала бы общему развитию ребенка».</a:t>
            </a:r>
            <a:endParaRPr lang="ru-RU" dirty="0">
              <a:solidFill>
                <a:srgbClr val="0000CC"/>
              </a:solidFill>
              <a:ea typeface="Calibri"/>
              <a:cs typeface="Times New Roman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1331639" y="548680"/>
            <a:ext cx="6336703" cy="1737846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77330" y="962739"/>
            <a:ext cx="5591745" cy="9284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ea typeface="Calibri"/>
                <a:cs typeface="Times New Roman"/>
              </a:rPr>
              <a:t>« Математика </a:t>
            </a:r>
            <a:r>
              <a:rPr lang="ru-RU" sz="20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ea typeface="Calibri"/>
                <a:cs typeface="Times New Roman"/>
              </a:rPr>
              <a:t>– Царица всех наук 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ea typeface="Calibri"/>
                <a:cs typeface="Times New Roman"/>
              </a:rPr>
              <a:t>Тебе с ней подружиться советую, мой </a:t>
            </a:r>
            <a:r>
              <a:rPr lang="ru-RU" sz="2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ea typeface="Calibri"/>
                <a:cs typeface="Times New Roman"/>
              </a:rPr>
              <a:t>друг»</a:t>
            </a:r>
            <a:r>
              <a:rPr lang="ru-RU" sz="2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/>
                <a:ea typeface="Calibri"/>
                <a:cs typeface="Times New Roman"/>
              </a:rPr>
              <a:t> </a:t>
            </a:r>
            <a:endParaRPr lang="ru-RU" sz="2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688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180976"/>
            <a:ext cx="9205913" cy="703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93454" y="692696"/>
            <a:ext cx="5061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Актуальность: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5696" y="1484784"/>
            <a:ext cx="5688632" cy="4247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Сегодня, а тем более, завтра, математика будет необходима огромному числу людей </a:t>
            </a:r>
          </a:p>
          <a:p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различных профессий. </a:t>
            </a:r>
          </a:p>
          <a:p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В математике заложены огромные</a:t>
            </a:r>
          </a:p>
          <a:p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в</a:t>
            </a:r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озможности для развития мышления детей, в процессе их обучения с самого раннего возраста.</a:t>
            </a:r>
          </a:p>
          <a:p>
            <a:r>
              <a:rPr lang="ru-RU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Наглядность, сознательность и активность, доступность и мера, научность, учёт возрастных и индивидуальных особенностей детей, систематичность и последовательность, прочность усвоения знаний, связь теории с практикой обучения и жизнью, воспитание в процессе обучения, вариативный подход- </a:t>
            </a:r>
          </a:p>
          <a:p>
            <a:r>
              <a:rPr lang="ru-RU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вот содержательная полнота, </a:t>
            </a:r>
          </a:p>
          <a:p>
            <a:r>
              <a:rPr lang="ru-RU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актуальная для ребёнка.</a:t>
            </a:r>
            <a:endParaRPr lang="ru-RU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095422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47625"/>
            <a:ext cx="92059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39752" y="692696"/>
            <a:ext cx="5112568" cy="15159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prstTxWarp prst="textPlain">
              <a:avLst/>
            </a:prstTxWarp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/>
                <a:ea typeface="Calibri"/>
                <a:cs typeface="Times New Roman"/>
              </a:rPr>
              <a:t>Цель</a:t>
            </a:r>
            <a:r>
              <a:rPr lang="ru-RU" u="sng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/>
                <a:ea typeface="Calibri"/>
                <a:cs typeface="Times New Roman"/>
              </a:rPr>
              <a:t>:</a:t>
            </a:r>
            <a: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/>
                <a:ea typeface="Calibri"/>
                <a:cs typeface="Times New Roman"/>
              </a:rPr>
              <a:t> </a:t>
            </a:r>
            <a:r>
              <a:rPr lang="ru-RU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  <a:ea typeface="Calibri"/>
                <a:cs typeface="Times New Roman"/>
              </a:rPr>
              <a:t>организовать работу по ФЭМП детей дошкольного возраста в соответствии с современными требованиями с использованием дидактических игр для развития памяти, внимания, воображения, логического мышления.</a:t>
            </a:r>
            <a:endParaRPr lang="ru-RU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ea typeface="Calibri"/>
              <a:cs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11660" y="2492896"/>
            <a:ext cx="6300700" cy="413281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prstTxWarp prst="textPlain">
              <a:avLst/>
            </a:prstTxWarp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/>
                <a:ea typeface="Calibri"/>
                <a:cs typeface="Times New Roman"/>
              </a:rPr>
              <a:t>Задачи:</a:t>
            </a:r>
            <a:endParaRPr lang="ru-RU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Calibri"/>
              <a:cs typeface="Calibri"/>
            </a:endParaRPr>
          </a:p>
          <a:p>
            <a:pPr marL="342900" lvl="0" indent="-342900">
              <a:buFont typeface="Symbol"/>
              <a:buBlip>
                <a:blip r:embed="rId3"/>
              </a:buBlip>
            </a:pPr>
            <a:r>
              <a:rPr lang="ru-RU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/>
                <a:cs typeface="Times New Roman"/>
              </a:rPr>
              <a:t>приобретение знаний о множестве, числе, величине, форме, пространстве и времени как основы математического развития                                                                             </a:t>
            </a:r>
            <a:endParaRPr lang="ru-RU" sz="1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lvl="0" indent="-342900">
              <a:buFont typeface="Symbol"/>
              <a:buBlip>
                <a:blip r:embed="rId3"/>
              </a:buBlip>
            </a:pPr>
            <a:r>
              <a:rPr lang="ru-RU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/>
                <a:cs typeface="Times New Roman"/>
              </a:rPr>
              <a:t>формирование навыков и умений в счете, вычислениях; развитие познавательных интересов и способностей, логического мышления.</a:t>
            </a:r>
            <a:endParaRPr lang="ru-RU" sz="1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lvl="0" indent="-342900">
              <a:buFont typeface="Symbol"/>
              <a:buBlip>
                <a:blip r:embed="rId3"/>
              </a:buBlip>
            </a:pPr>
            <a:r>
              <a:rPr lang="ru-RU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/>
                <a:cs typeface="Times New Roman"/>
              </a:rPr>
              <a:t>  формирование простейших графических умений и навыков; </a:t>
            </a:r>
            <a:endParaRPr lang="ru-RU" sz="1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lvl="0" indent="-342900">
              <a:buFont typeface="Symbol"/>
              <a:buBlip>
                <a:blip r:embed="rId3"/>
              </a:buBlip>
            </a:pPr>
            <a:r>
              <a:rPr lang="ru-RU" sz="1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/>
                <a:cs typeface="Times New Roman"/>
              </a:rPr>
              <a:t>формирование и развитие общих приемов умственной деятельности (классификация, сравнение, обобщение и т. д.) </a:t>
            </a:r>
            <a:endParaRPr lang="ru-RU" sz="1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490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67"/>
            <a:ext cx="920435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ертикальный свиток 1"/>
          <p:cNvSpPr/>
          <p:nvPr/>
        </p:nvSpPr>
        <p:spPr>
          <a:xfrm>
            <a:off x="899592" y="3068961"/>
            <a:ext cx="7344816" cy="3600400"/>
          </a:xfrm>
          <a:prstGeom prst="verticalScroll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404664"/>
            <a:ext cx="6120680" cy="246221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ru-RU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Гипотеза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_AntiqueGr" pitchFamily="82" charset="-52"/>
              </a:rPr>
              <a:t> - 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если применять дидактическую игру в непосредственной образовательной деятельности  математики в ДОУ, то активизируется познавательная деятельность дошкольников.</a:t>
            </a:r>
          </a:p>
          <a:p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372" y="3429000"/>
            <a:ext cx="6439296" cy="325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72618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1403648" y="0"/>
            <a:ext cx="7488832" cy="2420888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" name="Выгнутая влево стрелка 1"/>
          <p:cNvSpPr/>
          <p:nvPr/>
        </p:nvSpPr>
        <p:spPr>
          <a:xfrm>
            <a:off x="1007604" y="1880828"/>
            <a:ext cx="792088" cy="1080120"/>
          </a:xfrm>
          <a:prstGeom prst="curvedRightArrow">
            <a:avLst/>
          </a:prstGeom>
          <a:effectLst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  <a:reflection blurRad="6350" stA="50000" endA="295" endPos="92000" dist="101600" dir="5400000" sy="-100000" algn="bl" rotWithShape="0"/>
          </a:effectLst>
          <a:scene3d>
            <a:camera prst="isometricRightUp"/>
            <a:lightRig rig="threePt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 descr="C:\Documents and Settings\Admin.ASTANINS\Рабочий стол\картинки\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167816"/>
            <a:ext cx="1611452" cy="1586900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TextBox 7"/>
          <p:cNvSpPr txBox="1"/>
          <p:nvPr/>
        </p:nvSpPr>
        <p:spPr>
          <a:xfrm>
            <a:off x="1547664" y="2292879"/>
            <a:ext cx="66247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Задачи:</a:t>
            </a:r>
            <a:endParaRPr lang="ru-RU" dirty="0" smtClean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Изучить психолого-педагогическую литературу по данной теме;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Изучить и определить теоретические предпосылки исследования проблемы  игры, как метода обучения в ДОУ в современной педагогической литературе;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Изучить на практике воздействие дидактической игры на мысли тельные процессы дошкольников;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Активизировать совместную деятельность  с родителями 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дошкольников.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62" y="332656"/>
            <a:ext cx="707876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4" t="2799" r="3254"/>
          <a:stretch/>
        </p:blipFill>
        <p:spPr>
          <a:xfrm>
            <a:off x="5153348" y="5183840"/>
            <a:ext cx="2177009" cy="1677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6978341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ster\Desktop\School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14"/>
            <a:ext cx="9144000" cy="6850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22798" y="503442"/>
            <a:ext cx="5328592" cy="5858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Cambria"/>
                <a:ea typeface="Calibri"/>
                <a:cs typeface="Times New Roman"/>
              </a:rPr>
              <a:t>                          Список литературы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latin typeface="Cambria"/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Давайте поиграем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: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 Математические игры для детей 5-6 лет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: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 Книга для воспитателя детского сада и родителей 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/ 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Под ред. А. А. Столяра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endParaRPr lang="ru-RU" sz="1600" dirty="0">
              <a:solidFill>
                <a:srgbClr val="7030A0"/>
              </a:solidFill>
              <a:latin typeface="+mj-lt"/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Елена Колесникова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: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 Математика для детей 5-6 лет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: 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Учебно-методическое пособие к рабочей тетради «Я считаю до десяти»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endParaRPr lang="ru-RU" sz="1600" dirty="0" smtClean="0">
              <a:solidFill>
                <a:srgbClr val="7030A0"/>
              </a:solidFill>
              <a:latin typeface="+mj-lt"/>
              <a:ea typeface="Calibri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ru-RU" sz="1600" dirty="0" err="1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Метлина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 Л.С. Занятия по математике в детском саду</a:t>
            </a:r>
            <a:r>
              <a:rPr lang="en-US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: </a:t>
            </a:r>
            <a:r>
              <a:rPr lang="ru-RU" sz="1600" dirty="0" smtClean="0">
                <a:solidFill>
                  <a:srgbClr val="7030A0"/>
                </a:solidFill>
                <a:latin typeface="+mj-lt"/>
                <a:ea typeface="Calibri"/>
                <a:cs typeface="Times New Roman"/>
              </a:rPr>
              <a:t>Формирование у дошкольников элементарных математических представлений.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dirty="0">
                <a:solidFill>
                  <a:srgbClr val="7030A0"/>
                </a:solidFill>
                <a:latin typeface="+mj-lt"/>
              </a:rPr>
              <a:t>Е. Носова: Логика и математика для дошкольников</a:t>
            </a:r>
          </a:p>
          <a:p>
            <a:pPr marL="285750" indent="-285750">
              <a:buFont typeface="Wingdings" pitchFamily="2" charset="2"/>
              <a:buChar char="v"/>
            </a:pPr>
            <a:endParaRPr lang="ru-RU" sz="1600" dirty="0">
              <a:solidFill>
                <a:srgbClr val="7030A0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dirty="0">
                <a:solidFill>
                  <a:srgbClr val="7030A0"/>
                </a:solidFill>
                <a:latin typeface="+mj-lt"/>
              </a:rPr>
              <a:t>Ресурсы интернета</a:t>
            </a:r>
            <a:r>
              <a:rPr lang="ru-RU" sz="1600" dirty="0" smtClean="0">
                <a:solidFill>
                  <a:srgbClr val="7030A0"/>
                </a:solidFill>
                <a:latin typeface="+mj-lt"/>
              </a:rPr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dirty="0">
                <a:solidFill>
                  <a:srgbClr val="7030A0"/>
                </a:solidFill>
                <a:latin typeface="+mj-lt"/>
              </a:rPr>
              <a:t>Дидактические игры и занятия с детьми раннего возраста: пособие для воспитателей детского сада,[Текст] /Е.В. Зворыгина, Н.С. Карпинская, И.М. Кононова и др. М.: Просвещение , 2005- 144 с.</a:t>
            </a:r>
          </a:p>
          <a:p>
            <a:endParaRPr lang="ru-RU" sz="1200" dirty="0"/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115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Кирилл\Desktop\624423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0"/>
            <a:ext cx="9144000" cy="68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3"/>
            <a:ext cx="288032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Кирилл\Desktop\t_animashki_961_201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319" y="404665"/>
            <a:ext cx="158021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Кирилл\Desktop\624423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1" y="14059"/>
            <a:ext cx="9144000" cy="68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82005" y="850186"/>
            <a:ext cx="9136062" cy="752594"/>
          </a:xfrm>
          <a:prstGeom prst="ribbon">
            <a:avLst>
              <a:gd name="adj1" fmla="val 14444"/>
              <a:gd name="adj2" fmla="val 59565"/>
            </a:avLst>
          </a:pr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5400000" scaled="1"/>
          </a:gradFill>
          <a:ln w="50800" cap="rnd">
            <a:solidFill>
              <a:srgbClr val="FFFF00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aramond" pitchFamily="18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ru-RU" altLang="ru-RU" sz="3600" b="1" dirty="0" smtClean="0">
                <a:latin typeface="Times New Roman" pitchFamily="18" charset="0"/>
              </a:rPr>
              <a:t>Математический уголок</a:t>
            </a:r>
            <a:endParaRPr lang="ru-RU" altLang="ru-RU" sz="3600" b="1" dirty="0">
              <a:latin typeface="Times New Roman" pitchFamily="18" charset="0"/>
            </a:endParaRPr>
          </a:p>
        </p:txBody>
      </p:sp>
      <p:pic>
        <p:nvPicPr>
          <p:cNvPr id="1028" name="Picture 4" descr="E:\фотки\20170124_0757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90" y="1700808"/>
            <a:ext cx="3816424" cy="29664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E:\фотки\20170124_07533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619" y="2348880"/>
            <a:ext cx="2932915" cy="4106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E:\фотки\20170124_07553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49159"/>
            <a:ext cx="3759737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9697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3347864" y="2204864"/>
            <a:ext cx="1944216" cy="1872208"/>
          </a:xfrm>
          <a:prstGeom prst="ellipse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306150" y="2591273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Дидактические игры по ФЭМП</a:t>
            </a:r>
          </a:p>
          <a:p>
            <a:pPr algn="ctr"/>
            <a:r>
              <a:rPr lang="ru-RU" dirty="0" smtClean="0"/>
              <a:t> у дошкольников</a:t>
            </a:r>
            <a:endParaRPr lang="ru-RU" dirty="0"/>
          </a:p>
        </p:txBody>
      </p:sp>
      <p:sp>
        <p:nvSpPr>
          <p:cNvPr id="24" name="Прямоугольник с двумя вырезанными противолежащими углами 23"/>
          <p:cNvSpPr/>
          <p:nvPr/>
        </p:nvSpPr>
        <p:spPr>
          <a:xfrm rot="21005444">
            <a:off x="1813209" y="3953259"/>
            <a:ext cx="2271505" cy="1940832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FF0000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с двумя вырезанными противолежащими углами 24"/>
          <p:cNvSpPr/>
          <p:nvPr/>
        </p:nvSpPr>
        <p:spPr>
          <a:xfrm rot="15938703">
            <a:off x="4791852" y="3792165"/>
            <a:ext cx="2291231" cy="1842189"/>
          </a:xfrm>
          <a:prstGeom prst="snip2DiagRect">
            <a:avLst>
              <a:gd name="adj1" fmla="val 50000"/>
              <a:gd name="adj2" fmla="val 16667"/>
            </a:avLst>
          </a:prstGeom>
          <a:solidFill>
            <a:schemeClr val="accent4">
              <a:lumMod val="75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с двумя вырезанными противолежащими углами 25"/>
          <p:cNvSpPr/>
          <p:nvPr/>
        </p:nvSpPr>
        <p:spPr>
          <a:xfrm rot="542982">
            <a:off x="5190622" y="1312645"/>
            <a:ext cx="2520280" cy="1656184"/>
          </a:xfrm>
          <a:prstGeom prst="snip2DiagRect">
            <a:avLst>
              <a:gd name="adj1" fmla="val 50000"/>
              <a:gd name="adj2" fmla="val 16667"/>
            </a:avLst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с двумя вырезанными противолежащими углами 26"/>
          <p:cNvSpPr/>
          <p:nvPr/>
        </p:nvSpPr>
        <p:spPr>
          <a:xfrm rot="14156359">
            <a:off x="868414" y="1590300"/>
            <a:ext cx="2327653" cy="1973528"/>
          </a:xfrm>
          <a:prstGeom prst="snip2DiagRect">
            <a:avLst>
              <a:gd name="adj1" fmla="val 50000"/>
              <a:gd name="adj2" fmla="val 17078"/>
            </a:avLst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с двумя вырезанными противолежащими углами 27"/>
          <p:cNvSpPr/>
          <p:nvPr/>
        </p:nvSpPr>
        <p:spPr>
          <a:xfrm rot="18656351">
            <a:off x="3374980" y="394177"/>
            <a:ext cx="2152489" cy="1435414"/>
          </a:xfrm>
          <a:prstGeom prst="snip2DiagRect">
            <a:avLst>
              <a:gd name="adj1" fmla="val 50000"/>
              <a:gd name="adj2" fmla="val 21261"/>
            </a:avLst>
          </a:prstGeom>
          <a:solidFill>
            <a:schemeClr val="accent6">
              <a:lumMod val="50000"/>
            </a:schemeClr>
          </a:solidFill>
          <a:ln>
            <a:solidFill>
              <a:srgbClr val="00B05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 rot="968247">
            <a:off x="1185854" y="2150458"/>
            <a:ext cx="203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Игры с цифрами и числами</a:t>
            </a:r>
          </a:p>
          <a:p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 rot="18468386">
            <a:off x="2147978" y="4256312"/>
            <a:ext cx="19530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Игры путешествие во времени</a:t>
            </a:r>
          </a:p>
          <a:p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 rot="2650431">
            <a:off x="4955278" y="4164705"/>
            <a:ext cx="2038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Игры на ориентировки в пространстве</a:t>
            </a:r>
          </a:p>
          <a:p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 rot="20005863">
            <a:off x="5513368" y="1502478"/>
            <a:ext cx="21593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Игры с геометрическими фигурами</a:t>
            </a:r>
          </a:p>
          <a:p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 rot="17464642">
            <a:off x="4028263" y="415320"/>
            <a:ext cx="15643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/>
              <a:t>Игры на логическое мышление 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20484" name="Picture 4" descr="C:\Documents and Settings\Admin.ASTANINS\Рабочий стол\Новая папка (3)\SAM_13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86110" y="3549449"/>
            <a:ext cx="1691680" cy="126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486" name="Picture 6" descr="C:\Documents and Settings\Admin.ASTANINS\Рабочий стол\Новая папка (3)\SAM_13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2787" y="4439129"/>
            <a:ext cx="2075723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 descr="C:\Documents and Settings\Admin.ASTANINS\Рабочий стол\Новая папка (3)\SAM_13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24678" y="31739"/>
            <a:ext cx="1536171" cy="1152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63500"/>
          </a:effectLst>
        </p:spPr>
      </p:pic>
      <p:pic>
        <p:nvPicPr>
          <p:cNvPr id="20492" name="Picture 12" descr="C:\Documents and Settings\Admin.ASTANINS\Рабочий стол\Новая папка (3)\SAM_136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75476" y="2204864"/>
            <a:ext cx="1688704" cy="1266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perspectiveContrastingLeftFacing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493" name="Picture 13" descr="C:\Documents and Settings\Admin.ASTANINS\Рабочий стол\Новая папка (3)\SAM_13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23" y="607803"/>
            <a:ext cx="1784715" cy="1338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63500"/>
          </a:effectLst>
        </p:spPr>
      </p:pic>
      <p:pic>
        <p:nvPicPr>
          <p:cNvPr id="1026" name="Picture 2" descr="C:\Users\Кирилл\Desktop\DSCN042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7" y="2154052"/>
            <a:ext cx="125553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383" y="4721851"/>
            <a:ext cx="1489844" cy="118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461898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4000"/>
                            </p:stCondLst>
                            <p:childTnLst>
                              <p:par>
                                <p:cTn id="7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8" grpId="0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aster\Desktop\03-KletkaPr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фото\Новая папка (2)\Новая папка\DSCN03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82817"/>
            <a:ext cx="3490342" cy="30822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Кирилл\Desktop\DSCN039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736" y="3565021"/>
            <a:ext cx="3594527" cy="25415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6632"/>
            <a:ext cx="165618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Кирилл\Desktop\DSCN044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8798"/>
            <a:ext cx="4104456" cy="35302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836037" y="2852936"/>
            <a:ext cx="747450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prstTxWarp prst="textWave4">
              <a:avLst/>
            </a:prstTxWarp>
          </a:bodyPr>
          <a:lstStyle>
            <a:defPPr>
              <a:defRPr lang="en-GB"/>
            </a:defPPr>
            <a:lvl1pPr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449263" rtl="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bg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alt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2" charset="0"/>
              </a:rPr>
              <a:t>Игры «С цифрами и числами» </a:t>
            </a:r>
            <a:endParaRPr lang="ru-RU" alt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16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ster\Desktop\359397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4" y="-28178"/>
            <a:ext cx="9148514" cy="705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19944"/>
            <a:ext cx="2341563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фотки\занят\20161226_1611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44426"/>
            <a:ext cx="5472608" cy="3696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1331641" y="5301208"/>
            <a:ext cx="7526138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mbria"/>
                <a:ea typeface="+mj-ea"/>
                <a:cs typeface="+mj-cs"/>
              </a:rPr>
              <a:t>Игры «Путешествие </a:t>
            </a:r>
            <a:endParaRPr lang="ru-RU" sz="36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ambria"/>
              <a:ea typeface="+mj-ea"/>
              <a:cs typeface="+mj-cs"/>
            </a:endParaRPr>
          </a:p>
          <a:p>
            <a:pPr algn="ctr"/>
            <a:r>
              <a:rPr lang="ru-RU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mbria"/>
                <a:ea typeface="+mj-ea"/>
                <a:cs typeface="+mj-cs"/>
              </a:rPr>
              <a:t>во времени»</a:t>
            </a:r>
            <a:endParaRPr lang="ru-RU" sz="3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621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ster\Desktop\519979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90"/>
            <a:ext cx="9144000" cy="684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G:\фото\Новая папка (2)\Новая папка\DSCN04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6" y="3256519"/>
            <a:ext cx="4083084" cy="30623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83190"/>
            <a:ext cx="3888432" cy="45740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G:\фото\Новая папка (2)\Новая папка\DSCN04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02098"/>
            <a:ext cx="2592288" cy="25120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1831829" cy="1863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33736" y="3113754"/>
            <a:ext cx="763228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449263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ru-RU" altLang="ru-RU" sz="3200" dirty="0">
                <a:solidFill>
                  <a:srgbClr val="FF00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Игры с геометрическими фигурами</a:t>
            </a:r>
          </a:p>
        </p:txBody>
      </p:sp>
    </p:spTree>
    <p:extLst>
      <p:ext uri="{BB962C8B-B14F-4D97-AF65-F5344CB8AC3E}">
        <p14:creationId xmlns:p14="http://schemas.microsoft.com/office/powerpoint/2010/main" val="2946538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Master\Desktop\891582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8504" cy="806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фотки\занят\20160209_1639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3705072" cy="47525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D:\фотки\занят\20161226_1636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223" y="836712"/>
            <a:ext cx="3977233" cy="46805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517232"/>
            <a:ext cx="669674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79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aster\Desktop\matematika_carica_nauk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" y="0"/>
            <a:ext cx="91389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:\фото\Новая папка (2)\Новая папка\DSCN04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4162180" cy="3312368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-315416"/>
            <a:ext cx="2341563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G:\фото\Новая папка (2)\Новая папка\DSCN04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13" y="1484784"/>
            <a:ext cx="3528392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93096"/>
            <a:ext cx="4147862" cy="2564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90" y="6021288"/>
            <a:ext cx="7784266" cy="108012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309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85" y="1564"/>
            <a:ext cx="9161785" cy="6894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223" y="2852936"/>
            <a:ext cx="4777205" cy="61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2525"/>
            <a:ext cx="720080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85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19200" cy="6935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755576" y="572925"/>
            <a:ext cx="7704856" cy="1033272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Пальчиковая гимнастика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3074" name="Picture 2" descr="D:\фотки\Новая папка (4)\Новая папка\DSCF58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225" y="1916832"/>
            <a:ext cx="3384376" cy="25382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C:\Users\Master\Desktop\DSCN05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625" y="3461122"/>
            <a:ext cx="4104456" cy="25031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90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6146" name="Picture 2" descr="C:\Users\Кирилл\Desktop\DSCN04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60126"/>
            <a:ext cx="3672408" cy="324036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323528" y="1988840"/>
            <a:ext cx="45719" cy="72008"/>
          </a:xfrm>
          <a:prstGeom prst="cloudCallout">
            <a:avLst/>
          </a:prstGeom>
          <a:effectLst/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369247" y="1983178"/>
            <a:ext cx="1656184" cy="1640792"/>
          </a:xfrm>
          <a:prstGeom prst="curvedRightArrow">
            <a:avLst/>
          </a:prstGeom>
          <a:solidFill>
            <a:schemeClr val="bg1">
              <a:lumMod val="75000"/>
            </a:schemeClr>
          </a:solidFill>
          <a:effectLst/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6" name="Выгнутая вверх стрелка 5"/>
          <p:cNvSpPr/>
          <p:nvPr/>
        </p:nvSpPr>
        <p:spPr>
          <a:xfrm>
            <a:off x="3208758" y="1158119"/>
            <a:ext cx="2498576" cy="1202007"/>
          </a:xfrm>
          <a:prstGeom prst="curvedDownArrow">
            <a:avLst/>
          </a:prstGeom>
          <a:solidFill>
            <a:srgbClr val="FFC000"/>
          </a:solidFill>
          <a:effectLst/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" name="6-конечная звезда 1"/>
          <p:cNvSpPr/>
          <p:nvPr/>
        </p:nvSpPr>
        <p:spPr>
          <a:xfrm>
            <a:off x="849313" y="628718"/>
            <a:ext cx="3744416" cy="2708920"/>
          </a:xfrm>
          <a:prstGeom prst="star6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ru-RU" sz="2800" i="1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Работа с родителями:</a:t>
            </a:r>
            <a:endParaRPr lang="ru-RU" sz="2800" i="1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026" name="Picture 2" descr="C:\Users\Master\Desktop\Новая папка (4)\20170101_2015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223" y="1176772"/>
            <a:ext cx="1800200" cy="24822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ster\Desktop\Новая папка (4)\20170101_2015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694" y="3861048"/>
            <a:ext cx="1892900" cy="24002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ster\Desktop\Новая папка (4)\20170101_20154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150" y="2543547"/>
            <a:ext cx="1224136" cy="19442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9661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ирилл\Desktop\215213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696"/>
            <a:ext cx="9144000" cy="688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209870" y="-25695"/>
            <a:ext cx="8679338" cy="2160241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7721" y="332656"/>
            <a:ext cx="8109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>
                <a:solidFill>
                  <a:srgbClr val="FFFF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 Дидактические игры необходимы в обучении и воспитании детей. </a:t>
            </a:r>
            <a:endParaRPr lang="ru-RU" altLang="ru-RU" b="1" dirty="0" smtClean="0">
              <a:solidFill>
                <a:srgbClr val="FFFF00"/>
              </a:solidFill>
              <a:latin typeface="Times New Roman" pitchFamily="16" charset="0"/>
              <a:ea typeface="Microsoft YaHei"/>
              <a:cs typeface="Times New Roman" pitchFamily="16" charset="0"/>
            </a:endParaRPr>
          </a:p>
          <a:p>
            <a:r>
              <a:rPr lang="ru-RU" altLang="ru-RU" b="1" dirty="0" smtClean="0">
                <a:solidFill>
                  <a:srgbClr val="FFFF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Они </a:t>
            </a:r>
            <a:r>
              <a:rPr lang="ru-RU" altLang="ru-RU" b="1" dirty="0">
                <a:solidFill>
                  <a:srgbClr val="FFFF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повышают эффективность педагогического процесса,  способствуют развитию памяти, мышления у детей, оказывая огромное влияние на </a:t>
            </a:r>
            <a:r>
              <a:rPr lang="ru-RU" altLang="ru-RU" b="1" dirty="0" smtClean="0">
                <a:solidFill>
                  <a:srgbClr val="FFFF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умственное </a:t>
            </a:r>
            <a:r>
              <a:rPr lang="ru-RU" altLang="ru-RU" b="1" dirty="0">
                <a:solidFill>
                  <a:srgbClr val="FFFF00"/>
                </a:solidFill>
                <a:latin typeface="Times New Roman" pitchFamily="16" charset="0"/>
                <a:ea typeface="Microsoft YaHei"/>
                <a:cs typeface="Times New Roman" pitchFamily="16" charset="0"/>
              </a:rPr>
              <a:t>развитие ребенка. 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6" name="Содержимое 2"/>
          <p:cNvSpPr>
            <a:spLocks noGrp="1"/>
          </p:cNvSpPr>
          <p:nvPr/>
        </p:nvSpPr>
        <p:spPr bwMode="auto">
          <a:xfrm>
            <a:off x="357158" y="1700808"/>
            <a:ext cx="842968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752F"/>
              </a:buClr>
              <a:buSzPct val="60000"/>
              <a:buFont typeface="Wingdings" pitchFamily="2" charset="2"/>
              <a:buChar char="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C3AE"/>
              </a:buClr>
              <a:buSzPct val="60000"/>
              <a:buFont typeface="Wingdings" pitchFamily="2" charset="2"/>
              <a:buChar char="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ru-RU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mbria"/>
              <a:ea typeface="+mn-ea"/>
              <a:cs typeface="+mn-cs"/>
            </a:endParaRP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«С ребенком надо играть, играть 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заинтересованно и увлеченно, 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и тогда наградой нам 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будут их горящие глаза 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и желание играть 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еще и еще»</a:t>
            </a:r>
          </a:p>
          <a:p>
            <a:pPr marL="273050" marR="0" lvl="0" indent="-27305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388C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Петерсон</a:t>
            </a: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mbria"/>
                <a:ea typeface="+mn-ea"/>
                <a:cs typeface="+mn-cs"/>
              </a:rPr>
              <a:t> Л. Г.</a:t>
            </a:r>
          </a:p>
        </p:txBody>
      </p:sp>
    </p:spTree>
    <p:extLst>
      <p:ext uri="{BB962C8B-B14F-4D97-AF65-F5344CB8AC3E}">
        <p14:creationId xmlns:p14="http://schemas.microsoft.com/office/powerpoint/2010/main" val="424168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Кирилл\Desktop\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Кирилл\Desktop\t_animashki_961_20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55204"/>
            <a:ext cx="158417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212178"/>
      </p:ext>
    </p:extLst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499</Words>
  <Application>Microsoft Office PowerPoint</Application>
  <PresentationFormat>Экран (4:3)</PresentationFormat>
  <Paragraphs>70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D.K.</dc:creator>
  <cp:lastModifiedBy>Master</cp:lastModifiedBy>
  <cp:revision>40</cp:revision>
  <cp:lastPrinted>2017-01-23T15:39:40Z</cp:lastPrinted>
  <dcterms:created xsi:type="dcterms:W3CDTF">2017-01-03T15:00:29Z</dcterms:created>
  <dcterms:modified xsi:type="dcterms:W3CDTF">2017-02-13T15:44:49Z</dcterms:modified>
</cp:coreProperties>
</file>