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33"/>
  </p:notesMasterIdLst>
  <p:sldIdLst>
    <p:sldId id="256" r:id="rId2"/>
    <p:sldId id="278" r:id="rId3"/>
    <p:sldId id="303" r:id="rId4"/>
    <p:sldId id="280" r:id="rId5"/>
    <p:sldId id="309" r:id="rId6"/>
    <p:sldId id="310" r:id="rId7"/>
    <p:sldId id="304" r:id="rId8"/>
    <p:sldId id="282" r:id="rId9"/>
    <p:sldId id="283" r:id="rId10"/>
    <p:sldId id="308" r:id="rId11"/>
    <p:sldId id="307" r:id="rId12"/>
    <p:sldId id="311" r:id="rId13"/>
    <p:sldId id="285" r:id="rId14"/>
    <p:sldId id="286" r:id="rId15"/>
    <p:sldId id="287" r:id="rId16"/>
    <p:sldId id="289" r:id="rId17"/>
    <p:sldId id="293" r:id="rId18"/>
    <p:sldId id="288" r:id="rId19"/>
    <p:sldId id="294" r:id="rId20"/>
    <p:sldId id="298" r:id="rId21"/>
    <p:sldId id="296" r:id="rId22"/>
    <p:sldId id="312" r:id="rId23"/>
    <p:sldId id="313" r:id="rId24"/>
    <p:sldId id="314" r:id="rId25"/>
    <p:sldId id="316" r:id="rId26"/>
    <p:sldId id="318" r:id="rId27"/>
    <p:sldId id="270" r:id="rId28"/>
    <p:sldId id="271" r:id="rId29"/>
    <p:sldId id="272" r:id="rId30"/>
    <p:sldId id="273" r:id="rId31"/>
    <p:sldId id="274" r:id="rId32"/>
  </p:sldIdLst>
  <p:sldSz cx="9144000" cy="6858000" type="screen4x3"/>
  <p:notesSz cx="6858000" cy="9144000"/>
  <p:embeddedFontLst>
    <p:embeddedFont>
      <p:font typeface="Verdana" panose="020B0604030504040204" pitchFamily="34" charset="0"/>
      <p:regular r:id="rId34"/>
      <p:bold r:id="rId35"/>
      <p:italic r:id="rId36"/>
      <p:boldItalic r:id="rId37"/>
    </p:embeddedFont>
    <p:embeddedFont>
      <p:font typeface="Calibri" panose="020F0502020204030204" pitchFamily="34" charset="0"/>
      <p:regular r:id="rId38"/>
      <p:bold r:id="rId39"/>
      <p:italic r:id="rId40"/>
      <p:boldItalic r:id="rId41"/>
    </p:embeddedFont>
    <p:embeddedFont>
      <p:font typeface="Bookman Old Style" panose="02050604050505020204" pitchFamily="18" charset="0"/>
      <p:regular r:id="rId42"/>
      <p:bold r:id="rId43"/>
      <p:italic r:id="rId44"/>
      <p:boldItalic r:id="rId45"/>
    </p:embeddedFont>
    <p:embeddedFont>
      <p:font typeface="Calibri Light" panose="020F0302020204030204" pitchFamily="34" charset="0"/>
      <p:regular r:id="rId46"/>
      <p:italic r:id="rId47"/>
    </p:embeddedFont>
    <p:embeddedFont>
      <p:font typeface="Garamond" panose="02020404030301010803" pitchFamily="18" charset="0"/>
      <p:regular r:id="rId48"/>
      <p:bold r:id="rId49"/>
      <p:italic r:id="rId50"/>
    </p:embeddedFont>
  </p:embeddedFontLst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61F1E"/>
    <a:srgbClr val="F0D15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08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1.fntdata"/><Relationship Id="rId42" Type="http://schemas.openxmlformats.org/officeDocument/2006/relationships/font" Target="fonts/font9.fntdata"/><Relationship Id="rId47" Type="http://schemas.openxmlformats.org/officeDocument/2006/relationships/font" Target="fonts/font14.fntdata"/><Relationship Id="rId50" Type="http://schemas.openxmlformats.org/officeDocument/2006/relationships/font" Target="fonts/font1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font" Target="fonts/font5.fntdata"/><Relationship Id="rId46" Type="http://schemas.openxmlformats.org/officeDocument/2006/relationships/font" Target="fonts/font13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8.fntdata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4.fntdata"/><Relationship Id="rId40" Type="http://schemas.openxmlformats.org/officeDocument/2006/relationships/font" Target="fonts/font7.fntdata"/><Relationship Id="rId45" Type="http://schemas.openxmlformats.org/officeDocument/2006/relationships/font" Target="fonts/font12.fntdata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3.fntdata"/><Relationship Id="rId49" Type="http://schemas.openxmlformats.org/officeDocument/2006/relationships/font" Target="fonts/font1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11.fntdata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2.fntdata"/><Relationship Id="rId43" Type="http://schemas.openxmlformats.org/officeDocument/2006/relationships/font" Target="fonts/font10.fntdata"/><Relationship Id="rId48" Type="http://schemas.openxmlformats.org/officeDocument/2006/relationships/font" Target="fonts/font15.fntdata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B2E5BC6-A257-472E-BADA-58FE3714A79E}" type="doc">
      <dgm:prSet loTypeId="urn:microsoft.com/office/officeart/2005/8/layout/vProcess5" loCatId="process" qsTypeId="urn:microsoft.com/office/officeart/2005/8/quickstyle/3d3" qsCatId="3D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6C4D59C5-D266-4CC2-9EB8-8A90CA6C8B66}">
      <dgm:prSet phldrT="[Текст]" custT="1"/>
      <dgm:spPr/>
      <dgm:t>
        <a:bodyPr/>
        <a:lstStyle/>
        <a:p>
          <a:pPr algn="ctr"/>
          <a:r>
            <a:rPr lang="ru-RU" sz="1400" b="1" dirty="0" smtClean="0">
              <a:latin typeface="Bookman Old Style" pitchFamily="18" charset="0"/>
            </a:rPr>
            <a:t>Выявление.</a:t>
          </a:r>
          <a:endParaRPr lang="ru-RU" sz="1400" b="1" dirty="0">
            <a:latin typeface="Bookman Old Style" pitchFamily="18" charset="0"/>
          </a:endParaRPr>
        </a:p>
      </dgm:t>
    </dgm:pt>
    <dgm:pt modelId="{D7E5A989-BCD6-460F-8B00-F807E107B2A9}" type="parTrans" cxnId="{EF571AC9-29F2-4CD5-9AEE-99BD8CDECA0A}">
      <dgm:prSet/>
      <dgm:spPr/>
      <dgm:t>
        <a:bodyPr/>
        <a:lstStyle/>
        <a:p>
          <a:endParaRPr lang="ru-RU"/>
        </a:p>
      </dgm:t>
    </dgm:pt>
    <dgm:pt modelId="{E55C6681-D12C-4198-ADCD-B6C6851C9FEA}" type="sibTrans" cxnId="{EF571AC9-29F2-4CD5-9AEE-99BD8CDECA0A}">
      <dgm:prSet/>
      <dgm:spPr/>
      <dgm:t>
        <a:bodyPr/>
        <a:lstStyle/>
        <a:p>
          <a:endParaRPr lang="ru-RU"/>
        </a:p>
      </dgm:t>
    </dgm:pt>
    <dgm:pt modelId="{35631796-2332-4F51-97C2-9E0B5B8AE6C0}">
      <dgm:prSet phldrT="[Текст]" custT="1"/>
      <dgm:spPr/>
      <dgm:t>
        <a:bodyPr/>
        <a:lstStyle/>
        <a:p>
          <a:pPr algn="ctr"/>
          <a:r>
            <a:rPr lang="ru-RU" sz="1400" b="1" dirty="0" smtClean="0">
              <a:latin typeface="Bookman Old Style" pitchFamily="18" charset="0"/>
            </a:rPr>
            <a:t>Изучение.</a:t>
          </a:r>
          <a:endParaRPr lang="ru-RU" sz="1400" b="1" dirty="0">
            <a:latin typeface="Bookman Old Style" pitchFamily="18" charset="0"/>
          </a:endParaRPr>
        </a:p>
      </dgm:t>
    </dgm:pt>
    <dgm:pt modelId="{8677768A-8398-4194-9D8D-C29B0A72FBDA}" type="parTrans" cxnId="{2AA7D45A-CA4D-4C18-A897-8D424FC550E2}">
      <dgm:prSet/>
      <dgm:spPr/>
      <dgm:t>
        <a:bodyPr/>
        <a:lstStyle/>
        <a:p>
          <a:endParaRPr lang="ru-RU"/>
        </a:p>
      </dgm:t>
    </dgm:pt>
    <dgm:pt modelId="{ED7A60CD-1D42-4D11-BB4B-9C47400F0D4C}" type="sibTrans" cxnId="{2AA7D45A-CA4D-4C18-A897-8D424FC550E2}">
      <dgm:prSet/>
      <dgm:spPr/>
      <dgm:t>
        <a:bodyPr/>
        <a:lstStyle/>
        <a:p>
          <a:endParaRPr lang="ru-RU"/>
        </a:p>
      </dgm:t>
    </dgm:pt>
    <dgm:pt modelId="{63B54336-C7F3-4B26-BC72-CCBE3DEF501E}">
      <dgm:prSet phldrT="[Текст]" custT="1"/>
      <dgm:spPr/>
      <dgm:t>
        <a:bodyPr/>
        <a:lstStyle/>
        <a:p>
          <a:pPr algn="ctr"/>
          <a:r>
            <a:rPr lang="ru-RU" sz="1400" b="1" dirty="0" smtClean="0">
              <a:latin typeface="Bookman Old Style" pitchFamily="18" charset="0"/>
            </a:rPr>
            <a:t>Обобщение.</a:t>
          </a:r>
          <a:endParaRPr lang="ru-RU" sz="1400" b="1" dirty="0">
            <a:latin typeface="Bookman Old Style" pitchFamily="18" charset="0"/>
          </a:endParaRPr>
        </a:p>
      </dgm:t>
    </dgm:pt>
    <dgm:pt modelId="{E13D365C-3181-45D0-A334-896D4C8C36CD}" type="parTrans" cxnId="{A7DEE072-1650-441F-90CF-79CF71C722C7}">
      <dgm:prSet/>
      <dgm:spPr/>
      <dgm:t>
        <a:bodyPr/>
        <a:lstStyle/>
        <a:p>
          <a:endParaRPr lang="ru-RU"/>
        </a:p>
      </dgm:t>
    </dgm:pt>
    <dgm:pt modelId="{53F489D1-198C-430A-9856-8B4266B75803}" type="sibTrans" cxnId="{A7DEE072-1650-441F-90CF-79CF71C722C7}">
      <dgm:prSet/>
      <dgm:spPr/>
      <dgm:t>
        <a:bodyPr/>
        <a:lstStyle/>
        <a:p>
          <a:endParaRPr lang="ru-RU"/>
        </a:p>
      </dgm:t>
    </dgm:pt>
    <dgm:pt modelId="{E35BD684-7C69-4254-B0E3-48B3BD66D00F}">
      <dgm:prSet custT="1"/>
      <dgm:spPr/>
      <dgm:t>
        <a:bodyPr/>
        <a:lstStyle/>
        <a:p>
          <a:pPr algn="ctr"/>
          <a:r>
            <a:rPr lang="ru-RU" sz="1400" b="1" dirty="0" smtClean="0">
              <a:latin typeface="Bookman Old Style" pitchFamily="18" charset="0"/>
            </a:rPr>
            <a:t>Распространение.</a:t>
          </a:r>
          <a:endParaRPr lang="ru-RU" sz="1400" b="1" dirty="0">
            <a:latin typeface="Bookman Old Style" pitchFamily="18" charset="0"/>
          </a:endParaRPr>
        </a:p>
      </dgm:t>
    </dgm:pt>
    <dgm:pt modelId="{199D1228-435E-4764-82AF-FC2AD8CBB77A}" type="parTrans" cxnId="{8AD46E3B-0A3A-44DF-8187-87D02B02893C}">
      <dgm:prSet/>
      <dgm:spPr/>
      <dgm:t>
        <a:bodyPr/>
        <a:lstStyle/>
        <a:p>
          <a:endParaRPr lang="ru-RU"/>
        </a:p>
      </dgm:t>
    </dgm:pt>
    <dgm:pt modelId="{CF68CE09-0384-44BC-8C19-A1A0B159961D}" type="sibTrans" cxnId="{8AD46E3B-0A3A-44DF-8187-87D02B02893C}">
      <dgm:prSet/>
      <dgm:spPr/>
      <dgm:t>
        <a:bodyPr/>
        <a:lstStyle/>
        <a:p>
          <a:endParaRPr lang="ru-RU"/>
        </a:p>
      </dgm:t>
    </dgm:pt>
    <dgm:pt modelId="{DDFC2BAF-0495-41FF-BC78-6187C875AB24}">
      <dgm:prSet custT="1"/>
      <dgm:spPr/>
      <dgm:t>
        <a:bodyPr/>
        <a:lstStyle/>
        <a:p>
          <a:pPr algn="ctr"/>
          <a:r>
            <a:rPr lang="ru-RU" sz="1400" b="1" dirty="0" smtClean="0">
              <a:latin typeface="Bookman Old Style" pitchFamily="18" charset="0"/>
            </a:rPr>
            <a:t>Внедрение. </a:t>
          </a:r>
          <a:endParaRPr lang="ru-RU" sz="1400" b="1" dirty="0">
            <a:latin typeface="Bookman Old Style" pitchFamily="18" charset="0"/>
          </a:endParaRPr>
        </a:p>
      </dgm:t>
    </dgm:pt>
    <dgm:pt modelId="{ACE74F1B-5D0A-4413-815B-C01B8C09B8C4}" type="parTrans" cxnId="{A8861E2A-CF38-419A-8D29-C6AC7BEC752B}">
      <dgm:prSet/>
      <dgm:spPr/>
      <dgm:t>
        <a:bodyPr/>
        <a:lstStyle/>
        <a:p>
          <a:endParaRPr lang="ru-RU"/>
        </a:p>
      </dgm:t>
    </dgm:pt>
    <dgm:pt modelId="{D3CD3118-CE82-48D0-BB14-AB631FC563A8}" type="sibTrans" cxnId="{A8861E2A-CF38-419A-8D29-C6AC7BEC752B}">
      <dgm:prSet/>
      <dgm:spPr/>
      <dgm:t>
        <a:bodyPr/>
        <a:lstStyle/>
        <a:p>
          <a:endParaRPr lang="ru-RU"/>
        </a:p>
      </dgm:t>
    </dgm:pt>
    <dgm:pt modelId="{9D77029F-254D-47E5-A2F8-B75CC89F6F3B}" type="pres">
      <dgm:prSet presAssocID="{0B2E5BC6-A257-472E-BADA-58FE3714A79E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4CFCD53-6644-4942-9228-1EE1A7B5137E}" type="pres">
      <dgm:prSet presAssocID="{0B2E5BC6-A257-472E-BADA-58FE3714A79E}" presName="dummyMaxCanvas" presStyleCnt="0">
        <dgm:presLayoutVars/>
      </dgm:prSet>
      <dgm:spPr/>
    </dgm:pt>
    <dgm:pt modelId="{9EE7AF0C-89A5-411D-B9DB-AF1F7BC41B58}" type="pres">
      <dgm:prSet presAssocID="{0B2E5BC6-A257-472E-BADA-58FE3714A79E}" presName="FiveNodes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901163-BC69-4071-8046-C156FBF21AB2}" type="pres">
      <dgm:prSet presAssocID="{0B2E5BC6-A257-472E-BADA-58FE3714A79E}" presName="FiveNodes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A956BC-594F-48E1-9E94-0554734422FA}" type="pres">
      <dgm:prSet presAssocID="{0B2E5BC6-A257-472E-BADA-58FE3714A79E}" presName="FiveNodes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4AD2E55-2C5A-409B-AB51-62D4D5BD2473}" type="pres">
      <dgm:prSet presAssocID="{0B2E5BC6-A257-472E-BADA-58FE3714A79E}" presName="FiveNodes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5A2271-4DF4-4E04-96B2-5D96D5835AAA}" type="pres">
      <dgm:prSet presAssocID="{0B2E5BC6-A257-472E-BADA-58FE3714A79E}" presName="FiveNodes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55A565-745A-4C7D-8823-98FAE3402D1A}" type="pres">
      <dgm:prSet presAssocID="{0B2E5BC6-A257-472E-BADA-58FE3714A79E}" presName="FiveConn_1-2" presStyleLbl="f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4A2FDC-1325-4B3F-9225-FB525E6C1713}" type="pres">
      <dgm:prSet presAssocID="{0B2E5BC6-A257-472E-BADA-58FE3714A79E}" presName="FiveConn_2-3" presStyleLbl="f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089276C-EE64-40F1-BB10-E813AFE73F07}" type="pres">
      <dgm:prSet presAssocID="{0B2E5BC6-A257-472E-BADA-58FE3714A79E}" presName="FiveConn_3-4" presStyleLbl="f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4F5EB9-5FF7-42EF-90D5-688AFAE46F47}" type="pres">
      <dgm:prSet presAssocID="{0B2E5BC6-A257-472E-BADA-58FE3714A79E}" presName="FiveConn_4-5" presStyleLbl="f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0232DA-48B6-4D40-900A-A186F75DA04D}" type="pres">
      <dgm:prSet presAssocID="{0B2E5BC6-A257-472E-BADA-58FE3714A79E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707F14-C112-4628-A862-16F180D0263C}" type="pres">
      <dgm:prSet presAssocID="{0B2E5BC6-A257-472E-BADA-58FE3714A79E}" presName="FiveNodes_2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0D24E5C-595F-4ECA-BA6F-C74AABF18FCC}" type="pres">
      <dgm:prSet presAssocID="{0B2E5BC6-A257-472E-BADA-58FE3714A79E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EF9F3A-AD7B-4D08-A9AB-2E64DC6A44E3}" type="pres">
      <dgm:prSet presAssocID="{0B2E5BC6-A257-472E-BADA-58FE3714A79E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D84FE3-D467-4926-8D1B-1CD523659FB8}" type="pres">
      <dgm:prSet presAssocID="{0B2E5BC6-A257-472E-BADA-58FE3714A79E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F571AC9-29F2-4CD5-9AEE-99BD8CDECA0A}" srcId="{0B2E5BC6-A257-472E-BADA-58FE3714A79E}" destId="{6C4D59C5-D266-4CC2-9EB8-8A90CA6C8B66}" srcOrd="0" destOrd="0" parTransId="{D7E5A989-BCD6-460F-8B00-F807E107B2A9}" sibTransId="{E55C6681-D12C-4198-ADCD-B6C6851C9FEA}"/>
    <dgm:cxn modelId="{47E8DAAA-E76D-4970-8EBE-942B595B6D28}" type="presOf" srcId="{E35BD684-7C69-4254-B0E3-48B3BD66D00F}" destId="{E7EF9F3A-AD7B-4D08-A9AB-2E64DC6A44E3}" srcOrd="1" destOrd="0" presId="urn:microsoft.com/office/officeart/2005/8/layout/vProcess5"/>
    <dgm:cxn modelId="{A8FD53CD-915C-4805-9144-3AAE18BD1E2E}" type="presOf" srcId="{53F489D1-198C-430A-9856-8B4266B75803}" destId="{D089276C-EE64-40F1-BB10-E813AFE73F07}" srcOrd="0" destOrd="0" presId="urn:microsoft.com/office/officeart/2005/8/layout/vProcess5"/>
    <dgm:cxn modelId="{D102730C-B984-43FE-8D77-557148550269}" type="presOf" srcId="{ED7A60CD-1D42-4D11-BB4B-9C47400F0D4C}" destId="{E74A2FDC-1325-4B3F-9225-FB525E6C1713}" srcOrd="0" destOrd="0" presId="urn:microsoft.com/office/officeart/2005/8/layout/vProcess5"/>
    <dgm:cxn modelId="{825FCBDA-E6E1-4217-8320-023AD88ECFDD}" type="presOf" srcId="{CF68CE09-0384-44BC-8C19-A1A0B159961D}" destId="{854F5EB9-5FF7-42EF-90D5-688AFAE46F47}" srcOrd="0" destOrd="0" presId="urn:microsoft.com/office/officeart/2005/8/layout/vProcess5"/>
    <dgm:cxn modelId="{8AD46E3B-0A3A-44DF-8187-87D02B02893C}" srcId="{0B2E5BC6-A257-472E-BADA-58FE3714A79E}" destId="{E35BD684-7C69-4254-B0E3-48B3BD66D00F}" srcOrd="3" destOrd="0" parTransId="{199D1228-435E-4764-82AF-FC2AD8CBB77A}" sibTransId="{CF68CE09-0384-44BC-8C19-A1A0B159961D}"/>
    <dgm:cxn modelId="{EDD112FA-A746-405C-BA19-9D2A47E9DA2D}" type="presOf" srcId="{6C4D59C5-D266-4CC2-9EB8-8A90CA6C8B66}" destId="{C00232DA-48B6-4D40-900A-A186F75DA04D}" srcOrd="1" destOrd="0" presId="urn:microsoft.com/office/officeart/2005/8/layout/vProcess5"/>
    <dgm:cxn modelId="{6E668DD3-9596-451E-97FC-F8F0D3AB6863}" type="presOf" srcId="{0B2E5BC6-A257-472E-BADA-58FE3714A79E}" destId="{9D77029F-254D-47E5-A2F8-B75CC89F6F3B}" srcOrd="0" destOrd="0" presId="urn:microsoft.com/office/officeart/2005/8/layout/vProcess5"/>
    <dgm:cxn modelId="{EBE476EA-31C4-4A50-BD81-D2E3DD2C3C84}" type="presOf" srcId="{35631796-2332-4F51-97C2-9E0B5B8AE6C0}" destId="{15707F14-C112-4628-A862-16F180D0263C}" srcOrd="1" destOrd="0" presId="urn:microsoft.com/office/officeart/2005/8/layout/vProcess5"/>
    <dgm:cxn modelId="{C75B4A42-B214-48C9-8776-86C52F7F3F5F}" type="presOf" srcId="{E35BD684-7C69-4254-B0E3-48B3BD66D00F}" destId="{F4AD2E55-2C5A-409B-AB51-62D4D5BD2473}" srcOrd="0" destOrd="0" presId="urn:microsoft.com/office/officeart/2005/8/layout/vProcess5"/>
    <dgm:cxn modelId="{61EE563F-86C6-49B4-882D-7E1A165B4565}" type="presOf" srcId="{63B54336-C7F3-4B26-BC72-CCBE3DEF501E}" destId="{68A956BC-594F-48E1-9E94-0554734422FA}" srcOrd="0" destOrd="0" presId="urn:microsoft.com/office/officeart/2005/8/layout/vProcess5"/>
    <dgm:cxn modelId="{DCD542F7-8964-4B92-A8BC-E4C418D5A826}" type="presOf" srcId="{35631796-2332-4F51-97C2-9E0B5B8AE6C0}" destId="{F7901163-BC69-4071-8046-C156FBF21AB2}" srcOrd="0" destOrd="0" presId="urn:microsoft.com/office/officeart/2005/8/layout/vProcess5"/>
    <dgm:cxn modelId="{20D9B09A-AC1A-4E99-B06D-2036CAAF2EAD}" type="presOf" srcId="{DDFC2BAF-0495-41FF-BC78-6187C875AB24}" destId="{205A2271-4DF4-4E04-96B2-5D96D5835AAA}" srcOrd="0" destOrd="0" presId="urn:microsoft.com/office/officeart/2005/8/layout/vProcess5"/>
    <dgm:cxn modelId="{3B28890C-1E53-49D9-95D5-8897594D2DAE}" type="presOf" srcId="{6C4D59C5-D266-4CC2-9EB8-8A90CA6C8B66}" destId="{9EE7AF0C-89A5-411D-B9DB-AF1F7BC41B58}" srcOrd="0" destOrd="0" presId="urn:microsoft.com/office/officeart/2005/8/layout/vProcess5"/>
    <dgm:cxn modelId="{7E183FD1-8209-4906-BAF9-B6820A770A4A}" type="presOf" srcId="{63B54336-C7F3-4B26-BC72-CCBE3DEF501E}" destId="{D0D24E5C-595F-4ECA-BA6F-C74AABF18FCC}" srcOrd="1" destOrd="0" presId="urn:microsoft.com/office/officeart/2005/8/layout/vProcess5"/>
    <dgm:cxn modelId="{A8861E2A-CF38-419A-8D29-C6AC7BEC752B}" srcId="{0B2E5BC6-A257-472E-BADA-58FE3714A79E}" destId="{DDFC2BAF-0495-41FF-BC78-6187C875AB24}" srcOrd="4" destOrd="0" parTransId="{ACE74F1B-5D0A-4413-815B-C01B8C09B8C4}" sibTransId="{D3CD3118-CE82-48D0-BB14-AB631FC563A8}"/>
    <dgm:cxn modelId="{A7DEE072-1650-441F-90CF-79CF71C722C7}" srcId="{0B2E5BC6-A257-472E-BADA-58FE3714A79E}" destId="{63B54336-C7F3-4B26-BC72-CCBE3DEF501E}" srcOrd="2" destOrd="0" parTransId="{E13D365C-3181-45D0-A334-896D4C8C36CD}" sibTransId="{53F489D1-198C-430A-9856-8B4266B75803}"/>
    <dgm:cxn modelId="{5D05BBE8-5692-407E-B4CC-1C76F79ACF71}" type="presOf" srcId="{DDFC2BAF-0495-41FF-BC78-6187C875AB24}" destId="{10D84FE3-D467-4926-8D1B-1CD523659FB8}" srcOrd="1" destOrd="0" presId="urn:microsoft.com/office/officeart/2005/8/layout/vProcess5"/>
    <dgm:cxn modelId="{E836E297-ADB5-42D4-A31E-65501F05A3C0}" type="presOf" srcId="{E55C6681-D12C-4198-ADCD-B6C6851C9FEA}" destId="{7255A565-745A-4C7D-8823-98FAE3402D1A}" srcOrd="0" destOrd="0" presId="urn:microsoft.com/office/officeart/2005/8/layout/vProcess5"/>
    <dgm:cxn modelId="{2AA7D45A-CA4D-4C18-A897-8D424FC550E2}" srcId="{0B2E5BC6-A257-472E-BADA-58FE3714A79E}" destId="{35631796-2332-4F51-97C2-9E0B5B8AE6C0}" srcOrd="1" destOrd="0" parTransId="{8677768A-8398-4194-9D8D-C29B0A72FBDA}" sibTransId="{ED7A60CD-1D42-4D11-BB4B-9C47400F0D4C}"/>
    <dgm:cxn modelId="{B78A3B47-A305-4DFE-808B-311DBB981204}" type="presParOf" srcId="{9D77029F-254D-47E5-A2F8-B75CC89F6F3B}" destId="{54CFCD53-6644-4942-9228-1EE1A7B5137E}" srcOrd="0" destOrd="0" presId="urn:microsoft.com/office/officeart/2005/8/layout/vProcess5"/>
    <dgm:cxn modelId="{5F25ECD2-097B-42D1-8D6E-147C06DD3646}" type="presParOf" srcId="{9D77029F-254D-47E5-A2F8-B75CC89F6F3B}" destId="{9EE7AF0C-89A5-411D-B9DB-AF1F7BC41B58}" srcOrd="1" destOrd="0" presId="urn:microsoft.com/office/officeart/2005/8/layout/vProcess5"/>
    <dgm:cxn modelId="{5EFB6302-083E-4AD8-830A-42082C17AFB1}" type="presParOf" srcId="{9D77029F-254D-47E5-A2F8-B75CC89F6F3B}" destId="{F7901163-BC69-4071-8046-C156FBF21AB2}" srcOrd="2" destOrd="0" presId="urn:microsoft.com/office/officeart/2005/8/layout/vProcess5"/>
    <dgm:cxn modelId="{680CD482-3C1D-42F5-8B8B-407D620F19D4}" type="presParOf" srcId="{9D77029F-254D-47E5-A2F8-B75CC89F6F3B}" destId="{68A956BC-594F-48E1-9E94-0554734422FA}" srcOrd="3" destOrd="0" presId="urn:microsoft.com/office/officeart/2005/8/layout/vProcess5"/>
    <dgm:cxn modelId="{B3CD2590-5D66-4B01-B665-6C6EB565B5CE}" type="presParOf" srcId="{9D77029F-254D-47E5-A2F8-B75CC89F6F3B}" destId="{F4AD2E55-2C5A-409B-AB51-62D4D5BD2473}" srcOrd="4" destOrd="0" presId="urn:microsoft.com/office/officeart/2005/8/layout/vProcess5"/>
    <dgm:cxn modelId="{E7D807D3-5E7D-4F29-A6F6-AB2B7A76EEC0}" type="presParOf" srcId="{9D77029F-254D-47E5-A2F8-B75CC89F6F3B}" destId="{205A2271-4DF4-4E04-96B2-5D96D5835AAA}" srcOrd="5" destOrd="0" presId="urn:microsoft.com/office/officeart/2005/8/layout/vProcess5"/>
    <dgm:cxn modelId="{27BA7B99-7A0C-4470-B58A-2B5F2247CFCC}" type="presParOf" srcId="{9D77029F-254D-47E5-A2F8-B75CC89F6F3B}" destId="{7255A565-745A-4C7D-8823-98FAE3402D1A}" srcOrd="6" destOrd="0" presId="urn:microsoft.com/office/officeart/2005/8/layout/vProcess5"/>
    <dgm:cxn modelId="{57176EC7-7113-428B-AF6F-D67AE26E3471}" type="presParOf" srcId="{9D77029F-254D-47E5-A2F8-B75CC89F6F3B}" destId="{E74A2FDC-1325-4B3F-9225-FB525E6C1713}" srcOrd="7" destOrd="0" presId="urn:microsoft.com/office/officeart/2005/8/layout/vProcess5"/>
    <dgm:cxn modelId="{D29A4249-514D-497E-96F7-C60E3C4126E9}" type="presParOf" srcId="{9D77029F-254D-47E5-A2F8-B75CC89F6F3B}" destId="{D089276C-EE64-40F1-BB10-E813AFE73F07}" srcOrd="8" destOrd="0" presId="urn:microsoft.com/office/officeart/2005/8/layout/vProcess5"/>
    <dgm:cxn modelId="{E7818889-1B2D-44E4-8CE6-B4C79AFCA1A9}" type="presParOf" srcId="{9D77029F-254D-47E5-A2F8-B75CC89F6F3B}" destId="{854F5EB9-5FF7-42EF-90D5-688AFAE46F47}" srcOrd="9" destOrd="0" presId="urn:microsoft.com/office/officeart/2005/8/layout/vProcess5"/>
    <dgm:cxn modelId="{31234997-C01F-4B2C-AECF-1ECE510AF7B3}" type="presParOf" srcId="{9D77029F-254D-47E5-A2F8-B75CC89F6F3B}" destId="{C00232DA-48B6-4D40-900A-A186F75DA04D}" srcOrd="10" destOrd="0" presId="urn:microsoft.com/office/officeart/2005/8/layout/vProcess5"/>
    <dgm:cxn modelId="{D25727D9-BAD0-47C1-A013-0BDD53E95D97}" type="presParOf" srcId="{9D77029F-254D-47E5-A2F8-B75CC89F6F3B}" destId="{15707F14-C112-4628-A862-16F180D0263C}" srcOrd="11" destOrd="0" presId="urn:microsoft.com/office/officeart/2005/8/layout/vProcess5"/>
    <dgm:cxn modelId="{9F546FC3-B92C-4439-8AEA-6DCED0D98B9F}" type="presParOf" srcId="{9D77029F-254D-47E5-A2F8-B75CC89F6F3B}" destId="{D0D24E5C-595F-4ECA-BA6F-C74AABF18FCC}" srcOrd="12" destOrd="0" presId="urn:microsoft.com/office/officeart/2005/8/layout/vProcess5"/>
    <dgm:cxn modelId="{D057B7F3-06F6-4287-9BED-8A51833DB0AD}" type="presParOf" srcId="{9D77029F-254D-47E5-A2F8-B75CC89F6F3B}" destId="{E7EF9F3A-AD7B-4D08-A9AB-2E64DC6A44E3}" srcOrd="13" destOrd="0" presId="urn:microsoft.com/office/officeart/2005/8/layout/vProcess5"/>
    <dgm:cxn modelId="{B1BDFF0E-38DC-4671-BCDC-826765022B99}" type="presParOf" srcId="{9D77029F-254D-47E5-A2F8-B75CC89F6F3B}" destId="{10D84FE3-D467-4926-8D1B-1CD523659FB8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B2E5BC6-A257-472E-BADA-58FE3714A79E}" type="doc">
      <dgm:prSet loTypeId="urn:microsoft.com/office/officeart/2005/8/layout/vProcess5" loCatId="process" qsTypeId="urn:microsoft.com/office/officeart/2005/8/quickstyle/3d3" qsCatId="3D" csTypeId="urn:microsoft.com/office/officeart/2005/8/colors/colorful1#2" csCatId="colorful" phldr="1"/>
      <dgm:spPr/>
      <dgm:t>
        <a:bodyPr/>
        <a:lstStyle/>
        <a:p>
          <a:endParaRPr lang="ru-RU"/>
        </a:p>
      </dgm:t>
    </dgm:pt>
    <dgm:pt modelId="{6C4D59C5-D266-4CC2-9EB8-8A90CA6C8B66}">
      <dgm:prSet phldrT="[Текст]" custT="1"/>
      <dgm:spPr/>
      <dgm:t>
        <a:bodyPr/>
        <a:lstStyle/>
        <a:p>
          <a:pPr algn="ctr"/>
          <a:r>
            <a:rPr lang="ru-RU" sz="1400" b="1" u="none" dirty="0" smtClean="0">
              <a:latin typeface="Bookman Old Style" pitchFamily="18" charset="0"/>
            </a:rPr>
            <a:t>На уровне педагога</a:t>
          </a:r>
          <a:endParaRPr lang="ru-RU" sz="1400" b="1" u="none" dirty="0">
            <a:latin typeface="Bookman Old Style" pitchFamily="18" charset="0"/>
          </a:endParaRPr>
        </a:p>
      </dgm:t>
    </dgm:pt>
    <dgm:pt modelId="{D7E5A989-BCD6-460F-8B00-F807E107B2A9}" type="parTrans" cxnId="{EF571AC9-29F2-4CD5-9AEE-99BD8CDECA0A}">
      <dgm:prSet/>
      <dgm:spPr/>
      <dgm:t>
        <a:bodyPr/>
        <a:lstStyle/>
        <a:p>
          <a:endParaRPr lang="ru-RU"/>
        </a:p>
      </dgm:t>
    </dgm:pt>
    <dgm:pt modelId="{E55C6681-D12C-4198-ADCD-B6C6851C9FEA}" type="sibTrans" cxnId="{EF571AC9-29F2-4CD5-9AEE-99BD8CDECA0A}">
      <dgm:prSet/>
      <dgm:spPr/>
      <dgm:t>
        <a:bodyPr/>
        <a:lstStyle/>
        <a:p>
          <a:endParaRPr lang="ru-RU"/>
        </a:p>
      </dgm:t>
    </dgm:pt>
    <dgm:pt modelId="{63B54336-C7F3-4B26-BC72-CCBE3DEF501E}">
      <dgm:prSet phldrT="[Текст]" custT="1"/>
      <dgm:spPr/>
      <dgm:t>
        <a:bodyPr/>
        <a:lstStyle/>
        <a:p>
          <a:pPr algn="l"/>
          <a:r>
            <a:rPr lang="ru-RU" sz="1400" b="1" dirty="0" smtClean="0">
              <a:latin typeface="Bookman Old Style" pitchFamily="18" charset="0"/>
            </a:rPr>
            <a:t>На уровне администрации учреждения</a:t>
          </a:r>
          <a:endParaRPr lang="ru-RU" sz="1400" b="1" dirty="0">
            <a:latin typeface="Bookman Old Style" pitchFamily="18" charset="0"/>
          </a:endParaRPr>
        </a:p>
      </dgm:t>
    </dgm:pt>
    <dgm:pt modelId="{E13D365C-3181-45D0-A334-896D4C8C36CD}" type="parTrans" cxnId="{A7DEE072-1650-441F-90CF-79CF71C722C7}">
      <dgm:prSet/>
      <dgm:spPr/>
      <dgm:t>
        <a:bodyPr/>
        <a:lstStyle/>
        <a:p>
          <a:endParaRPr lang="ru-RU"/>
        </a:p>
      </dgm:t>
    </dgm:pt>
    <dgm:pt modelId="{53F489D1-198C-430A-9856-8B4266B75803}" type="sibTrans" cxnId="{A7DEE072-1650-441F-90CF-79CF71C722C7}">
      <dgm:prSet/>
      <dgm:spPr/>
      <dgm:t>
        <a:bodyPr/>
        <a:lstStyle/>
        <a:p>
          <a:endParaRPr lang="ru-RU"/>
        </a:p>
      </dgm:t>
    </dgm:pt>
    <dgm:pt modelId="{E35BD684-7C69-4254-B0E3-48B3BD66D00F}">
      <dgm:prSet custT="1"/>
      <dgm:spPr/>
      <dgm:t>
        <a:bodyPr/>
        <a:lstStyle/>
        <a:p>
          <a:pPr algn="ctr"/>
          <a:r>
            <a:rPr lang="ru-RU" sz="1400" b="1" dirty="0" smtClean="0">
              <a:latin typeface="Bookman Old Style" pitchFamily="18" charset="0"/>
            </a:rPr>
            <a:t>На уровне </a:t>
          </a:r>
          <a:r>
            <a:rPr lang="ru-RU" sz="1400" b="1" dirty="0" err="1" smtClean="0">
              <a:latin typeface="Bookman Old Style" pitchFamily="18" charset="0"/>
            </a:rPr>
            <a:t>м\о</a:t>
          </a:r>
          <a:endParaRPr lang="ru-RU" sz="1400" b="1" dirty="0">
            <a:latin typeface="Bookman Old Style" pitchFamily="18" charset="0"/>
          </a:endParaRPr>
        </a:p>
      </dgm:t>
    </dgm:pt>
    <dgm:pt modelId="{199D1228-435E-4764-82AF-FC2AD8CBB77A}" type="parTrans" cxnId="{8AD46E3B-0A3A-44DF-8187-87D02B02893C}">
      <dgm:prSet/>
      <dgm:spPr/>
      <dgm:t>
        <a:bodyPr/>
        <a:lstStyle/>
        <a:p>
          <a:endParaRPr lang="ru-RU"/>
        </a:p>
      </dgm:t>
    </dgm:pt>
    <dgm:pt modelId="{CF68CE09-0384-44BC-8C19-A1A0B159961D}" type="sibTrans" cxnId="{8AD46E3B-0A3A-44DF-8187-87D02B02893C}">
      <dgm:prSet/>
      <dgm:spPr/>
      <dgm:t>
        <a:bodyPr/>
        <a:lstStyle/>
        <a:p>
          <a:endParaRPr lang="ru-RU"/>
        </a:p>
      </dgm:t>
    </dgm:pt>
    <dgm:pt modelId="{DDFC2BAF-0495-41FF-BC78-6187C875AB24}">
      <dgm:prSet custT="1"/>
      <dgm:spPr/>
      <dgm:t>
        <a:bodyPr/>
        <a:lstStyle/>
        <a:p>
          <a:pPr algn="ctr"/>
          <a:r>
            <a:rPr lang="ru-RU" sz="1400" b="1" dirty="0" smtClean="0">
              <a:latin typeface="Bookman Old Style" pitchFamily="18" charset="0"/>
            </a:rPr>
            <a:t>На районном, краевом, федеративном уровне</a:t>
          </a:r>
          <a:endParaRPr lang="ru-RU" sz="1400" b="1" dirty="0">
            <a:latin typeface="Bookman Old Style" pitchFamily="18" charset="0"/>
          </a:endParaRPr>
        </a:p>
      </dgm:t>
    </dgm:pt>
    <dgm:pt modelId="{ACE74F1B-5D0A-4413-815B-C01B8C09B8C4}" type="parTrans" cxnId="{A8861E2A-CF38-419A-8D29-C6AC7BEC752B}">
      <dgm:prSet/>
      <dgm:spPr/>
      <dgm:t>
        <a:bodyPr/>
        <a:lstStyle/>
        <a:p>
          <a:endParaRPr lang="ru-RU"/>
        </a:p>
      </dgm:t>
    </dgm:pt>
    <dgm:pt modelId="{D3CD3118-CE82-48D0-BB14-AB631FC563A8}" type="sibTrans" cxnId="{A8861E2A-CF38-419A-8D29-C6AC7BEC752B}">
      <dgm:prSet/>
      <dgm:spPr/>
      <dgm:t>
        <a:bodyPr/>
        <a:lstStyle/>
        <a:p>
          <a:endParaRPr lang="ru-RU"/>
        </a:p>
      </dgm:t>
    </dgm:pt>
    <dgm:pt modelId="{35631796-2332-4F51-97C2-9E0B5B8AE6C0}">
      <dgm:prSet phldrT="[Текст]" custT="1"/>
      <dgm:spPr/>
      <dgm:t>
        <a:bodyPr/>
        <a:lstStyle/>
        <a:p>
          <a:pPr algn="ctr"/>
          <a:r>
            <a:rPr lang="ru-RU" sz="1400" b="1" dirty="0" smtClean="0">
              <a:latin typeface="Bookman Old Style" pitchFamily="18" charset="0"/>
            </a:rPr>
            <a:t>На уровне творческой группы</a:t>
          </a:r>
          <a:endParaRPr lang="ru-RU" sz="1400" b="1" dirty="0">
            <a:latin typeface="Bookman Old Style" pitchFamily="18" charset="0"/>
          </a:endParaRPr>
        </a:p>
      </dgm:t>
    </dgm:pt>
    <dgm:pt modelId="{ED7A60CD-1D42-4D11-BB4B-9C47400F0D4C}" type="sibTrans" cxnId="{2AA7D45A-CA4D-4C18-A897-8D424FC550E2}">
      <dgm:prSet/>
      <dgm:spPr/>
      <dgm:t>
        <a:bodyPr/>
        <a:lstStyle/>
        <a:p>
          <a:endParaRPr lang="ru-RU"/>
        </a:p>
      </dgm:t>
    </dgm:pt>
    <dgm:pt modelId="{8677768A-8398-4194-9D8D-C29B0A72FBDA}" type="parTrans" cxnId="{2AA7D45A-CA4D-4C18-A897-8D424FC550E2}">
      <dgm:prSet/>
      <dgm:spPr/>
      <dgm:t>
        <a:bodyPr/>
        <a:lstStyle/>
        <a:p>
          <a:endParaRPr lang="ru-RU"/>
        </a:p>
      </dgm:t>
    </dgm:pt>
    <dgm:pt modelId="{9D77029F-254D-47E5-A2F8-B75CC89F6F3B}" type="pres">
      <dgm:prSet presAssocID="{0B2E5BC6-A257-472E-BADA-58FE3714A79E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4CFCD53-6644-4942-9228-1EE1A7B5137E}" type="pres">
      <dgm:prSet presAssocID="{0B2E5BC6-A257-472E-BADA-58FE3714A79E}" presName="dummyMaxCanvas" presStyleCnt="0">
        <dgm:presLayoutVars/>
      </dgm:prSet>
      <dgm:spPr/>
    </dgm:pt>
    <dgm:pt modelId="{9EE7AF0C-89A5-411D-B9DB-AF1F7BC41B58}" type="pres">
      <dgm:prSet presAssocID="{0B2E5BC6-A257-472E-BADA-58FE3714A79E}" presName="FiveNodes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901163-BC69-4071-8046-C156FBF21AB2}" type="pres">
      <dgm:prSet presAssocID="{0B2E5BC6-A257-472E-BADA-58FE3714A79E}" presName="FiveNodes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A956BC-594F-48E1-9E94-0554734422FA}" type="pres">
      <dgm:prSet presAssocID="{0B2E5BC6-A257-472E-BADA-58FE3714A79E}" presName="FiveNodes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4AD2E55-2C5A-409B-AB51-62D4D5BD2473}" type="pres">
      <dgm:prSet presAssocID="{0B2E5BC6-A257-472E-BADA-58FE3714A79E}" presName="FiveNodes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5A2271-4DF4-4E04-96B2-5D96D5835AAA}" type="pres">
      <dgm:prSet presAssocID="{0B2E5BC6-A257-472E-BADA-58FE3714A79E}" presName="FiveNodes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55A565-745A-4C7D-8823-98FAE3402D1A}" type="pres">
      <dgm:prSet presAssocID="{0B2E5BC6-A257-472E-BADA-58FE3714A79E}" presName="FiveConn_1-2" presStyleLbl="f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4A2FDC-1325-4B3F-9225-FB525E6C1713}" type="pres">
      <dgm:prSet presAssocID="{0B2E5BC6-A257-472E-BADA-58FE3714A79E}" presName="FiveConn_2-3" presStyleLbl="f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089276C-EE64-40F1-BB10-E813AFE73F07}" type="pres">
      <dgm:prSet presAssocID="{0B2E5BC6-A257-472E-BADA-58FE3714A79E}" presName="FiveConn_3-4" presStyleLbl="f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4F5EB9-5FF7-42EF-90D5-688AFAE46F47}" type="pres">
      <dgm:prSet presAssocID="{0B2E5BC6-A257-472E-BADA-58FE3714A79E}" presName="FiveConn_4-5" presStyleLbl="f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0232DA-48B6-4D40-900A-A186F75DA04D}" type="pres">
      <dgm:prSet presAssocID="{0B2E5BC6-A257-472E-BADA-58FE3714A79E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707F14-C112-4628-A862-16F180D0263C}" type="pres">
      <dgm:prSet presAssocID="{0B2E5BC6-A257-472E-BADA-58FE3714A79E}" presName="FiveNodes_2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0D24E5C-595F-4ECA-BA6F-C74AABF18FCC}" type="pres">
      <dgm:prSet presAssocID="{0B2E5BC6-A257-472E-BADA-58FE3714A79E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EF9F3A-AD7B-4D08-A9AB-2E64DC6A44E3}" type="pres">
      <dgm:prSet presAssocID="{0B2E5BC6-A257-472E-BADA-58FE3714A79E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D84FE3-D467-4926-8D1B-1CD523659FB8}" type="pres">
      <dgm:prSet presAssocID="{0B2E5BC6-A257-472E-BADA-58FE3714A79E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EDF4629-3F13-49C5-8E49-E25143F3AD70}" type="presOf" srcId="{CF68CE09-0384-44BC-8C19-A1A0B159961D}" destId="{854F5EB9-5FF7-42EF-90D5-688AFAE46F47}" srcOrd="0" destOrd="0" presId="urn:microsoft.com/office/officeart/2005/8/layout/vProcess5"/>
    <dgm:cxn modelId="{B1E66C18-4BDC-4578-B653-F44729F46A10}" type="presOf" srcId="{35631796-2332-4F51-97C2-9E0B5B8AE6C0}" destId="{15707F14-C112-4628-A862-16F180D0263C}" srcOrd="1" destOrd="0" presId="urn:microsoft.com/office/officeart/2005/8/layout/vProcess5"/>
    <dgm:cxn modelId="{2831BAC3-DBFB-4E0F-8C30-F04061822544}" type="presOf" srcId="{DDFC2BAF-0495-41FF-BC78-6187C875AB24}" destId="{10D84FE3-D467-4926-8D1B-1CD523659FB8}" srcOrd="1" destOrd="0" presId="urn:microsoft.com/office/officeart/2005/8/layout/vProcess5"/>
    <dgm:cxn modelId="{B4BF56CD-A1BF-436A-AA22-BEF6D6DA7A7B}" type="presOf" srcId="{E55C6681-D12C-4198-ADCD-B6C6851C9FEA}" destId="{7255A565-745A-4C7D-8823-98FAE3402D1A}" srcOrd="0" destOrd="0" presId="urn:microsoft.com/office/officeart/2005/8/layout/vProcess5"/>
    <dgm:cxn modelId="{EF571AC9-29F2-4CD5-9AEE-99BD8CDECA0A}" srcId="{0B2E5BC6-A257-472E-BADA-58FE3714A79E}" destId="{6C4D59C5-D266-4CC2-9EB8-8A90CA6C8B66}" srcOrd="0" destOrd="0" parTransId="{D7E5A989-BCD6-460F-8B00-F807E107B2A9}" sibTransId="{E55C6681-D12C-4198-ADCD-B6C6851C9FEA}"/>
    <dgm:cxn modelId="{A80D7779-6C9D-4FEB-8224-B680B4C4178F}" type="presOf" srcId="{DDFC2BAF-0495-41FF-BC78-6187C875AB24}" destId="{205A2271-4DF4-4E04-96B2-5D96D5835AAA}" srcOrd="0" destOrd="0" presId="urn:microsoft.com/office/officeart/2005/8/layout/vProcess5"/>
    <dgm:cxn modelId="{992728A9-585C-44E1-AD8E-170E263360DA}" type="presOf" srcId="{0B2E5BC6-A257-472E-BADA-58FE3714A79E}" destId="{9D77029F-254D-47E5-A2F8-B75CC89F6F3B}" srcOrd="0" destOrd="0" presId="urn:microsoft.com/office/officeart/2005/8/layout/vProcess5"/>
    <dgm:cxn modelId="{65DE4AA5-03E6-4530-9024-C04395B8CA96}" type="presOf" srcId="{E35BD684-7C69-4254-B0E3-48B3BD66D00F}" destId="{F4AD2E55-2C5A-409B-AB51-62D4D5BD2473}" srcOrd="0" destOrd="0" presId="urn:microsoft.com/office/officeart/2005/8/layout/vProcess5"/>
    <dgm:cxn modelId="{8AD46E3B-0A3A-44DF-8187-87D02B02893C}" srcId="{0B2E5BC6-A257-472E-BADA-58FE3714A79E}" destId="{E35BD684-7C69-4254-B0E3-48B3BD66D00F}" srcOrd="3" destOrd="0" parTransId="{199D1228-435E-4764-82AF-FC2AD8CBB77A}" sibTransId="{CF68CE09-0384-44BC-8C19-A1A0B159961D}"/>
    <dgm:cxn modelId="{D4365AD7-130C-45F3-928E-B596FD6BCE67}" type="presOf" srcId="{53F489D1-198C-430A-9856-8B4266B75803}" destId="{D089276C-EE64-40F1-BB10-E813AFE73F07}" srcOrd="0" destOrd="0" presId="urn:microsoft.com/office/officeart/2005/8/layout/vProcess5"/>
    <dgm:cxn modelId="{A21E4D91-E5D7-4FD6-8B3E-EEA9780AE865}" type="presOf" srcId="{6C4D59C5-D266-4CC2-9EB8-8A90CA6C8B66}" destId="{9EE7AF0C-89A5-411D-B9DB-AF1F7BC41B58}" srcOrd="0" destOrd="0" presId="urn:microsoft.com/office/officeart/2005/8/layout/vProcess5"/>
    <dgm:cxn modelId="{02935E9C-FE81-413B-9B71-51FEB13BBE4E}" type="presOf" srcId="{6C4D59C5-D266-4CC2-9EB8-8A90CA6C8B66}" destId="{C00232DA-48B6-4D40-900A-A186F75DA04D}" srcOrd="1" destOrd="0" presId="urn:microsoft.com/office/officeart/2005/8/layout/vProcess5"/>
    <dgm:cxn modelId="{822A96A4-68FC-421B-94FB-9448663B1E92}" type="presOf" srcId="{E35BD684-7C69-4254-B0E3-48B3BD66D00F}" destId="{E7EF9F3A-AD7B-4D08-A9AB-2E64DC6A44E3}" srcOrd="1" destOrd="0" presId="urn:microsoft.com/office/officeart/2005/8/layout/vProcess5"/>
    <dgm:cxn modelId="{8E8DB391-A5A3-4828-AA68-847372AA6C5E}" type="presOf" srcId="{35631796-2332-4F51-97C2-9E0B5B8AE6C0}" destId="{F7901163-BC69-4071-8046-C156FBF21AB2}" srcOrd="0" destOrd="0" presId="urn:microsoft.com/office/officeart/2005/8/layout/vProcess5"/>
    <dgm:cxn modelId="{6BCA6112-FC73-4F05-81FE-E56CFFB4FCD7}" type="presOf" srcId="{63B54336-C7F3-4B26-BC72-CCBE3DEF501E}" destId="{68A956BC-594F-48E1-9E94-0554734422FA}" srcOrd="0" destOrd="0" presId="urn:microsoft.com/office/officeart/2005/8/layout/vProcess5"/>
    <dgm:cxn modelId="{A8861E2A-CF38-419A-8D29-C6AC7BEC752B}" srcId="{0B2E5BC6-A257-472E-BADA-58FE3714A79E}" destId="{DDFC2BAF-0495-41FF-BC78-6187C875AB24}" srcOrd="4" destOrd="0" parTransId="{ACE74F1B-5D0A-4413-815B-C01B8C09B8C4}" sibTransId="{D3CD3118-CE82-48D0-BB14-AB631FC563A8}"/>
    <dgm:cxn modelId="{A7DEE072-1650-441F-90CF-79CF71C722C7}" srcId="{0B2E5BC6-A257-472E-BADA-58FE3714A79E}" destId="{63B54336-C7F3-4B26-BC72-CCBE3DEF501E}" srcOrd="2" destOrd="0" parTransId="{E13D365C-3181-45D0-A334-896D4C8C36CD}" sibTransId="{53F489D1-198C-430A-9856-8B4266B75803}"/>
    <dgm:cxn modelId="{1C0414C7-5695-4E43-BDBA-4AADAF3ED399}" type="presOf" srcId="{63B54336-C7F3-4B26-BC72-CCBE3DEF501E}" destId="{D0D24E5C-595F-4ECA-BA6F-C74AABF18FCC}" srcOrd="1" destOrd="0" presId="urn:microsoft.com/office/officeart/2005/8/layout/vProcess5"/>
    <dgm:cxn modelId="{AF248940-AC4C-45E8-AF28-6E7C06982924}" type="presOf" srcId="{ED7A60CD-1D42-4D11-BB4B-9C47400F0D4C}" destId="{E74A2FDC-1325-4B3F-9225-FB525E6C1713}" srcOrd="0" destOrd="0" presId="urn:microsoft.com/office/officeart/2005/8/layout/vProcess5"/>
    <dgm:cxn modelId="{2AA7D45A-CA4D-4C18-A897-8D424FC550E2}" srcId="{0B2E5BC6-A257-472E-BADA-58FE3714A79E}" destId="{35631796-2332-4F51-97C2-9E0B5B8AE6C0}" srcOrd="1" destOrd="0" parTransId="{8677768A-8398-4194-9D8D-C29B0A72FBDA}" sibTransId="{ED7A60CD-1D42-4D11-BB4B-9C47400F0D4C}"/>
    <dgm:cxn modelId="{0F0984C0-6F93-4763-AEAB-B83D6F3611B8}" type="presParOf" srcId="{9D77029F-254D-47E5-A2F8-B75CC89F6F3B}" destId="{54CFCD53-6644-4942-9228-1EE1A7B5137E}" srcOrd="0" destOrd="0" presId="urn:microsoft.com/office/officeart/2005/8/layout/vProcess5"/>
    <dgm:cxn modelId="{DCA57EA9-BCFE-4A68-A7BB-14F1BE51AD7A}" type="presParOf" srcId="{9D77029F-254D-47E5-A2F8-B75CC89F6F3B}" destId="{9EE7AF0C-89A5-411D-B9DB-AF1F7BC41B58}" srcOrd="1" destOrd="0" presId="urn:microsoft.com/office/officeart/2005/8/layout/vProcess5"/>
    <dgm:cxn modelId="{12428B2B-9173-4A05-984D-B3AD6889D641}" type="presParOf" srcId="{9D77029F-254D-47E5-A2F8-B75CC89F6F3B}" destId="{F7901163-BC69-4071-8046-C156FBF21AB2}" srcOrd="2" destOrd="0" presId="urn:microsoft.com/office/officeart/2005/8/layout/vProcess5"/>
    <dgm:cxn modelId="{E5B9E469-246B-467C-9F5B-385CA2AB2025}" type="presParOf" srcId="{9D77029F-254D-47E5-A2F8-B75CC89F6F3B}" destId="{68A956BC-594F-48E1-9E94-0554734422FA}" srcOrd="3" destOrd="0" presId="urn:microsoft.com/office/officeart/2005/8/layout/vProcess5"/>
    <dgm:cxn modelId="{4C8DBBE0-8EE5-4B0F-9FDA-900829E40F81}" type="presParOf" srcId="{9D77029F-254D-47E5-A2F8-B75CC89F6F3B}" destId="{F4AD2E55-2C5A-409B-AB51-62D4D5BD2473}" srcOrd="4" destOrd="0" presId="urn:microsoft.com/office/officeart/2005/8/layout/vProcess5"/>
    <dgm:cxn modelId="{74186334-9D35-4419-B9E7-66F4D1E2344F}" type="presParOf" srcId="{9D77029F-254D-47E5-A2F8-B75CC89F6F3B}" destId="{205A2271-4DF4-4E04-96B2-5D96D5835AAA}" srcOrd="5" destOrd="0" presId="urn:microsoft.com/office/officeart/2005/8/layout/vProcess5"/>
    <dgm:cxn modelId="{7AF502CC-A39A-493C-A5CE-E86A3CC92553}" type="presParOf" srcId="{9D77029F-254D-47E5-A2F8-B75CC89F6F3B}" destId="{7255A565-745A-4C7D-8823-98FAE3402D1A}" srcOrd="6" destOrd="0" presId="urn:microsoft.com/office/officeart/2005/8/layout/vProcess5"/>
    <dgm:cxn modelId="{061E6FFB-8267-43C4-86C5-D99C99543A32}" type="presParOf" srcId="{9D77029F-254D-47E5-A2F8-B75CC89F6F3B}" destId="{E74A2FDC-1325-4B3F-9225-FB525E6C1713}" srcOrd="7" destOrd="0" presId="urn:microsoft.com/office/officeart/2005/8/layout/vProcess5"/>
    <dgm:cxn modelId="{BDBA4159-4DE3-41F0-A604-39B82A873F28}" type="presParOf" srcId="{9D77029F-254D-47E5-A2F8-B75CC89F6F3B}" destId="{D089276C-EE64-40F1-BB10-E813AFE73F07}" srcOrd="8" destOrd="0" presId="urn:microsoft.com/office/officeart/2005/8/layout/vProcess5"/>
    <dgm:cxn modelId="{4872E445-F4E1-4E9F-81B2-56C3A19F74CA}" type="presParOf" srcId="{9D77029F-254D-47E5-A2F8-B75CC89F6F3B}" destId="{854F5EB9-5FF7-42EF-90D5-688AFAE46F47}" srcOrd="9" destOrd="0" presId="urn:microsoft.com/office/officeart/2005/8/layout/vProcess5"/>
    <dgm:cxn modelId="{DAAD0C56-F54B-47D7-97FF-155D364A100E}" type="presParOf" srcId="{9D77029F-254D-47E5-A2F8-B75CC89F6F3B}" destId="{C00232DA-48B6-4D40-900A-A186F75DA04D}" srcOrd="10" destOrd="0" presId="urn:microsoft.com/office/officeart/2005/8/layout/vProcess5"/>
    <dgm:cxn modelId="{898664DB-5370-464D-911A-F1BA2AEF746C}" type="presParOf" srcId="{9D77029F-254D-47E5-A2F8-B75CC89F6F3B}" destId="{15707F14-C112-4628-A862-16F180D0263C}" srcOrd="11" destOrd="0" presId="urn:microsoft.com/office/officeart/2005/8/layout/vProcess5"/>
    <dgm:cxn modelId="{3131FECF-3FF2-4B66-97C4-75C016ED5B12}" type="presParOf" srcId="{9D77029F-254D-47E5-A2F8-B75CC89F6F3B}" destId="{D0D24E5C-595F-4ECA-BA6F-C74AABF18FCC}" srcOrd="12" destOrd="0" presId="urn:microsoft.com/office/officeart/2005/8/layout/vProcess5"/>
    <dgm:cxn modelId="{1FF815C0-038F-462F-A30E-8A91BA706EB3}" type="presParOf" srcId="{9D77029F-254D-47E5-A2F8-B75CC89F6F3B}" destId="{E7EF9F3A-AD7B-4D08-A9AB-2E64DC6A44E3}" srcOrd="13" destOrd="0" presId="urn:microsoft.com/office/officeart/2005/8/layout/vProcess5"/>
    <dgm:cxn modelId="{DF957B06-4203-493B-8008-20117955BC30}" type="presParOf" srcId="{9D77029F-254D-47E5-A2F8-B75CC89F6F3B}" destId="{10D84FE3-D467-4926-8D1B-1CD523659FB8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E2AD528-DBF8-49BF-A673-4186E7D5B438}" type="doc">
      <dgm:prSet loTypeId="urn:microsoft.com/office/officeart/2005/8/layout/chevron2" loCatId="process" qsTypeId="urn:microsoft.com/office/officeart/2005/8/quickstyle/3d1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77130ADD-E5DF-4B27-8A1C-09639892E0E8}">
      <dgm:prSet phldrT="[Текст]" custT="1"/>
      <dgm:spPr/>
      <dgm:t>
        <a:bodyPr/>
        <a:lstStyle/>
        <a:p>
          <a:pPr algn="ctr"/>
          <a:r>
            <a:rPr lang="ru-RU" sz="1000" b="1" dirty="0">
              <a:latin typeface="Bookman Old Style" pitchFamily="18" charset="0"/>
            </a:rPr>
            <a:t>1</a:t>
          </a:r>
        </a:p>
      </dgm:t>
    </dgm:pt>
    <dgm:pt modelId="{460C2BAF-AFF7-47D2-9B7F-02394EE22C41}" type="parTrans" cxnId="{C4BDE536-9C02-46F7-8537-2D2E88115720}">
      <dgm:prSet/>
      <dgm:spPr/>
      <dgm:t>
        <a:bodyPr/>
        <a:lstStyle/>
        <a:p>
          <a:pPr algn="ctr"/>
          <a:endParaRPr lang="ru-RU"/>
        </a:p>
      </dgm:t>
    </dgm:pt>
    <dgm:pt modelId="{83994675-BDD0-492E-ABED-181A3B413A11}" type="sibTrans" cxnId="{C4BDE536-9C02-46F7-8537-2D2E88115720}">
      <dgm:prSet/>
      <dgm:spPr/>
      <dgm:t>
        <a:bodyPr/>
        <a:lstStyle/>
        <a:p>
          <a:pPr algn="ctr"/>
          <a:endParaRPr lang="ru-RU"/>
        </a:p>
      </dgm:t>
    </dgm:pt>
    <dgm:pt modelId="{20807808-E58D-4B02-8BA0-D307F0E19163}">
      <dgm:prSet phldrT="[Текст]" custT="1"/>
      <dgm:spPr/>
      <dgm:t>
        <a:bodyPr/>
        <a:lstStyle/>
        <a:p>
          <a:pPr algn="ctr"/>
          <a:r>
            <a:rPr lang="ru-RU" sz="1000" b="1" dirty="0">
              <a:latin typeface="Bookman Old Style" pitchFamily="18" charset="0"/>
            </a:rPr>
            <a:t>   Ясность изложения;</a:t>
          </a:r>
        </a:p>
      </dgm:t>
    </dgm:pt>
    <dgm:pt modelId="{4AD01EC2-9762-4765-9C16-67023C877D6F}" type="parTrans" cxnId="{E1AFCE98-136F-4F6C-BAD4-287577E94388}">
      <dgm:prSet/>
      <dgm:spPr/>
      <dgm:t>
        <a:bodyPr/>
        <a:lstStyle/>
        <a:p>
          <a:pPr algn="ctr"/>
          <a:endParaRPr lang="ru-RU"/>
        </a:p>
      </dgm:t>
    </dgm:pt>
    <dgm:pt modelId="{09C34D6D-FBCE-4031-8AAC-9F595198A287}" type="sibTrans" cxnId="{E1AFCE98-136F-4F6C-BAD4-287577E94388}">
      <dgm:prSet/>
      <dgm:spPr/>
      <dgm:t>
        <a:bodyPr/>
        <a:lstStyle/>
        <a:p>
          <a:pPr algn="ctr"/>
          <a:endParaRPr lang="ru-RU"/>
        </a:p>
      </dgm:t>
    </dgm:pt>
    <dgm:pt modelId="{6470E730-0419-4E5C-A043-5609D0FFA83F}">
      <dgm:prSet phldrT="[Текст]" custT="1"/>
      <dgm:spPr/>
      <dgm:t>
        <a:bodyPr/>
        <a:lstStyle/>
        <a:p>
          <a:pPr algn="ctr"/>
          <a:r>
            <a:rPr lang="ru-RU" sz="1000" b="1" dirty="0">
              <a:latin typeface="Bookman Old Style" pitchFamily="18" charset="0"/>
            </a:rPr>
            <a:t>2</a:t>
          </a:r>
        </a:p>
      </dgm:t>
    </dgm:pt>
    <dgm:pt modelId="{7A43CC0B-64A2-4C07-BE7A-EBCE6E7A3E8D}" type="parTrans" cxnId="{FCA359C5-3BDF-441F-8C60-6A5A47FC30B8}">
      <dgm:prSet/>
      <dgm:spPr/>
      <dgm:t>
        <a:bodyPr/>
        <a:lstStyle/>
        <a:p>
          <a:pPr algn="ctr"/>
          <a:endParaRPr lang="ru-RU"/>
        </a:p>
      </dgm:t>
    </dgm:pt>
    <dgm:pt modelId="{9DB6426C-3B5E-479C-9CAB-18C774331006}" type="sibTrans" cxnId="{FCA359C5-3BDF-441F-8C60-6A5A47FC30B8}">
      <dgm:prSet/>
      <dgm:spPr/>
      <dgm:t>
        <a:bodyPr/>
        <a:lstStyle/>
        <a:p>
          <a:pPr algn="ctr"/>
          <a:endParaRPr lang="ru-RU"/>
        </a:p>
      </dgm:t>
    </dgm:pt>
    <dgm:pt modelId="{61DDE953-29E8-4008-93A1-B5B643CCB136}">
      <dgm:prSet phldrT="[Текст]" custT="1"/>
      <dgm:spPr/>
      <dgm:t>
        <a:bodyPr/>
        <a:lstStyle/>
        <a:p>
          <a:pPr algn="ctr"/>
          <a:r>
            <a:rPr lang="ru-RU" sz="1000" b="1" dirty="0">
              <a:latin typeface="Bookman Old Style" pitchFamily="18" charset="0"/>
            </a:rPr>
            <a:t>  Лаконизм;</a:t>
          </a:r>
        </a:p>
      </dgm:t>
    </dgm:pt>
    <dgm:pt modelId="{F21D4D9F-BFBF-4230-AF6F-A451AAADA8AC}" type="parTrans" cxnId="{67E45F20-2B94-4BC6-84F4-6CB044505543}">
      <dgm:prSet/>
      <dgm:spPr/>
      <dgm:t>
        <a:bodyPr/>
        <a:lstStyle/>
        <a:p>
          <a:pPr algn="ctr"/>
          <a:endParaRPr lang="ru-RU"/>
        </a:p>
      </dgm:t>
    </dgm:pt>
    <dgm:pt modelId="{8594A71C-EC90-4253-848C-50CC02CF07D8}" type="sibTrans" cxnId="{67E45F20-2B94-4BC6-84F4-6CB044505543}">
      <dgm:prSet/>
      <dgm:spPr/>
      <dgm:t>
        <a:bodyPr/>
        <a:lstStyle/>
        <a:p>
          <a:pPr algn="ctr"/>
          <a:endParaRPr lang="ru-RU"/>
        </a:p>
      </dgm:t>
    </dgm:pt>
    <dgm:pt modelId="{697B7737-65D9-4C19-94BE-2215346135AC}">
      <dgm:prSet custT="1"/>
      <dgm:spPr/>
      <dgm:t>
        <a:bodyPr/>
        <a:lstStyle/>
        <a:p>
          <a:pPr algn="ctr"/>
          <a:r>
            <a:rPr lang="ru-RU" sz="1000" b="1" dirty="0">
              <a:latin typeface="Bookman Old Style" pitchFamily="18" charset="0"/>
            </a:rPr>
            <a:t>4</a:t>
          </a:r>
        </a:p>
      </dgm:t>
    </dgm:pt>
    <dgm:pt modelId="{4B878467-9033-4E83-9E02-2F3A5AB6462A}" type="parTrans" cxnId="{3CDF081C-7CEE-4D90-8310-FBFD84EEBEB0}">
      <dgm:prSet/>
      <dgm:spPr/>
      <dgm:t>
        <a:bodyPr/>
        <a:lstStyle/>
        <a:p>
          <a:pPr algn="ctr"/>
          <a:endParaRPr lang="ru-RU"/>
        </a:p>
      </dgm:t>
    </dgm:pt>
    <dgm:pt modelId="{38516F65-CFED-437D-928C-ECA3198E35B6}" type="sibTrans" cxnId="{3CDF081C-7CEE-4D90-8310-FBFD84EEBEB0}">
      <dgm:prSet/>
      <dgm:spPr/>
      <dgm:t>
        <a:bodyPr/>
        <a:lstStyle/>
        <a:p>
          <a:pPr algn="ctr"/>
          <a:endParaRPr lang="ru-RU"/>
        </a:p>
      </dgm:t>
    </dgm:pt>
    <dgm:pt modelId="{269CDCEE-0FCB-46A9-BF7A-735B43420321}">
      <dgm:prSet custT="1"/>
      <dgm:spPr/>
      <dgm:t>
        <a:bodyPr/>
        <a:lstStyle/>
        <a:p>
          <a:pPr algn="ctr"/>
          <a:r>
            <a:rPr lang="ru-RU" sz="1000" b="1" dirty="0">
              <a:latin typeface="Bookman Old Style" pitchFamily="18" charset="0"/>
            </a:rPr>
            <a:t>   Строгое соблюдение научной терминологии;</a:t>
          </a:r>
        </a:p>
      </dgm:t>
    </dgm:pt>
    <dgm:pt modelId="{8529CB50-08DE-487F-B8F6-7652F230F7FB}" type="parTrans" cxnId="{F5DEBF3A-77F8-4193-BA40-125BE7ADDCCB}">
      <dgm:prSet/>
      <dgm:spPr/>
      <dgm:t>
        <a:bodyPr/>
        <a:lstStyle/>
        <a:p>
          <a:pPr algn="ctr"/>
          <a:endParaRPr lang="ru-RU"/>
        </a:p>
      </dgm:t>
    </dgm:pt>
    <dgm:pt modelId="{18333579-DEAA-4FDC-A49E-52936D792069}" type="sibTrans" cxnId="{F5DEBF3A-77F8-4193-BA40-125BE7ADDCCB}">
      <dgm:prSet/>
      <dgm:spPr/>
      <dgm:t>
        <a:bodyPr/>
        <a:lstStyle/>
        <a:p>
          <a:pPr algn="ctr"/>
          <a:endParaRPr lang="ru-RU"/>
        </a:p>
      </dgm:t>
    </dgm:pt>
    <dgm:pt modelId="{4398F1B6-D414-41F6-B601-C55E47B6F230}">
      <dgm:prSet custT="1"/>
      <dgm:spPr/>
      <dgm:t>
        <a:bodyPr/>
        <a:lstStyle/>
        <a:p>
          <a:pPr algn="ctr"/>
          <a:r>
            <a:rPr lang="ru-RU" sz="1000" b="1" dirty="0">
              <a:latin typeface="Bookman Old Style" pitchFamily="18" charset="0"/>
            </a:rPr>
            <a:t>5</a:t>
          </a:r>
        </a:p>
      </dgm:t>
    </dgm:pt>
    <dgm:pt modelId="{D624B804-D159-4422-937C-B9D563E18642}" type="parTrans" cxnId="{5BED446F-2BD9-489E-B344-4E6A11286F94}">
      <dgm:prSet/>
      <dgm:spPr/>
      <dgm:t>
        <a:bodyPr/>
        <a:lstStyle/>
        <a:p>
          <a:pPr algn="ctr"/>
          <a:endParaRPr lang="ru-RU"/>
        </a:p>
      </dgm:t>
    </dgm:pt>
    <dgm:pt modelId="{D4B59755-DB3A-40C7-9B87-0E1D71E66353}" type="sibTrans" cxnId="{5BED446F-2BD9-489E-B344-4E6A11286F94}">
      <dgm:prSet/>
      <dgm:spPr/>
      <dgm:t>
        <a:bodyPr/>
        <a:lstStyle/>
        <a:p>
          <a:pPr algn="ctr"/>
          <a:endParaRPr lang="ru-RU"/>
        </a:p>
      </dgm:t>
    </dgm:pt>
    <dgm:pt modelId="{3FC0E338-DCB3-4A21-9B4F-4B0D6F7637D5}">
      <dgm:prSet custT="1"/>
      <dgm:spPr/>
      <dgm:t>
        <a:bodyPr/>
        <a:lstStyle/>
        <a:p>
          <a:pPr algn="ctr"/>
          <a:r>
            <a:rPr lang="ru-RU" sz="1000" b="1" dirty="0">
              <a:latin typeface="Bookman Old Style" pitchFamily="18" charset="0"/>
            </a:rPr>
            <a:t>    Последовательность изложения позиций</a:t>
          </a:r>
        </a:p>
      </dgm:t>
    </dgm:pt>
    <dgm:pt modelId="{259406D2-2036-4547-8168-15AF2865C37A}" type="parTrans" cxnId="{39370A38-2C84-4129-A624-ABBD53824163}">
      <dgm:prSet/>
      <dgm:spPr/>
      <dgm:t>
        <a:bodyPr/>
        <a:lstStyle/>
        <a:p>
          <a:pPr algn="ctr"/>
          <a:endParaRPr lang="ru-RU"/>
        </a:p>
      </dgm:t>
    </dgm:pt>
    <dgm:pt modelId="{158FBA84-C84E-4DE0-AE7D-4E9D84791115}" type="sibTrans" cxnId="{39370A38-2C84-4129-A624-ABBD53824163}">
      <dgm:prSet/>
      <dgm:spPr/>
      <dgm:t>
        <a:bodyPr/>
        <a:lstStyle/>
        <a:p>
          <a:pPr algn="ctr"/>
          <a:endParaRPr lang="ru-RU"/>
        </a:p>
      </dgm:t>
    </dgm:pt>
    <dgm:pt modelId="{B6724FB7-5A5F-4B1A-B32F-4943B5FF35DA}">
      <dgm:prSet custT="1"/>
      <dgm:spPr/>
      <dgm:t>
        <a:bodyPr/>
        <a:lstStyle/>
        <a:p>
          <a:pPr algn="ctr"/>
          <a:r>
            <a:rPr lang="ru-RU" sz="1000" b="1" dirty="0">
              <a:latin typeface="Bookman Old Style" pitchFamily="18" charset="0"/>
            </a:rPr>
            <a:t>6</a:t>
          </a:r>
        </a:p>
      </dgm:t>
    </dgm:pt>
    <dgm:pt modelId="{CCF639F3-8DB7-41A4-99D1-5A71FDA46459}" type="parTrans" cxnId="{38559827-A2BD-4AEA-9CBD-7581F47FF623}">
      <dgm:prSet/>
      <dgm:spPr/>
      <dgm:t>
        <a:bodyPr/>
        <a:lstStyle/>
        <a:p>
          <a:pPr algn="ctr"/>
          <a:endParaRPr lang="ru-RU"/>
        </a:p>
      </dgm:t>
    </dgm:pt>
    <dgm:pt modelId="{075B5B54-5889-4756-AA04-9169D92897BC}" type="sibTrans" cxnId="{38559827-A2BD-4AEA-9CBD-7581F47FF623}">
      <dgm:prSet/>
      <dgm:spPr/>
      <dgm:t>
        <a:bodyPr/>
        <a:lstStyle/>
        <a:p>
          <a:pPr algn="ctr"/>
          <a:endParaRPr lang="ru-RU"/>
        </a:p>
      </dgm:t>
    </dgm:pt>
    <dgm:pt modelId="{2544DC90-1777-4C06-8444-9038DE5FCC82}">
      <dgm:prSet custT="1"/>
      <dgm:spPr/>
      <dgm:t>
        <a:bodyPr/>
        <a:lstStyle/>
        <a:p>
          <a:pPr algn="ctr"/>
          <a:r>
            <a:rPr lang="ru-RU" sz="1000" b="1" dirty="0">
              <a:latin typeface="Bookman Old Style" pitchFamily="18" charset="0"/>
            </a:rPr>
            <a:t>    Логическая завершенность;</a:t>
          </a:r>
        </a:p>
      </dgm:t>
    </dgm:pt>
    <dgm:pt modelId="{20F76B84-3E49-484E-AC99-FB0C6D56C0A6}" type="parTrans" cxnId="{6FFFCB5C-B703-427A-B002-D21110DF9745}">
      <dgm:prSet/>
      <dgm:spPr/>
      <dgm:t>
        <a:bodyPr/>
        <a:lstStyle/>
        <a:p>
          <a:pPr algn="ctr"/>
          <a:endParaRPr lang="ru-RU"/>
        </a:p>
      </dgm:t>
    </dgm:pt>
    <dgm:pt modelId="{FFE1FEC2-7D6B-4160-9BE9-4D56A0128F8F}" type="sibTrans" cxnId="{6FFFCB5C-B703-427A-B002-D21110DF9745}">
      <dgm:prSet/>
      <dgm:spPr/>
      <dgm:t>
        <a:bodyPr/>
        <a:lstStyle/>
        <a:p>
          <a:pPr algn="ctr"/>
          <a:endParaRPr lang="ru-RU"/>
        </a:p>
      </dgm:t>
    </dgm:pt>
    <dgm:pt modelId="{3A574553-984F-441C-9DF7-0DDF0779E73E}">
      <dgm:prSet custT="1"/>
      <dgm:spPr/>
      <dgm:t>
        <a:bodyPr/>
        <a:lstStyle/>
        <a:p>
          <a:pPr algn="ctr"/>
          <a:r>
            <a:rPr lang="ru-RU" sz="1000" b="1" dirty="0">
              <a:latin typeface="Bookman Old Style" pitchFamily="18" charset="0"/>
            </a:rPr>
            <a:t>7</a:t>
          </a:r>
        </a:p>
      </dgm:t>
    </dgm:pt>
    <dgm:pt modelId="{FBAC2594-7357-4555-BD3B-BB4C06302891}" type="parTrans" cxnId="{BAF77D9A-9956-411D-8685-C9070C2C975F}">
      <dgm:prSet/>
      <dgm:spPr/>
      <dgm:t>
        <a:bodyPr/>
        <a:lstStyle/>
        <a:p>
          <a:pPr algn="ctr"/>
          <a:endParaRPr lang="ru-RU"/>
        </a:p>
      </dgm:t>
    </dgm:pt>
    <dgm:pt modelId="{CCEF8371-13B2-494E-B259-4FD9E9C24447}" type="sibTrans" cxnId="{BAF77D9A-9956-411D-8685-C9070C2C975F}">
      <dgm:prSet/>
      <dgm:spPr/>
      <dgm:t>
        <a:bodyPr/>
        <a:lstStyle/>
        <a:p>
          <a:pPr algn="ctr"/>
          <a:endParaRPr lang="ru-RU"/>
        </a:p>
      </dgm:t>
    </dgm:pt>
    <dgm:pt modelId="{6C83279A-38D1-4510-9316-0819934D2422}">
      <dgm:prSet custT="1"/>
      <dgm:spPr/>
      <dgm:t>
        <a:bodyPr/>
        <a:lstStyle/>
        <a:p>
          <a:pPr algn="ctr"/>
          <a:r>
            <a:rPr lang="ru-RU" sz="1000" b="1" dirty="0">
              <a:latin typeface="Bookman Old Style" pitchFamily="18" charset="0"/>
            </a:rPr>
            <a:t>     Взаимность положений</a:t>
          </a:r>
        </a:p>
      </dgm:t>
    </dgm:pt>
    <dgm:pt modelId="{E44C48ED-5082-4D74-8C00-D99A0ED26FFE}" type="parTrans" cxnId="{8B3BB632-B3B9-4F71-A04D-0F6BCCC7D5A6}">
      <dgm:prSet/>
      <dgm:spPr/>
      <dgm:t>
        <a:bodyPr/>
        <a:lstStyle/>
        <a:p>
          <a:pPr algn="ctr"/>
          <a:endParaRPr lang="ru-RU"/>
        </a:p>
      </dgm:t>
    </dgm:pt>
    <dgm:pt modelId="{6A78ED9C-211D-45E9-88E8-3E3B758F8EF4}" type="sibTrans" cxnId="{8B3BB632-B3B9-4F71-A04D-0F6BCCC7D5A6}">
      <dgm:prSet/>
      <dgm:spPr/>
      <dgm:t>
        <a:bodyPr/>
        <a:lstStyle/>
        <a:p>
          <a:pPr algn="ctr"/>
          <a:endParaRPr lang="ru-RU"/>
        </a:p>
      </dgm:t>
    </dgm:pt>
    <dgm:pt modelId="{6D1A6D15-EA08-497A-B524-04F25AB9B942}">
      <dgm:prSet phldrT="[Текст]" custT="1"/>
      <dgm:spPr/>
      <dgm:t>
        <a:bodyPr/>
        <a:lstStyle/>
        <a:p>
          <a:pPr algn="ctr"/>
          <a:r>
            <a:rPr lang="ru-RU" sz="1000" b="1" dirty="0">
              <a:latin typeface="Bookman Old Style" pitchFamily="18" charset="0"/>
            </a:rPr>
            <a:t>3</a:t>
          </a:r>
        </a:p>
      </dgm:t>
    </dgm:pt>
    <dgm:pt modelId="{6433D9E1-518D-4E68-B939-5E8BB0DADE2C}" type="sibTrans" cxnId="{B5563D69-4887-4F6A-AA49-896225CE7033}">
      <dgm:prSet/>
      <dgm:spPr/>
      <dgm:t>
        <a:bodyPr/>
        <a:lstStyle/>
        <a:p>
          <a:pPr algn="ctr"/>
          <a:endParaRPr lang="ru-RU"/>
        </a:p>
      </dgm:t>
    </dgm:pt>
    <dgm:pt modelId="{3C48185D-171D-41DA-859B-006C05F36B8E}" type="parTrans" cxnId="{B5563D69-4887-4F6A-AA49-896225CE7033}">
      <dgm:prSet/>
      <dgm:spPr/>
      <dgm:t>
        <a:bodyPr/>
        <a:lstStyle/>
        <a:p>
          <a:pPr algn="ctr"/>
          <a:endParaRPr lang="ru-RU"/>
        </a:p>
      </dgm:t>
    </dgm:pt>
    <dgm:pt modelId="{0AAF9B69-12F9-48CF-AF42-A7A9723BAB4E}">
      <dgm:prSet phldrT="[Текст]" custT="1"/>
      <dgm:spPr/>
      <dgm:t>
        <a:bodyPr/>
        <a:lstStyle/>
        <a:p>
          <a:pPr algn="ctr"/>
          <a:r>
            <a:rPr lang="ru-RU" sz="1000" b="1" dirty="0">
              <a:latin typeface="Bookman Old Style" pitchFamily="18" charset="0"/>
            </a:rPr>
            <a:t>   Точность трактовки педагогических поняти</a:t>
          </a:r>
          <a:r>
            <a:rPr lang="ru-RU" sz="1000" dirty="0"/>
            <a:t>й</a:t>
          </a:r>
          <a:endParaRPr lang="ru-RU" sz="1000" b="1" dirty="0">
            <a:latin typeface="Bookman Old Style" pitchFamily="18" charset="0"/>
          </a:endParaRPr>
        </a:p>
      </dgm:t>
    </dgm:pt>
    <dgm:pt modelId="{67EABBEF-0601-4476-9ED6-7AE44D7E9BCB}" type="sibTrans" cxnId="{B58D3856-16D1-490E-B669-0CF1C72E5FE6}">
      <dgm:prSet/>
      <dgm:spPr/>
      <dgm:t>
        <a:bodyPr/>
        <a:lstStyle/>
        <a:p>
          <a:pPr algn="ctr"/>
          <a:endParaRPr lang="ru-RU"/>
        </a:p>
      </dgm:t>
    </dgm:pt>
    <dgm:pt modelId="{098D5C4D-7AA4-42A3-BA95-464BCC306186}" type="parTrans" cxnId="{B58D3856-16D1-490E-B669-0CF1C72E5FE6}">
      <dgm:prSet/>
      <dgm:spPr/>
      <dgm:t>
        <a:bodyPr/>
        <a:lstStyle/>
        <a:p>
          <a:pPr algn="ctr"/>
          <a:endParaRPr lang="ru-RU"/>
        </a:p>
      </dgm:t>
    </dgm:pt>
    <dgm:pt modelId="{DD224A24-C069-41AD-A024-64D243DEAFBE}">
      <dgm:prSet/>
      <dgm:spPr/>
      <dgm:t>
        <a:bodyPr/>
        <a:lstStyle/>
        <a:p>
          <a:pPr algn="ctr"/>
          <a:endParaRPr lang="ru-RU" dirty="0"/>
        </a:p>
      </dgm:t>
    </dgm:pt>
    <dgm:pt modelId="{09C6EA98-3188-481E-8501-487EA28B7B14}" type="parTrans" cxnId="{F62A86F6-A539-4A56-9D45-99DDC6CFD23B}">
      <dgm:prSet/>
      <dgm:spPr/>
      <dgm:t>
        <a:bodyPr/>
        <a:lstStyle/>
        <a:p>
          <a:pPr algn="ctr"/>
          <a:endParaRPr lang="ru-RU"/>
        </a:p>
      </dgm:t>
    </dgm:pt>
    <dgm:pt modelId="{99FA7762-9A19-42B6-BAE2-35EF9AC18295}" type="sibTrans" cxnId="{F62A86F6-A539-4A56-9D45-99DDC6CFD23B}">
      <dgm:prSet/>
      <dgm:spPr/>
      <dgm:t>
        <a:bodyPr/>
        <a:lstStyle/>
        <a:p>
          <a:pPr algn="ctr"/>
          <a:endParaRPr lang="ru-RU"/>
        </a:p>
      </dgm:t>
    </dgm:pt>
    <dgm:pt modelId="{25352056-02E9-4F2A-94E9-341A52FE0431}">
      <dgm:prSet custT="1"/>
      <dgm:spPr/>
      <dgm:t>
        <a:bodyPr/>
        <a:lstStyle/>
        <a:p>
          <a:pPr algn="ctr"/>
          <a:r>
            <a:rPr lang="ru-RU" sz="1000" b="1" dirty="0">
              <a:latin typeface="Bookman Old Style" pitchFamily="18" charset="0"/>
            </a:rPr>
            <a:t>   Научность описываемых категорий</a:t>
          </a:r>
          <a:endParaRPr lang="ru-RU" sz="1000" dirty="0"/>
        </a:p>
      </dgm:t>
    </dgm:pt>
    <dgm:pt modelId="{6F1DE64E-57A0-49EA-B012-7F29CAF8B036}" type="parTrans" cxnId="{FD1B9729-D9A7-4EEA-B34A-23B15EE80006}">
      <dgm:prSet/>
      <dgm:spPr/>
      <dgm:t>
        <a:bodyPr/>
        <a:lstStyle/>
        <a:p>
          <a:pPr algn="ctr"/>
          <a:endParaRPr lang="ru-RU"/>
        </a:p>
      </dgm:t>
    </dgm:pt>
    <dgm:pt modelId="{BB7FF0E3-5E36-45C8-A09E-92963B6E11CA}" type="sibTrans" cxnId="{FD1B9729-D9A7-4EEA-B34A-23B15EE80006}">
      <dgm:prSet/>
      <dgm:spPr/>
      <dgm:t>
        <a:bodyPr/>
        <a:lstStyle/>
        <a:p>
          <a:pPr algn="ctr"/>
          <a:endParaRPr lang="ru-RU"/>
        </a:p>
      </dgm:t>
    </dgm:pt>
    <dgm:pt modelId="{91E34162-A19E-476E-A68A-4B63E179FCE4}" type="pres">
      <dgm:prSet presAssocID="{FE2AD528-DBF8-49BF-A673-4186E7D5B438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CBCA632-D08A-41A4-8F9B-884E574411AD}" type="pres">
      <dgm:prSet presAssocID="{77130ADD-E5DF-4B27-8A1C-09639892E0E8}" presName="composite" presStyleCnt="0"/>
      <dgm:spPr/>
    </dgm:pt>
    <dgm:pt modelId="{8AF67AA8-C436-4D17-8D97-CEC6DE2E6B9A}" type="pres">
      <dgm:prSet presAssocID="{77130ADD-E5DF-4B27-8A1C-09639892E0E8}" presName="parentText" presStyleLbl="alignNode1" presStyleIdx="0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F4CF2D-FAC0-43F0-9C6E-473CC7C2911B}" type="pres">
      <dgm:prSet presAssocID="{77130ADD-E5DF-4B27-8A1C-09639892E0E8}" presName="descendantText" presStyleLbl="alignAcc1" presStyleIdx="0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424F50-87A2-499E-8644-8F4E371CA1E5}" type="pres">
      <dgm:prSet presAssocID="{83994675-BDD0-492E-ABED-181A3B413A11}" presName="sp" presStyleCnt="0"/>
      <dgm:spPr/>
    </dgm:pt>
    <dgm:pt modelId="{E15E0C59-8377-43FE-AA98-82B933104637}" type="pres">
      <dgm:prSet presAssocID="{6470E730-0419-4E5C-A043-5609D0FFA83F}" presName="composite" presStyleCnt="0"/>
      <dgm:spPr/>
    </dgm:pt>
    <dgm:pt modelId="{CEE56AFF-08A7-4345-90EB-008FF83F3CCE}" type="pres">
      <dgm:prSet presAssocID="{6470E730-0419-4E5C-A043-5609D0FFA83F}" presName="parentText" presStyleLbl="alignNode1" presStyleIdx="1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B9A3CF-9BD7-4744-9E9A-AA43D639EDCC}" type="pres">
      <dgm:prSet presAssocID="{6470E730-0419-4E5C-A043-5609D0FFA83F}" presName="descendantText" presStyleLbl="alignAcc1" presStyleIdx="1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451AB2-290C-4C56-897B-6C6DA5A7F585}" type="pres">
      <dgm:prSet presAssocID="{9DB6426C-3B5E-479C-9CAB-18C774331006}" presName="sp" presStyleCnt="0"/>
      <dgm:spPr/>
    </dgm:pt>
    <dgm:pt modelId="{F2CFBABA-65E7-4493-8FDF-3F802F431A0A}" type="pres">
      <dgm:prSet presAssocID="{6D1A6D15-EA08-497A-B524-04F25AB9B942}" presName="composite" presStyleCnt="0"/>
      <dgm:spPr/>
    </dgm:pt>
    <dgm:pt modelId="{3834EA0B-1A1B-46C0-8ABD-A94F62C9F86F}" type="pres">
      <dgm:prSet presAssocID="{6D1A6D15-EA08-497A-B524-04F25AB9B942}" presName="parentText" presStyleLbl="alignNode1" presStyleIdx="2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D9AA76-EE52-4BC5-8A35-4399C404671E}" type="pres">
      <dgm:prSet presAssocID="{6D1A6D15-EA08-497A-B524-04F25AB9B942}" presName="descendantText" presStyleLbl="alignAcc1" presStyleIdx="2" presStyleCnt="8" custLinFactNeighborX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9EF90B-59FF-4133-B4FA-6CD6837081EA}" type="pres">
      <dgm:prSet presAssocID="{6433D9E1-518D-4E68-B939-5E8BB0DADE2C}" presName="sp" presStyleCnt="0"/>
      <dgm:spPr/>
    </dgm:pt>
    <dgm:pt modelId="{192B199B-E9B2-43C1-A45A-5FBE2C1FD308}" type="pres">
      <dgm:prSet presAssocID="{DD224A24-C069-41AD-A024-64D243DEAFBE}" presName="composite" presStyleCnt="0"/>
      <dgm:spPr/>
    </dgm:pt>
    <dgm:pt modelId="{2780E2EE-C1B7-4CF3-8566-0224C06A4E3A}" type="pres">
      <dgm:prSet presAssocID="{DD224A24-C069-41AD-A024-64D243DEAFBE}" presName="parentText" presStyleLbl="alignNode1" presStyleIdx="3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4835A5-1D40-45DD-9DB4-577577C41F0C}" type="pres">
      <dgm:prSet presAssocID="{DD224A24-C069-41AD-A024-64D243DEAFBE}" presName="descendantText" presStyleLbl="alignAcc1" presStyleIdx="3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76F320-B0A3-46A6-B6E1-12DB600AD27B}" type="pres">
      <dgm:prSet presAssocID="{99FA7762-9A19-42B6-BAE2-35EF9AC18295}" presName="sp" presStyleCnt="0"/>
      <dgm:spPr/>
    </dgm:pt>
    <dgm:pt modelId="{28BAF09E-F341-422C-BF2C-D8D4CC6D8599}" type="pres">
      <dgm:prSet presAssocID="{697B7737-65D9-4C19-94BE-2215346135AC}" presName="composite" presStyleCnt="0"/>
      <dgm:spPr/>
    </dgm:pt>
    <dgm:pt modelId="{17A30F49-E11D-4CEF-B72E-E10B0BF585ED}" type="pres">
      <dgm:prSet presAssocID="{697B7737-65D9-4C19-94BE-2215346135AC}" presName="parentText" presStyleLbl="alignNode1" presStyleIdx="4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C1BA43-4B85-4351-A6CF-A47D1D087219}" type="pres">
      <dgm:prSet presAssocID="{697B7737-65D9-4C19-94BE-2215346135AC}" presName="descendantText" presStyleLbl="alignAcc1" presStyleIdx="4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9F67466-C0E2-44F6-9D6A-B801808D5267}" type="pres">
      <dgm:prSet presAssocID="{38516F65-CFED-437D-928C-ECA3198E35B6}" presName="sp" presStyleCnt="0"/>
      <dgm:spPr/>
    </dgm:pt>
    <dgm:pt modelId="{565DF9D8-01CA-463D-B34F-14B9B21BCF24}" type="pres">
      <dgm:prSet presAssocID="{4398F1B6-D414-41F6-B601-C55E47B6F230}" presName="composite" presStyleCnt="0"/>
      <dgm:spPr/>
    </dgm:pt>
    <dgm:pt modelId="{A8E657A7-5FD5-40BB-8B48-7AD99F9F5894}" type="pres">
      <dgm:prSet presAssocID="{4398F1B6-D414-41F6-B601-C55E47B6F230}" presName="parentText" presStyleLbl="alignNode1" presStyleIdx="5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F8BF88-8388-4CD3-93D6-6C4DAD62D81C}" type="pres">
      <dgm:prSet presAssocID="{4398F1B6-D414-41F6-B601-C55E47B6F230}" presName="descendantText" presStyleLbl="alignAcc1" presStyleIdx="5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EDBFD9-2A7C-4374-BCEE-5AA08E5E9F4B}" type="pres">
      <dgm:prSet presAssocID="{D4B59755-DB3A-40C7-9B87-0E1D71E66353}" presName="sp" presStyleCnt="0"/>
      <dgm:spPr/>
    </dgm:pt>
    <dgm:pt modelId="{A33C5DA5-4AA7-4212-8CC7-71A93F779216}" type="pres">
      <dgm:prSet presAssocID="{B6724FB7-5A5F-4B1A-B32F-4943B5FF35DA}" presName="composite" presStyleCnt="0"/>
      <dgm:spPr/>
    </dgm:pt>
    <dgm:pt modelId="{DA90176B-A1AB-4D32-8FA3-8CB247DAF347}" type="pres">
      <dgm:prSet presAssocID="{B6724FB7-5A5F-4B1A-B32F-4943B5FF35DA}" presName="parentText" presStyleLbl="alignNode1" presStyleIdx="6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6CF9AC-1127-44B0-8B2C-0845EA2AC979}" type="pres">
      <dgm:prSet presAssocID="{B6724FB7-5A5F-4B1A-B32F-4943B5FF35DA}" presName="descendantText" presStyleLbl="alignAcc1" presStyleIdx="6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9712732-3292-4FC1-9BD4-B17AE47F6A68}" type="pres">
      <dgm:prSet presAssocID="{075B5B54-5889-4756-AA04-9169D92897BC}" presName="sp" presStyleCnt="0"/>
      <dgm:spPr/>
    </dgm:pt>
    <dgm:pt modelId="{283877AE-F9BB-47FD-9117-2139C2D62696}" type="pres">
      <dgm:prSet presAssocID="{3A574553-984F-441C-9DF7-0DDF0779E73E}" presName="composite" presStyleCnt="0"/>
      <dgm:spPr/>
    </dgm:pt>
    <dgm:pt modelId="{1184E352-50A8-4B47-8744-239D47A0436B}" type="pres">
      <dgm:prSet presAssocID="{3A574553-984F-441C-9DF7-0DDF0779E73E}" presName="parentText" presStyleLbl="alignNode1" presStyleIdx="7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D21A30C-4E20-46D0-ADA6-F008D9372F51}" type="pres">
      <dgm:prSet presAssocID="{3A574553-984F-441C-9DF7-0DDF0779E73E}" presName="descendantText" presStyleLbl="alignAcc1" presStyleIdx="7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AF77D9A-9956-411D-8685-C9070C2C975F}" srcId="{FE2AD528-DBF8-49BF-A673-4186E7D5B438}" destId="{3A574553-984F-441C-9DF7-0DDF0779E73E}" srcOrd="7" destOrd="0" parTransId="{FBAC2594-7357-4555-BD3B-BB4C06302891}" sibTransId="{CCEF8371-13B2-494E-B259-4FD9E9C24447}"/>
    <dgm:cxn modelId="{27007575-1741-4616-B830-123031ADC1A5}" type="presOf" srcId="{269CDCEE-0FCB-46A9-BF7A-735B43420321}" destId="{C7C1BA43-4B85-4351-A6CF-A47D1D087219}" srcOrd="0" destOrd="0" presId="urn:microsoft.com/office/officeart/2005/8/layout/chevron2"/>
    <dgm:cxn modelId="{6FFFCB5C-B703-427A-B002-D21110DF9745}" srcId="{B6724FB7-5A5F-4B1A-B32F-4943B5FF35DA}" destId="{2544DC90-1777-4C06-8444-9038DE5FCC82}" srcOrd="0" destOrd="0" parTransId="{20F76B84-3E49-484E-AC99-FB0C6D56C0A6}" sibTransId="{FFE1FEC2-7D6B-4160-9BE9-4D56A0128F8F}"/>
    <dgm:cxn modelId="{F5DEBF3A-77F8-4193-BA40-125BE7ADDCCB}" srcId="{697B7737-65D9-4C19-94BE-2215346135AC}" destId="{269CDCEE-0FCB-46A9-BF7A-735B43420321}" srcOrd="0" destOrd="0" parTransId="{8529CB50-08DE-487F-B8F6-7652F230F7FB}" sibTransId="{18333579-DEAA-4FDC-A49E-52936D792069}"/>
    <dgm:cxn modelId="{B5563D69-4887-4F6A-AA49-896225CE7033}" srcId="{FE2AD528-DBF8-49BF-A673-4186E7D5B438}" destId="{6D1A6D15-EA08-497A-B524-04F25AB9B942}" srcOrd="2" destOrd="0" parTransId="{3C48185D-171D-41DA-859B-006C05F36B8E}" sibTransId="{6433D9E1-518D-4E68-B939-5E8BB0DADE2C}"/>
    <dgm:cxn modelId="{42DE834E-76B0-4E4A-9310-7BA1F3B891C3}" type="presOf" srcId="{6D1A6D15-EA08-497A-B524-04F25AB9B942}" destId="{3834EA0B-1A1B-46C0-8ABD-A94F62C9F86F}" srcOrd="0" destOrd="0" presId="urn:microsoft.com/office/officeart/2005/8/layout/chevron2"/>
    <dgm:cxn modelId="{6B47D290-4D42-47D5-B617-2D30BC06264B}" type="presOf" srcId="{6470E730-0419-4E5C-A043-5609D0FFA83F}" destId="{CEE56AFF-08A7-4345-90EB-008FF83F3CCE}" srcOrd="0" destOrd="0" presId="urn:microsoft.com/office/officeart/2005/8/layout/chevron2"/>
    <dgm:cxn modelId="{CF6B4576-7680-4298-81B7-C31F875BAAB2}" type="presOf" srcId="{DD224A24-C069-41AD-A024-64D243DEAFBE}" destId="{2780E2EE-C1B7-4CF3-8566-0224C06A4E3A}" srcOrd="0" destOrd="0" presId="urn:microsoft.com/office/officeart/2005/8/layout/chevron2"/>
    <dgm:cxn modelId="{5BED446F-2BD9-489E-B344-4E6A11286F94}" srcId="{FE2AD528-DBF8-49BF-A673-4186E7D5B438}" destId="{4398F1B6-D414-41F6-B601-C55E47B6F230}" srcOrd="5" destOrd="0" parTransId="{D624B804-D159-4422-937C-B9D563E18642}" sibTransId="{D4B59755-DB3A-40C7-9B87-0E1D71E66353}"/>
    <dgm:cxn modelId="{83AD69E8-35BD-4BDD-AC6B-2D8DD50ADC0B}" type="presOf" srcId="{20807808-E58D-4B02-8BA0-D307F0E19163}" destId="{87F4CF2D-FAC0-43F0-9C6E-473CC7C2911B}" srcOrd="0" destOrd="0" presId="urn:microsoft.com/office/officeart/2005/8/layout/chevron2"/>
    <dgm:cxn modelId="{E0B5DE78-A447-4A7E-846C-0B85E6CBEE19}" type="presOf" srcId="{3FC0E338-DCB3-4A21-9B4F-4B0D6F7637D5}" destId="{A8F8BF88-8388-4CD3-93D6-6C4DAD62D81C}" srcOrd="0" destOrd="0" presId="urn:microsoft.com/office/officeart/2005/8/layout/chevron2"/>
    <dgm:cxn modelId="{38559827-A2BD-4AEA-9CBD-7581F47FF623}" srcId="{FE2AD528-DBF8-49BF-A673-4186E7D5B438}" destId="{B6724FB7-5A5F-4B1A-B32F-4943B5FF35DA}" srcOrd="6" destOrd="0" parTransId="{CCF639F3-8DB7-41A4-99D1-5A71FDA46459}" sibTransId="{075B5B54-5889-4756-AA04-9169D92897BC}"/>
    <dgm:cxn modelId="{C242474B-C994-4FAD-B119-9212B6C41D3E}" type="presOf" srcId="{61DDE953-29E8-4008-93A1-B5B643CCB136}" destId="{AED9AA76-EE52-4BC5-8A35-4399C404671E}" srcOrd="0" destOrd="0" presId="urn:microsoft.com/office/officeart/2005/8/layout/chevron2"/>
    <dgm:cxn modelId="{3CDF081C-7CEE-4D90-8310-FBFD84EEBEB0}" srcId="{FE2AD528-DBF8-49BF-A673-4186E7D5B438}" destId="{697B7737-65D9-4C19-94BE-2215346135AC}" srcOrd="4" destOrd="0" parTransId="{4B878467-9033-4E83-9E02-2F3A5AB6462A}" sibTransId="{38516F65-CFED-437D-928C-ECA3198E35B6}"/>
    <dgm:cxn modelId="{9D5D18F4-11C2-4D08-BC7F-C173FF80C773}" type="presOf" srcId="{0AAF9B69-12F9-48CF-AF42-A7A9723BAB4E}" destId="{91B9A3CF-9BD7-4744-9E9A-AA43D639EDCC}" srcOrd="0" destOrd="0" presId="urn:microsoft.com/office/officeart/2005/8/layout/chevron2"/>
    <dgm:cxn modelId="{F46885FE-B05B-4F8B-8B12-18B554817435}" type="presOf" srcId="{77130ADD-E5DF-4B27-8A1C-09639892E0E8}" destId="{8AF67AA8-C436-4D17-8D97-CEC6DE2E6B9A}" srcOrd="0" destOrd="0" presId="urn:microsoft.com/office/officeart/2005/8/layout/chevron2"/>
    <dgm:cxn modelId="{F62A86F6-A539-4A56-9D45-99DDC6CFD23B}" srcId="{FE2AD528-DBF8-49BF-A673-4186E7D5B438}" destId="{DD224A24-C069-41AD-A024-64D243DEAFBE}" srcOrd="3" destOrd="0" parTransId="{09C6EA98-3188-481E-8501-487EA28B7B14}" sibTransId="{99FA7762-9A19-42B6-BAE2-35EF9AC18295}"/>
    <dgm:cxn modelId="{A258A952-6B8F-4100-957C-3D466365D94C}" type="presOf" srcId="{3A574553-984F-441C-9DF7-0DDF0779E73E}" destId="{1184E352-50A8-4B47-8744-239D47A0436B}" srcOrd="0" destOrd="0" presId="urn:microsoft.com/office/officeart/2005/8/layout/chevron2"/>
    <dgm:cxn modelId="{7C7AC8BA-14F8-4EB1-AA8E-7DFCBBB659EE}" type="presOf" srcId="{FE2AD528-DBF8-49BF-A673-4186E7D5B438}" destId="{91E34162-A19E-476E-A68A-4B63E179FCE4}" srcOrd="0" destOrd="0" presId="urn:microsoft.com/office/officeart/2005/8/layout/chevron2"/>
    <dgm:cxn modelId="{56A6D348-2B84-4F13-A28C-98854C91FA5C}" type="presOf" srcId="{B6724FB7-5A5F-4B1A-B32F-4943B5FF35DA}" destId="{DA90176B-A1AB-4D32-8FA3-8CB247DAF347}" srcOrd="0" destOrd="0" presId="urn:microsoft.com/office/officeart/2005/8/layout/chevron2"/>
    <dgm:cxn modelId="{FCA359C5-3BDF-441F-8C60-6A5A47FC30B8}" srcId="{FE2AD528-DBF8-49BF-A673-4186E7D5B438}" destId="{6470E730-0419-4E5C-A043-5609D0FFA83F}" srcOrd="1" destOrd="0" parTransId="{7A43CC0B-64A2-4C07-BE7A-EBCE6E7A3E8D}" sibTransId="{9DB6426C-3B5E-479C-9CAB-18C774331006}"/>
    <dgm:cxn modelId="{39370A38-2C84-4129-A624-ABBD53824163}" srcId="{4398F1B6-D414-41F6-B601-C55E47B6F230}" destId="{3FC0E338-DCB3-4A21-9B4F-4B0D6F7637D5}" srcOrd="0" destOrd="0" parTransId="{259406D2-2036-4547-8168-15AF2865C37A}" sibTransId="{158FBA84-C84E-4DE0-AE7D-4E9D84791115}"/>
    <dgm:cxn modelId="{C66B3459-619F-435B-9521-E59E8941133E}" type="presOf" srcId="{697B7737-65D9-4C19-94BE-2215346135AC}" destId="{17A30F49-E11D-4CEF-B72E-E10B0BF585ED}" srcOrd="0" destOrd="0" presId="urn:microsoft.com/office/officeart/2005/8/layout/chevron2"/>
    <dgm:cxn modelId="{B58D3856-16D1-490E-B669-0CF1C72E5FE6}" srcId="{6470E730-0419-4E5C-A043-5609D0FFA83F}" destId="{0AAF9B69-12F9-48CF-AF42-A7A9723BAB4E}" srcOrd="0" destOrd="0" parTransId="{098D5C4D-7AA4-42A3-BA95-464BCC306186}" sibTransId="{67EABBEF-0601-4476-9ED6-7AE44D7E9BCB}"/>
    <dgm:cxn modelId="{8B3BB632-B3B9-4F71-A04D-0F6BCCC7D5A6}" srcId="{3A574553-984F-441C-9DF7-0DDF0779E73E}" destId="{6C83279A-38D1-4510-9316-0819934D2422}" srcOrd="0" destOrd="0" parTransId="{E44C48ED-5082-4D74-8C00-D99A0ED26FFE}" sibTransId="{6A78ED9C-211D-45E9-88E8-3E3B758F8EF4}"/>
    <dgm:cxn modelId="{67E45F20-2B94-4BC6-84F4-6CB044505543}" srcId="{6D1A6D15-EA08-497A-B524-04F25AB9B942}" destId="{61DDE953-29E8-4008-93A1-B5B643CCB136}" srcOrd="0" destOrd="0" parTransId="{F21D4D9F-BFBF-4230-AF6F-A451AAADA8AC}" sibTransId="{8594A71C-EC90-4253-848C-50CC02CF07D8}"/>
    <dgm:cxn modelId="{D13376B6-6E74-403E-B5B9-0EC04AA17649}" type="presOf" srcId="{4398F1B6-D414-41F6-B601-C55E47B6F230}" destId="{A8E657A7-5FD5-40BB-8B48-7AD99F9F5894}" srcOrd="0" destOrd="0" presId="urn:microsoft.com/office/officeart/2005/8/layout/chevron2"/>
    <dgm:cxn modelId="{89A05450-46FE-4625-B241-6A89EAE1BC53}" type="presOf" srcId="{25352056-02E9-4F2A-94E9-341A52FE0431}" destId="{964835A5-1D40-45DD-9DB4-577577C41F0C}" srcOrd="0" destOrd="0" presId="urn:microsoft.com/office/officeart/2005/8/layout/chevron2"/>
    <dgm:cxn modelId="{FD1B9729-D9A7-4EEA-B34A-23B15EE80006}" srcId="{DD224A24-C069-41AD-A024-64D243DEAFBE}" destId="{25352056-02E9-4F2A-94E9-341A52FE0431}" srcOrd="0" destOrd="0" parTransId="{6F1DE64E-57A0-49EA-B012-7F29CAF8B036}" sibTransId="{BB7FF0E3-5E36-45C8-A09E-92963B6E11CA}"/>
    <dgm:cxn modelId="{C4BDE536-9C02-46F7-8537-2D2E88115720}" srcId="{FE2AD528-DBF8-49BF-A673-4186E7D5B438}" destId="{77130ADD-E5DF-4B27-8A1C-09639892E0E8}" srcOrd="0" destOrd="0" parTransId="{460C2BAF-AFF7-47D2-9B7F-02394EE22C41}" sibTransId="{83994675-BDD0-492E-ABED-181A3B413A11}"/>
    <dgm:cxn modelId="{E1AFCE98-136F-4F6C-BAD4-287577E94388}" srcId="{77130ADD-E5DF-4B27-8A1C-09639892E0E8}" destId="{20807808-E58D-4B02-8BA0-D307F0E19163}" srcOrd="0" destOrd="0" parTransId="{4AD01EC2-9762-4765-9C16-67023C877D6F}" sibTransId="{09C34D6D-FBCE-4031-8AAC-9F595198A287}"/>
    <dgm:cxn modelId="{9FD21581-7B86-4D9D-A6CB-637ED905E8CF}" type="presOf" srcId="{2544DC90-1777-4C06-8444-9038DE5FCC82}" destId="{376CF9AC-1127-44B0-8B2C-0845EA2AC979}" srcOrd="0" destOrd="0" presId="urn:microsoft.com/office/officeart/2005/8/layout/chevron2"/>
    <dgm:cxn modelId="{C84994E3-A52F-4576-98F8-50E320E555A9}" type="presOf" srcId="{6C83279A-38D1-4510-9316-0819934D2422}" destId="{5D21A30C-4E20-46D0-ADA6-F008D9372F51}" srcOrd="0" destOrd="0" presId="urn:microsoft.com/office/officeart/2005/8/layout/chevron2"/>
    <dgm:cxn modelId="{3E9A322B-1E94-419F-B2E0-2540B5E3FED9}" type="presParOf" srcId="{91E34162-A19E-476E-A68A-4B63E179FCE4}" destId="{CCBCA632-D08A-41A4-8F9B-884E574411AD}" srcOrd="0" destOrd="0" presId="urn:microsoft.com/office/officeart/2005/8/layout/chevron2"/>
    <dgm:cxn modelId="{4B476130-21BF-4E9F-9E33-1588331F3F55}" type="presParOf" srcId="{CCBCA632-D08A-41A4-8F9B-884E574411AD}" destId="{8AF67AA8-C436-4D17-8D97-CEC6DE2E6B9A}" srcOrd="0" destOrd="0" presId="urn:microsoft.com/office/officeart/2005/8/layout/chevron2"/>
    <dgm:cxn modelId="{69701B05-E6B2-4350-BD9A-BA7DD73F603F}" type="presParOf" srcId="{CCBCA632-D08A-41A4-8F9B-884E574411AD}" destId="{87F4CF2D-FAC0-43F0-9C6E-473CC7C2911B}" srcOrd="1" destOrd="0" presId="urn:microsoft.com/office/officeart/2005/8/layout/chevron2"/>
    <dgm:cxn modelId="{83A3DA78-44C3-4239-AF77-5DE64DB8D5A4}" type="presParOf" srcId="{91E34162-A19E-476E-A68A-4B63E179FCE4}" destId="{A2424F50-87A2-499E-8644-8F4E371CA1E5}" srcOrd="1" destOrd="0" presId="urn:microsoft.com/office/officeart/2005/8/layout/chevron2"/>
    <dgm:cxn modelId="{FBFDAC35-68E2-4FB6-87AA-34109803D2F6}" type="presParOf" srcId="{91E34162-A19E-476E-A68A-4B63E179FCE4}" destId="{E15E0C59-8377-43FE-AA98-82B933104637}" srcOrd="2" destOrd="0" presId="urn:microsoft.com/office/officeart/2005/8/layout/chevron2"/>
    <dgm:cxn modelId="{9FC5F9D8-7698-4727-9953-1BC102878B80}" type="presParOf" srcId="{E15E0C59-8377-43FE-AA98-82B933104637}" destId="{CEE56AFF-08A7-4345-90EB-008FF83F3CCE}" srcOrd="0" destOrd="0" presId="urn:microsoft.com/office/officeart/2005/8/layout/chevron2"/>
    <dgm:cxn modelId="{FCABB84F-FB67-4A28-85AF-E4120863B359}" type="presParOf" srcId="{E15E0C59-8377-43FE-AA98-82B933104637}" destId="{91B9A3CF-9BD7-4744-9E9A-AA43D639EDCC}" srcOrd="1" destOrd="0" presId="urn:microsoft.com/office/officeart/2005/8/layout/chevron2"/>
    <dgm:cxn modelId="{186CC822-07B1-45BE-9DF3-8A4EC1DFF2E6}" type="presParOf" srcId="{91E34162-A19E-476E-A68A-4B63E179FCE4}" destId="{98451AB2-290C-4C56-897B-6C6DA5A7F585}" srcOrd="3" destOrd="0" presId="urn:microsoft.com/office/officeart/2005/8/layout/chevron2"/>
    <dgm:cxn modelId="{1813412D-5C0C-432C-B98B-70103902CC2E}" type="presParOf" srcId="{91E34162-A19E-476E-A68A-4B63E179FCE4}" destId="{F2CFBABA-65E7-4493-8FDF-3F802F431A0A}" srcOrd="4" destOrd="0" presId="urn:microsoft.com/office/officeart/2005/8/layout/chevron2"/>
    <dgm:cxn modelId="{BC806F77-3A47-4569-8B1A-DB9DD0BFACE6}" type="presParOf" srcId="{F2CFBABA-65E7-4493-8FDF-3F802F431A0A}" destId="{3834EA0B-1A1B-46C0-8ABD-A94F62C9F86F}" srcOrd="0" destOrd="0" presId="urn:microsoft.com/office/officeart/2005/8/layout/chevron2"/>
    <dgm:cxn modelId="{5A37AFC2-9F63-435E-90BC-90EB8A10E20D}" type="presParOf" srcId="{F2CFBABA-65E7-4493-8FDF-3F802F431A0A}" destId="{AED9AA76-EE52-4BC5-8A35-4399C404671E}" srcOrd="1" destOrd="0" presId="urn:microsoft.com/office/officeart/2005/8/layout/chevron2"/>
    <dgm:cxn modelId="{8BD304FB-E133-4226-B014-F5998F65264E}" type="presParOf" srcId="{91E34162-A19E-476E-A68A-4B63E179FCE4}" destId="{F39EF90B-59FF-4133-B4FA-6CD6837081EA}" srcOrd="5" destOrd="0" presId="urn:microsoft.com/office/officeart/2005/8/layout/chevron2"/>
    <dgm:cxn modelId="{E4257595-906F-4CCD-95A9-EFD8315EFE2C}" type="presParOf" srcId="{91E34162-A19E-476E-A68A-4B63E179FCE4}" destId="{192B199B-E9B2-43C1-A45A-5FBE2C1FD308}" srcOrd="6" destOrd="0" presId="urn:microsoft.com/office/officeart/2005/8/layout/chevron2"/>
    <dgm:cxn modelId="{A9333143-F1DC-4D07-B7B9-612FCB64AEF5}" type="presParOf" srcId="{192B199B-E9B2-43C1-A45A-5FBE2C1FD308}" destId="{2780E2EE-C1B7-4CF3-8566-0224C06A4E3A}" srcOrd="0" destOrd="0" presId="urn:microsoft.com/office/officeart/2005/8/layout/chevron2"/>
    <dgm:cxn modelId="{B785285A-FE38-4C4F-9483-F1912C0897DE}" type="presParOf" srcId="{192B199B-E9B2-43C1-A45A-5FBE2C1FD308}" destId="{964835A5-1D40-45DD-9DB4-577577C41F0C}" srcOrd="1" destOrd="0" presId="urn:microsoft.com/office/officeart/2005/8/layout/chevron2"/>
    <dgm:cxn modelId="{1F269F4A-0FFC-4AA3-9285-789648462C12}" type="presParOf" srcId="{91E34162-A19E-476E-A68A-4B63E179FCE4}" destId="{E976F320-B0A3-46A6-B6E1-12DB600AD27B}" srcOrd="7" destOrd="0" presId="urn:microsoft.com/office/officeart/2005/8/layout/chevron2"/>
    <dgm:cxn modelId="{BBB9478A-7A4C-47E2-A6B4-9C3DC0A34D27}" type="presParOf" srcId="{91E34162-A19E-476E-A68A-4B63E179FCE4}" destId="{28BAF09E-F341-422C-BF2C-D8D4CC6D8599}" srcOrd="8" destOrd="0" presId="urn:microsoft.com/office/officeart/2005/8/layout/chevron2"/>
    <dgm:cxn modelId="{601C4BE6-2981-4745-85ED-9FF6B27C8552}" type="presParOf" srcId="{28BAF09E-F341-422C-BF2C-D8D4CC6D8599}" destId="{17A30F49-E11D-4CEF-B72E-E10B0BF585ED}" srcOrd="0" destOrd="0" presId="urn:microsoft.com/office/officeart/2005/8/layout/chevron2"/>
    <dgm:cxn modelId="{BBDC2464-B118-4A42-8184-1131B6D5CA73}" type="presParOf" srcId="{28BAF09E-F341-422C-BF2C-D8D4CC6D8599}" destId="{C7C1BA43-4B85-4351-A6CF-A47D1D087219}" srcOrd="1" destOrd="0" presId="urn:microsoft.com/office/officeart/2005/8/layout/chevron2"/>
    <dgm:cxn modelId="{90F2A8CD-F2E9-4D8E-89BD-AF3255D44E75}" type="presParOf" srcId="{91E34162-A19E-476E-A68A-4B63E179FCE4}" destId="{29F67466-C0E2-44F6-9D6A-B801808D5267}" srcOrd="9" destOrd="0" presId="urn:microsoft.com/office/officeart/2005/8/layout/chevron2"/>
    <dgm:cxn modelId="{3B8F8E13-D342-41FB-BB7D-52F5CEFF5026}" type="presParOf" srcId="{91E34162-A19E-476E-A68A-4B63E179FCE4}" destId="{565DF9D8-01CA-463D-B34F-14B9B21BCF24}" srcOrd="10" destOrd="0" presId="urn:microsoft.com/office/officeart/2005/8/layout/chevron2"/>
    <dgm:cxn modelId="{A44AAF8D-9324-46AD-849F-50902CD9A149}" type="presParOf" srcId="{565DF9D8-01CA-463D-B34F-14B9B21BCF24}" destId="{A8E657A7-5FD5-40BB-8B48-7AD99F9F5894}" srcOrd="0" destOrd="0" presId="urn:microsoft.com/office/officeart/2005/8/layout/chevron2"/>
    <dgm:cxn modelId="{045358FF-43AB-4EDA-AF4B-75DB92DD41F6}" type="presParOf" srcId="{565DF9D8-01CA-463D-B34F-14B9B21BCF24}" destId="{A8F8BF88-8388-4CD3-93D6-6C4DAD62D81C}" srcOrd="1" destOrd="0" presId="urn:microsoft.com/office/officeart/2005/8/layout/chevron2"/>
    <dgm:cxn modelId="{F6F1C772-0834-4AE4-A4B6-ECAE2729522D}" type="presParOf" srcId="{91E34162-A19E-476E-A68A-4B63E179FCE4}" destId="{0EEDBFD9-2A7C-4374-BCEE-5AA08E5E9F4B}" srcOrd="11" destOrd="0" presId="urn:microsoft.com/office/officeart/2005/8/layout/chevron2"/>
    <dgm:cxn modelId="{765E110D-C70C-42AC-839C-4EB2558DAD43}" type="presParOf" srcId="{91E34162-A19E-476E-A68A-4B63E179FCE4}" destId="{A33C5DA5-4AA7-4212-8CC7-71A93F779216}" srcOrd="12" destOrd="0" presId="urn:microsoft.com/office/officeart/2005/8/layout/chevron2"/>
    <dgm:cxn modelId="{F868F973-69E7-4F59-9222-A7C8974C1DC5}" type="presParOf" srcId="{A33C5DA5-4AA7-4212-8CC7-71A93F779216}" destId="{DA90176B-A1AB-4D32-8FA3-8CB247DAF347}" srcOrd="0" destOrd="0" presId="urn:microsoft.com/office/officeart/2005/8/layout/chevron2"/>
    <dgm:cxn modelId="{57ED2436-CAE0-4C18-BE78-245C9C13C618}" type="presParOf" srcId="{A33C5DA5-4AA7-4212-8CC7-71A93F779216}" destId="{376CF9AC-1127-44B0-8B2C-0845EA2AC979}" srcOrd="1" destOrd="0" presId="urn:microsoft.com/office/officeart/2005/8/layout/chevron2"/>
    <dgm:cxn modelId="{E690DB95-90E4-4680-AEAF-CD158F5B6AB4}" type="presParOf" srcId="{91E34162-A19E-476E-A68A-4B63E179FCE4}" destId="{69712732-3292-4FC1-9BD4-B17AE47F6A68}" srcOrd="13" destOrd="0" presId="urn:microsoft.com/office/officeart/2005/8/layout/chevron2"/>
    <dgm:cxn modelId="{9D1F1CEC-9980-4632-B56B-6048D0CFBCCA}" type="presParOf" srcId="{91E34162-A19E-476E-A68A-4B63E179FCE4}" destId="{283877AE-F9BB-47FD-9117-2139C2D62696}" srcOrd="14" destOrd="0" presId="urn:microsoft.com/office/officeart/2005/8/layout/chevron2"/>
    <dgm:cxn modelId="{A86378E7-7253-4C7F-BF26-93D480C092D3}" type="presParOf" srcId="{283877AE-F9BB-47FD-9117-2139C2D62696}" destId="{1184E352-50A8-4B47-8744-239D47A0436B}" srcOrd="0" destOrd="0" presId="urn:microsoft.com/office/officeart/2005/8/layout/chevron2"/>
    <dgm:cxn modelId="{951F0BBE-FD67-40C4-9793-FA1CF4EA4207}" type="presParOf" srcId="{283877AE-F9BB-47FD-9117-2139C2D62696}" destId="{5D21A30C-4E20-46D0-ADA6-F008D9372F51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5759E5-793C-4B28-A9CF-602303EB2E5C}" type="datetimeFigureOut">
              <a:rPr lang="ru-RU" smtClean="0"/>
              <a:pPr/>
              <a:t>18.02.2017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09ADCE-3772-4AC4-B46C-53BF2F27EF8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45622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09ADCE-3772-4AC4-B46C-53BF2F27EF89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2" descr="C:\Users\Рустам\AppData\Local\Microsoft\Windows\Temporary Internet Files\Content.IE5\VJYSSXYM\MP90043920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>
            <a:normAutofit/>
          </a:bodyPr>
          <a:lstStyle>
            <a:lvl1pPr>
              <a:defRPr sz="660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chemeClr val="accent3">
                    <a:lumMod val="50000"/>
                  </a:schemeClr>
                </a:solidFill>
                <a:latin typeface="Calibri Light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D819FA-4625-4D3C-8E64-1DA28713DC16}" type="datetimeFigureOut">
              <a:rPr lang="ru-RU"/>
              <a:pPr>
                <a:defRPr/>
              </a:pPr>
              <a:t>18.02.2017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EA401A-F2F7-4C73-BFC0-6D6D48F243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EE707F-FBEE-4B70-82BE-39265269D492}" type="datetimeFigureOut">
              <a:rPr lang="ru-RU"/>
              <a:pPr>
                <a:defRPr/>
              </a:pPr>
              <a:t>18.02.2017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BA1B8D-095A-40FB-962C-834C2BD81B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0" cap="all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82B3EC-6546-4544-A070-91AA1DCAD385}" type="datetimeFigureOut">
              <a:rPr lang="ru-RU"/>
              <a:pPr>
                <a:defRPr/>
              </a:pPr>
              <a:t>18.02.2017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2ADB43-42E1-4EC6-91FF-CDD9C92D577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80F599-BE40-49A1-A7FA-58ECE53E48A0}" type="datetimeFigureOut">
              <a:rPr lang="ru-RU"/>
              <a:pPr>
                <a:defRPr/>
              </a:pPr>
              <a:t>18.02.2017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7658CC-7BB8-4478-8D33-FB1EACA1664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4FC33C-F35C-4600-9D3C-790E1907761A}" type="datetimeFigureOut">
              <a:rPr lang="ru-RU"/>
              <a:pPr>
                <a:defRPr/>
              </a:pPr>
              <a:t>18.02.2017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FB9E43-8BBB-47B1-B5A5-ED67879C9A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5E442E-9E8F-4613-82C5-24735DCA6C7D}" type="datetimeFigureOut">
              <a:rPr lang="ru-RU"/>
              <a:pPr>
                <a:defRPr/>
              </a:pPr>
              <a:t>18.02.2017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28F086-DCC7-4CF4-9F2C-FA3F4286B9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A21A4F-E6A2-4C53-8050-097F2912BFB3}" type="datetimeFigureOut">
              <a:rPr lang="ru-RU"/>
              <a:pPr>
                <a:defRPr/>
              </a:pPr>
              <a:t>18.02.2017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36C5AC-D777-49DF-9D3F-ECD0E7E3B2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1D44A8-F88D-4ADA-8704-7A15AC44BB06}" type="datetimeFigureOut">
              <a:rPr lang="ru-RU"/>
              <a:pPr>
                <a:defRPr/>
              </a:pPr>
              <a:t>18.02.2017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7A7C2F-B56F-4E41-9B50-8F99FE76A2D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E86AED-AD93-419E-846F-136BDFB706CF}" type="datetimeFigureOut">
              <a:rPr lang="ru-RU"/>
              <a:pPr>
                <a:defRPr/>
              </a:pPr>
              <a:t>18.02.2017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AC1868-FFDF-42C3-A432-1C67BC4533B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A9463F-5371-4062-BADD-9185D6BD903C}" type="datetimeFigureOut">
              <a:rPr lang="ru-RU"/>
              <a:pPr>
                <a:defRPr/>
              </a:pPr>
              <a:t>18.02.2017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EC81A2-0B7B-4784-86CC-6BB5065A298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24A3D2-87F0-4349-85CA-6DE2DEC17F11}" type="datetimeFigureOut">
              <a:rPr lang="ru-RU"/>
              <a:pPr>
                <a:defRPr/>
              </a:pPr>
              <a:t>18.02.2017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B68943-9DD4-4DCC-AC25-A991095024F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 descr="C:\Users\Рустам\AppData\Local\Microsoft\Windows\Temporary Internet Files\Content.IE5\ZUFCTCNM\MP900439210[1]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Заголовок 1"/>
          <p:cNvSpPr>
            <a:spLocks noGrp="1"/>
          </p:cNvSpPr>
          <p:nvPr>
            <p:ph type="title"/>
          </p:nvPr>
        </p:nvSpPr>
        <p:spPr bwMode="auto">
          <a:xfrm>
            <a:off x="827088" y="333375"/>
            <a:ext cx="7345362" cy="93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8" name="Текст 2"/>
          <p:cNvSpPr>
            <a:spLocks noGrp="1"/>
          </p:cNvSpPr>
          <p:nvPr>
            <p:ph type="body" idx="1"/>
          </p:nvPr>
        </p:nvSpPr>
        <p:spPr bwMode="auto">
          <a:xfrm>
            <a:off x="395288" y="1600200"/>
            <a:ext cx="8353425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93F2F3F-9D0D-4CD0-BC2D-741E19CE8A3E}" type="datetimeFigureOut">
              <a:rPr lang="ru-RU"/>
              <a:pPr>
                <a:defRPr/>
              </a:pPr>
              <a:t>18.02.2017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F52794E-0473-413F-87B4-5882BF8864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rgbClr val="561F1E"/>
          </a:solidFill>
          <a:latin typeface="Art Nouveau-Bistro" pitchFamily="2" charset="0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561F1E"/>
          </a:solidFill>
          <a:latin typeface="Art Nouveau-Bistro" pitchFamily="2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561F1E"/>
          </a:solidFill>
          <a:latin typeface="Art Nouveau-Bistro" pitchFamily="2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561F1E"/>
          </a:solidFill>
          <a:latin typeface="Art Nouveau-Bistro" pitchFamily="2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561F1E"/>
          </a:solidFill>
          <a:latin typeface="Art Nouveau-Bistro" pitchFamily="2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561F1E"/>
          </a:solidFill>
          <a:latin typeface="Art Nouveau-Bistro" pitchFamily="2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561F1E"/>
          </a:solidFill>
          <a:latin typeface="Art Nouveau-Bistro" pitchFamily="2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561F1E"/>
          </a:solidFill>
          <a:latin typeface="Art Nouveau-Bistro" pitchFamily="2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561F1E"/>
          </a:solidFill>
          <a:latin typeface="Art Nouveau-Bistro" pitchFamily="2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rgbClr val="4F6228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rgbClr val="4F6228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rgbClr val="4F6228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rgbClr val="4F6228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rgbClr val="4F6228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edu-lider.ru/wp-content/uploads/2011/12/%D0%BA%D0%B0%D1%82%D0%B5%D0%B3%D0%BE%D1%80%D0%B8%D0%B8%D0%B8-3.jpg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image" Target="../media/image7.jpeg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image" Target="../media/image6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620688"/>
            <a:ext cx="7772400" cy="504056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1200" b="1" dirty="0" smtClean="0"/>
              <a:t>Краевое государственное  казённое учреждение «Центр содействия семейному устройству детей-сирот и детей, оставшихся без попечения родителей, с. </a:t>
            </a:r>
            <a:r>
              <a:rPr lang="ru-RU" sz="1200" b="1" dirty="0" err="1" smtClean="0"/>
              <a:t>Вольно-Надеждинское</a:t>
            </a:r>
            <a:r>
              <a:rPr lang="ru-RU" sz="1200" b="1" dirty="0" smtClean="0"/>
              <a:t>» </a:t>
            </a:r>
            <a:r>
              <a:rPr lang="ru-RU" sz="1200" dirty="0" smtClean="0">
                <a:solidFill>
                  <a:srgbClr val="800000"/>
                </a:solidFill>
                <a:latin typeface="Garamond" pitchFamily="18" charset="0"/>
              </a:rPr>
              <a:t/>
            </a:r>
            <a:br>
              <a:rPr lang="ru-RU" sz="1200" dirty="0" smtClean="0">
                <a:solidFill>
                  <a:srgbClr val="800000"/>
                </a:solidFill>
                <a:latin typeface="Garamond" pitchFamily="18" charset="0"/>
              </a:rPr>
            </a:br>
            <a:r>
              <a:rPr lang="ru-RU" sz="1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sz="1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endParaRPr lang="ru-RU" sz="1200" dirty="0" smtClean="0"/>
          </a:p>
        </p:txBody>
      </p:sp>
      <p:sp>
        <p:nvSpPr>
          <p:cNvPr id="307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5301208"/>
            <a:ext cx="7920880" cy="864096"/>
          </a:xfrm>
        </p:spPr>
        <p:txBody>
          <a:bodyPr>
            <a:noAutofit/>
          </a:bodyPr>
          <a:lstStyle/>
          <a:p>
            <a:r>
              <a:rPr lang="ru-RU" sz="16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man Old Style" pitchFamily="18" charset="0"/>
              </a:rPr>
              <a:t>Подготовила</a:t>
            </a:r>
            <a:r>
              <a:rPr lang="ru-RU" sz="18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man Old Style" pitchFamily="18" charset="0"/>
              </a:rPr>
              <a:t>  Рудакова Светлана Георгиевна</a:t>
            </a:r>
          </a:p>
          <a:p>
            <a:r>
              <a:rPr lang="ru-RU" sz="16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man Old Style" pitchFamily="18" charset="0"/>
              </a:rPr>
              <a:t>  заместитель директора по учебно-воспитательной работе</a:t>
            </a:r>
          </a:p>
          <a:p>
            <a:endParaRPr lang="ru-RU" sz="1600" b="1" dirty="0" smtClean="0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ookman Old Style" pitchFamily="18" charset="0"/>
            </a:endParaRPr>
          </a:p>
          <a:p>
            <a:r>
              <a:rPr lang="ru-RU" sz="16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man Old Style" pitchFamily="18" charset="0"/>
              </a:rPr>
              <a:t>с. Вольно-Надеждинское </a:t>
            </a:r>
          </a:p>
          <a:p>
            <a:r>
              <a:rPr lang="ru-RU" sz="16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man Old Style" pitchFamily="18" charset="0"/>
              </a:rPr>
              <a:t>2017 год </a:t>
            </a:r>
            <a:endParaRPr lang="ru-RU" sz="1600" b="1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1124744"/>
            <a:ext cx="806489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«Изучение, обобщение,  распространение и внедрение передового педагогического опыта – одно из условий повышения уровня воспитательной работы в детском доме» 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79512" y="464790"/>
            <a:ext cx="8568952" cy="261605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txBody>
          <a:bodyPr vert="horz" wrap="square" lIns="91440" tIns="152352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Bookman Old Style" pitchFamily="18" charset="0"/>
                <a:ea typeface="Times New Roman" pitchFamily="18" charset="0"/>
              </a:rPr>
              <a:t>Определение понятия "передовой педагогический опыт"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К передовому педагогическому опыту в более узком и строгом смысле этого понятия относят такую практику, которая содержит в себе элементы творческого поиска, новизны, оригинальности, то, что иначе называется новаторством. Такой педагогический опыт особенно ценен потому, что он прокладывает новые пути в педагогической практике и педагогической науке, поэтому именно новаторский опыт в первую очередь подлежит анализу, обобщению и распространению. Между простым мастерством и новаторством часто бывает трудно провести границу, потому что, овладев известными в науке принципами и методами, педагог обычно не останавливается на достигнутом. Находя и используя всё новые и новые оригинальные приёмы или по-новому, эффективно сочетая старые, педагог-мастер постепенно становится подлинным новатором. Из этого следует, что распространять и внедрять в практику ОУ надо любой положительный опыт, но особенно глубоко и всесторонне нужно анализировать, обобщать и распространять опыт педагогов-новаторов. 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179512" y="3152581"/>
            <a:ext cx="8568952" cy="341632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Передовой педагогический опыт: 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Verdana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- опыт, который отличается от массового положительного высокой результативностью и оптимальностью, т.е. достижением высоких результатов с приложением минимальных усилий педагога и детей.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Verdana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- результат педагогической деятельности педагога, отражающий уровень овладения им совокупностью профессиональных умений, самостоятельно используемых им при реализации стоящих перед ним педагогических задач.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Verdana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- дидактические системы, разработанные на основе теории, высокая эффективность которых была доказана в процессе педагогической практики.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Verdana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-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практика обучения, воспитания и образования, т.е. организованный целенаправленный педагогический процесс и его результаты, находящие свое отражение в качестве личности ребенка.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Verdana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В педагогическом словаре под редакцией Г.М. </a:t>
            </a: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Коджаспирова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 педагогический опыт определяется как "активное освоение и реализация педагогом в практике законов и принципов педагогики с учётом конкретных условий, особенностей детей, детского коллектива и собственной личности; передовой опыт характеризуется тем, что педагог получает лучшие результаты за счёт усовершенствования имеющихся средств, оптимальной организации педагогического процесса.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51520" y="188640"/>
            <a:ext cx="8640960" cy="6480720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Опыт педагогический подразделяется на: </a:t>
            </a:r>
          </a:p>
          <a:p>
            <a:pPr lvl="0" algn="ctr"/>
            <a:endParaRPr lang="ru-RU" sz="1200" b="1" dirty="0" smtClean="0">
              <a:solidFill>
                <a:schemeClr val="accent6">
                  <a:lumMod val="50000"/>
                </a:schemeClr>
              </a:solidFill>
              <a:latin typeface="Verdana" pitchFamily="34" charset="0"/>
              <a:ea typeface="Times New Roman" pitchFamily="18" charset="0"/>
              <a:cs typeface="Times New Roman" pitchFamily="18" charset="0"/>
            </a:endParaRPr>
          </a:p>
          <a:p>
            <a:pPr lvl="0" eaLnBrk="0" hangingPunct="0">
              <a:buFontTx/>
              <a:buChar char="•"/>
            </a:pPr>
            <a:r>
              <a:rPr lang="ru-RU" sz="1200" b="1" dirty="0" smtClean="0">
                <a:solidFill>
                  <a:srgbClr val="000000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исторический</a:t>
            </a:r>
            <a:r>
              <a:rPr lang="ru-RU" sz="1200" b="1" i="1" dirty="0" smtClean="0">
                <a:solidFill>
                  <a:srgbClr val="000000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(</a:t>
            </a:r>
            <a:r>
              <a:rPr lang="ru-RU" sz="1200" b="1" dirty="0" smtClean="0">
                <a:solidFill>
                  <a:srgbClr val="000000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результаты педагогической теории и практики, полученные на протяжении всей истории образования)</a:t>
            </a:r>
          </a:p>
          <a:p>
            <a:pPr lvl="0" eaLnBrk="0" hangingPunct="0"/>
            <a:endParaRPr lang="ru-RU" sz="1200" b="1" dirty="0" smtClean="0">
              <a:solidFill>
                <a:srgbClr val="000000"/>
              </a:solidFill>
              <a:latin typeface="Verdana" pitchFamily="34" charset="0"/>
              <a:ea typeface="Times New Roman" pitchFamily="18" charset="0"/>
              <a:cs typeface="Times New Roman" pitchFamily="18" charset="0"/>
            </a:endParaRPr>
          </a:p>
          <a:p>
            <a:pPr lvl="0" eaLnBrk="0" hangingPunct="0">
              <a:buFontTx/>
              <a:buChar char="•"/>
            </a:pPr>
            <a:r>
              <a:rPr lang="ru-RU" sz="1200" b="1" dirty="0" smtClean="0">
                <a:solidFill>
                  <a:srgbClr val="000000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массовый - типичный опыт работы учреждений народного образования, который характеризует достигнутый уровень практики обучения, воспитания и реализации в ней достижений педагогической науки.</a:t>
            </a:r>
          </a:p>
          <a:p>
            <a:pPr lvl="0" eaLnBrk="0" hangingPunct="0"/>
            <a:endParaRPr lang="ru-RU" sz="1200" b="1" dirty="0" smtClean="0">
              <a:solidFill>
                <a:srgbClr val="000000"/>
              </a:solidFill>
              <a:latin typeface="Verdana" pitchFamily="34" charset="0"/>
              <a:ea typeface="Times New Roman" pitchFamily="18" charset="0"/>
              <a:cs typeface="Times New Roman" pitchFamily="18" charset="0"/>
            </a:endParaRPr>
          </a:p>
          <a:p>
            <a:pPr lvl="0" eaLnBrk="0" hangingPunct="0">
              <a:buFontTx/>
              <a:buChar char="•"/>
            </a:pPr>
            <a:r>
              <a:rPr lang="ru-RU" sz="1200" b="1" dirty="0" smtClean="0">
                <a:solidFill>
                  <a:srgbClr val="000000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передовой (характеризуется тем, что педагог получает лучшие результаты за счет усовершенствования имеющихся средств, оптимальной организации педагогического процесса) Понятие «передовой педагогический опыт» употребляется в широком и узком смыслах. В широком смысле под передовым опытом понимают высокое мастерство педагога, т.е. такую практику, которая дает высокий устойчивый педагогический результат. Профессор М.Н. </a:t>
            </a:r>
            <a:r>
              <a:rPr lang="ru-RU" sz="1200" b="1" dirty="0" err="1" smtClean="0">
                <a:solidFill>
                  <a:srgbClr val="000000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Скаткин</a:t>
            </a:r>
            <a:r>
              <a:rPr lang="ru-RU" sz="1200" b="1" dirty="0" smtClean="0">
                <a:solidFill>
                  <a:srgbClr val="000000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считает, что «опыт учителя может и не содержать в себе чего-либо нового, оригинального, но, основанный на успешном применении установленных наукой принципов и методов, он явится хорошим образцом для тех учителей, которые ещё не овладели педагогическим мастерством». (М.Н. </a:t>
            </a:r>
            <a:r>
              <a:rPr lang="ru-RU" sz="1200" b="1" dirty="0" err="1" smtClean="0">
                <a:solidFill>
                  <a:srgbClr val="000000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Скаткин</a:t>
            </a:r>
            <a:r>
              <a:rPr lang="ru-RU" sz="1200" b="1" dirty="0" smtClean="0">
                <a:solidFill>
                  <a:srgbClr val="000000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. Методология и методика педагогических исследований. – М., 1986, с. 7). В узком смысле под передовым педагогическим опытом понимают только такую практику, которая содержит в себе элементы творческого поиска, новизны, оригинальности, то, что иначе называется новаторством. К новаторам педагогического труда можно отнести Ш.А. Амонашвили, О.С. </a:t>
            </a:r>
            <a:r>
              <a:rPr lang="ru-RU" sz="1200" b="1" dirty="0" err="1" smtClean="0">
                <a:solidFill>
                  <a:srgbClr val="000000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Газмана</a:t>
            </a:r>
            <a:r>
              <a:rPr lang="ru-RU" sz="1200" b="1" dirty="0" smtClean="0">
                <a:solidFill>
                  <a:srgbClr val="000000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, Н.П. </a:t>
            </a:r>
            <a:r>
              <a:rPr lang="ru-RU" sz="1200" b="1" dirty="0" err="1" smtClean="0">
                <a:solidFill>
                  <a:srgbClr val="000000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Гузика</a:t>
            </a:r>
            <a:r>
              <a:rPr lang="ru-RU" sz="1200" b="1" dirty="0" smtClean="0">
                <a:solidFill>
                  <a:srgbClr val="000000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, Е.Н. Ильина, В.А. </a:t>
            </a:r>
            <a:r>
              <a:rPr lang="ru-RU" sz="1200" b="1" dirty="0" err="1" smtClean="0">
                <a:solidFill>
                  <a:srgbClr val="000000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Караковского</a:t>
            </a:r>
            <a:r>
              <a:rPr lang="ru-RU" sz="1200" b="1" dirty="0" smtClean="0">
                <a:solidFill>
                  <a:srgbClr val="000000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, С.Н. </a:t>
            </a:r>
            <a:r>
              <a:rPr lang="ru-RU" sz="1200" b="1" dirty="0" err="1" smtClean="0">
                <a:solidFill>
                  <a:srgbClr val="000000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Лысенкову</a:t>
            </a:r>
            <a:r>
              <a:rPr lang="ru-RU" sz="1200" b="1" dirty="0" smtClean="0">
                <a:solidFill>
                  <a:srgbClr val="000000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, В.Ф. Шаталова и др.</a:t>
            </a:r>
          </a:p>
          <a:p>
            <a:pPr lvl="0" eaLnBrk="0" hangingPunct="0"/>
            <a:endParaRPr lang="ru-RU" sz="1200" b="1" dirty="0" smtClean="0">
              <a:solidFill>
                <a:srgbClr val="000000"/>
              </a:solidFill>
              <a:latin typeface="Verdana" pitchFamily="34" charset="0"/>
              <a:ea typeface="Times New Roman" pitchFamily="18" charset="0"/>
              <a:cs typeface="Times New Roman" pitchFamily="18" charset="0"/>
            </a:endParaRPr>
          </a:p>
          <a:p>
            <a:pPr lvl="0" eaLnBrk="0" hangingPunct="0">
              <a:buFontTx/>
              <a:buChar char="•"/>
            </a:pPr>
            <a:r>
              <a:rPr lang="ru-RU" sz="1200" b="1" dirty="0" smtClean="0">
                <a:solidFill>
                  <a:srgbClr val="000000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новаторский (содержащий элементы новизны, открытия, изобретения, авторства).</a:t>
            </a:r>
          </a:p>
          <a:p>
            <a:pPr lvl="0" eaLnBrk="0" hangingPunct="0"/>
            <a:endParaRPr lang="ru-RU" sz="1200" b="1" dirty="0" smtClean="0">
              <a:solidFill>
                <a:srgbClr val="000000"/>
              </a:solidFill>
              <a:latin typeface="Bookman Old Style" pitchFamily="18" charset="0"/>
              <a:ea typeface="Times New Roman" pitchFamily="18" charset="0"/>
              <a:cs typeface="Arial" pitchFamily="34" charset="0"/>
            </a:endParaRPr>
          </a:p>
          <a:p>
            <a:pPr eaLnBrk="0" hangingPunct="0"/>
            <a:r>
              <a:rPr lang="ru-RU" sz="1400" b="1" i="1" dirty="0" smtClean="0">
                <a:solidFill>
                  <a:schemeClr val="accent6">
                    <a:lumMod val="50000"/>
                  </a:schemeClr>
                </a:solidFill>
                <a:latin typeface="Bookman Old Style" pitchFamily="18" charset="0"/>
              </a:rPr>
              <a:t>Изучение, обобщение педагогического опыта — одна из наиболее действенных форм повышения квалификации и мастерства педагога.</a:t>
            </a:r>
          </a:p>
          <a:p>
            <a:pPr lvl="0" eaLnBrk="0" hangingPunct="0"/>
            <a:endParaRPr lang="ru-RU" b="1" dirty="0" smtClean="0">
              <a:solidFill>
                <a:schemeClr val="tx1"/>
              </a:solidFill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611560" y="1538786"/>
            <a:ext cx="7848872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Научное изучение и обобщение педагогического опыта направлено на решение различных исследовательских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целей: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Verdana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- выявлению существующего уровня решения образовательных и воспитательных задач;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Verdana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- определению узких мест, «белых» пятен и противоречий, возникающих в практике;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Verdana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- выявлению ведущих тенденций, оригинальных идей, элементов инновационного, прогрессивного, рождающегося в каждодневном творческом поиске лучших педагогов, а также характерных недостатков и ошибок;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Verdana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изучению доступности и эффективности научных рекомендаций, которые становятся достоянием науки и практики.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Verdana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Что может быть опытом?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Verdana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алгоритмы  действий по определенному направлению работы;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- технология воспитательно-образовательной работы или элементы технологии;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- авторская программа;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- система методических приемов;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- эффективные средства обучения и воспитания (пособия, карточки, тренажеры);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- реализация принципов обучения и воспитания (</a:t>
            </a: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креативности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, комфортности, вариативности и др.);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- эффективная система оценки знаний, уровня воспитанности и др.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3" name="Рисунок 2" descr="D:\изображения\Картинки\Картин. пед\ДЕТИ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188640"/>
            <a:ext cx="2808312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51520" y="1124744"/>
            <a:ext cx="8640960" cy="5544616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6" name="AutoShape 2"/>
          <p:cNvSpPr>
            <a:spLocks noChangeArrowheads="1"/>
          </p:cNvSpPr>
          <p:nvPr/>
        </p:nvSpPr>
        <p:spPr bwMode="auto">
          <a:xfrm>
            <a:off x="899592" y="404664"/>
            <a:ext cx="7416824" cy="830262"/>
          </a:xfrm>
          <a:prstGeom prst="downArrow">
            <a:avLst>
              <a:gd name="adj1" fmla="val 72352"/>
              <a:gd name="adj2" fmla="val 64097"/>
            </a:avLst>
          </a:prstGeom>
          <a:solidFill>
            <a:srgbClr val="FFC000"/>
          </a:solidFill>
          <a:ln w="19050">
            <a:solidFill>
              <a:schemeClr val="accent3">
                <a:lumMod val="75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457200" marR="296863" lvl="1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Bookman Old Style" pitchFamily="18" charset="0"/>
              </a:rPr>
              <a:t>Основными критериями эффективного педагогического опыта являются: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539552" y="1305599"/>
            <a:ext cx="8064896" cy="5447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Соответствие  современным достижениям педагогики и методики, тенденциям общественного развития, социальному заказу, научная обоснованность. ППО может быть или результатом творческих теоретических поисков педагога или его находкой в процессе проб и ошибок. Но в любом случае такой опыт всегда будет иметь научную основу. Одна из задач обобщения ППО и заключается в том, чтобы дать ему научное истолкование.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Необходимость и достаточность материала. Логическая завершенность.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Экономичность, оптимальность тех средств и сил, которые затрачивают учреждение и педагог для достижения устойчивых положительных результатов. 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Times New Roman" pitchFamily="18" charset="0"/>
              </a:rPr>
              <a:t>Актуальность и перспективность. 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- в какой мере данный опыт способствует эффективному решению основных задач воспитания и обучения, поставленных перед ОУ (социальный заказ), для дальнейшего совершенствования практики учебно-воспитательной работы; 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lvl="0">
              <a:buFontTx/>
              <a:buChar char="-"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какие противоречия и затруднения, встречающиеся в массовой практике, успешно решаются данным опытом. Раскрытие противоречий, на разрешение которых был направлен опыт педагога, помогает глубже понять смысл, научное и практическое значение опыта и по достоинству оценить достигнутые результаты. </a:t>
            </a:r>
          </a:p>
          <a:p>
            <a:pPr lvl="0">
              <a:buFont typeface="Wingdings" pitchFamily="2" charset="2"/>
              <a:buChar char="v"/>
            </a:pPr>
            <a:r>
              <a:rPr lang="ru-RU" sz="1200" b="1" dirty="0" smtClean="0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Новизна опыта:</a:t>
            </a:r>
            <a:endParaRPr lang="ru-RU" sz="1200" b="1" dirty="0" smtClean="0">
              <a:latin typeface="Arial" pitchFamily="34" charset="0"/>
              <a:ea typeface="Times New Roman" pitchFamily="18" charset="0"/>
            </a:endParaRPr>
          </a:p>
          <a:p>
            <a:pPr lvl="0" eaLnBrk="0" hangingPunct="0"/>
            <a:r>
              <a:rPr lang="ru-RU" sz="1200" b="1" dirty="0" smtClean="0">
                <a:solidFill>
                  <a:srgbClr val="000000"/>
                </a:solidFill>
                <a:latin typeface="Bookman Old Style" pitchFamily="18" charset="0"/>
                <a:ea typeface="Times New Roman" pitchFamily="18" charset="0"/>
              </a:rPr>
              <a:t>новое содержание педагогического процесса, а также новые методы, формы, средства педагогической деятельности, которые можно определить как творческий опыт;</a:t>
            </a:r>
            <a:endParaRPr lang="ru-RU" sz="1200" b="1" dirty="0" smtClean="0">
              <a:latin typeface="Arial" pitchFamily="34" charset="0"/>
              <a:ea typeface="Times New Roman" pitchFamily="18" charset="0"/>
            </a:endParaRPr>
          </a:p>
          <a:p>
            <a:pPr lvl="0" eaLnBrk="0" hangingPunct="0"/>
            <a:r>
              <a:rPr lang="ru-RU" sz="1200" b="1" dirty="0" smtClean="0">
                <a:solidFill>
                  <a:srgbClr val="000000"/>
                </a:solidFill>
                <a:latin typeface="Bookman Old Style" pitchFamily="18" charset="0"/>
                <a:ea typeface="Times New Roman" pitchFamily="18" charset="0"/>
              </a:rPr>
              <a:t>успешное применение известных научных положений передового опыта, так называемый репродуктивный опыт;</a:t>
            </a:r>
            <a:endParaRPr lang="ru-RU" sz="1200" b="1" dirty="0" smtClean="0">
              <a:latin typeface="Arial" pitchFamily="34" charset="0"/>
              <a:ea typeface="Times New Roman" pitchFamily="18" charset="0"/>
            </a:endParaRPr>
          </a:p>
          <a:p>
            <a:pPr lvl="0" eaLnBrk="0" hangingPunct="0"/>
            <a:r>
              <a:rPr lang="ru-RU" sz="1200" b="1" dirty="0" smtClean="0">
                <a:solidFill>
                  <a:srgbClr val="000000"/>
                </a:solidFill>
                <a:latin typeface="Bookman Old Style" pitchFamily="18" charset="0"/>
                <a:ea typeface="Times New Roman" pitchFamily="18" charset="0"/>
              </a:rPr>
              <a:t>рационализация отдельных сторон педагогической деятельности и деятельности по управлению педагогическим процессом.</a:t>
            </a:r>
          </a:p>
          <a:p>
            <a:pPr eaLnBrk="0" hangingPunct="0">
              <a:buFont typeface="Wingdings" pitchFamily="2" charset="2"/>
              <a:buChar char="v"/>
            </a:pPr>
            <a:r>
              <a:rPr lang="ru-RU" sz="1200" b="1" dirty="0" smtClean="0">
                <a:solidFill>
                  <a:srgbClr val="000000"/>
                </a:solidFill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Устойчивость, </a:t>
            </a:r>
            <a:r>
              <a:rPr lang="ru-RU" sz="1200" b="1" dirty="0" smtClean="0">
                <a:solidFill>
                  <a:srgbClr val="000000"/>
                </a:solidFill>
                <a:latin typeface="Bookman Old Style" pitchFamily="18" charset="0"/>
                <a:ea typeface="Times New Roman" pitchFamily="18" charset="0"/>
              </a:rPr>
              <a:t> стабильность</a:t>
            </a:r>
            <a:r>
              <a:rPr lang="ru-RU" sz="1200" b="1" dirty="0" smtClean="0">
                <a:solidFill>
                  <a:srgbClr val="000000"/>
                </a:solidFill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 и постоянство успехов учебно-воспитательной работы: </a:t>
            </a:r>
            <a:r>
              <a:rPr lang="ru-RU" sz="1200" b="1" dirty="0" smtClean="0">
                <a:solidFill>
                  <a:srgbClr val="000000"/>
                </a:solidFill>
                <a:latin typeface="Bookman Old Style" pitchFamily="18" charset="0"/>
                <a:ea typeface="Times New Roman" pitchFamily="18" charset="0"/>
              </a:rPr>
              <a:t>сохранении заданного уровня результатов при изменяющихся условиях обучения и воспитания, а также достижение положительных результатов на протяжении достаточно продолжительного времени.</a:t>
            </a:r>
            <a:endParaRPr lang="ru-RU" sz="1200" b="1" dirty="0" smtClean="0">
              <a:latin typeface="Arial" pitchFamily="34" charset="0"/>
              <a:ea typeface="Times New Roman" pitchFamily="18" charset="0"/>
            </a:endParaRPr>
          </a:p>
          <a:p>
            <a:pPr lvl="0" eaLnBrk="0" hangingPunct="0"/>
            <a:endParaRPr lang="ru-RU" sz="1200" b="1" dirty="0" smtClean="0"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51520" y="188640"/>
            <a:ext cx="8640960" cy="6480720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177" name="Rectangle 1"/>
          <p:cNvSpPr>
            <a:spLocks noChangeArrowheads="1"/>
          </p:cNvSpPr>
          <p:nvPr/>
        </p:nvSpPr>
        <p:spPr bwMode="auto">
          <a:xfrm>
            <a:off x="395536" y="410872"/>
            <a:ext cx="8280920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Times New Roman" pitchFamily="18" charset="0"/>
              </a:rPr>
              <a:t>Преемственность.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Результативность работы:</a:t>
            </a: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a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) Ориентированность успеха на конкретный результат.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б) Успехи и достижения воспитанников.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в)</a:t>
            </a: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Сохранение заданного уровня результатов при изменяющихся условиях обучения и воспитания.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г) Достижение положительных результатов на протяжении достаточно длительного времени.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 ППО должен давать "обильный урожай", высокое качество, глубину знаний, значительные сдвиги в уровне воспитанности, в общем и специальном развитии детей,  образованность, культура, которую педагог формирует у детей.  Причём результаты педагогов должны существенно отличаться по качеству при сравнении с результатами массового опыта деятельности педагогов и коллективов.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Р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епрезентативность. 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- достаточная проверка опыта по времени; 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- подтверждение позитивных результатов не только в работе одного педагога, но и в деятельности всех педагогов, которые берут этот опыт на вооружение; 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lvl="0">
              <a:buFontTx/>
              <a:buChar char="-"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возможность повторения и творческого использования опыта одного педагога другими, расширение этого опыта до массового. </a:t>
            </a:r>
          </a:p>
          <a:p>
            <a:pPr lvl="0">
              <a:buFont typeface="Wingdings" pitchFamily="2" charset="2"/>
              <a:buChar char="v"/>
            </a:pPr>
            <a:r>
              <a:rPr lang="ru-RU" sz="1200" b="1" dirty="0" smtClean="0">
                <a:latin typeface="Bookman Old Style" pitchFamily="18" charset="0"/>
              </a:rPr>
              <a:t>Умение обнаруживать и преодолевать недостатки, противоречия. </a:t>
            </a:r>
          </a:p>
          <a:p>
            <a:r>
              <a:rPr lang="ru-RU" sz="1200" b="1" dirty="0" smtClean="0">
                <a:latin typeface="Bookman Old Style" pitchFamily="18" charset="0"/>
              </a:rPr>
              <a:t> </a:t>
            </a:r>
          </a:p>
          <a:p>
            <a:pPr lvl="0">
              <a:buFont typeface="Wingdings" pitchFamily="2" charset="2"/>
              <a:buChar char="v"/>
            </a:pPr>
            <a:r>
              <a:rPr lang="ru-RU" sz="1200" b="1" dirty="0" smtClean="0">
                <a:latin typeface="Bookman Old Style" pitchFamily="18" charset="0"/>
              </a:rPr>
              <a:t>Условия, необходимые для изучения, анализа и обобщения передового педагогического опыта:</a:t>
            </a:r>
          </a:p>
          <a:p>
            <a:r>
              <a:rPr lang="ru-RU" sz="1200" b="1" dirty="0" smtClean="0">
                <a:latin typeface="Bookman Old Style" pitchFamily="18" charset="0"/>
              </a:rPr>
              <a:t>-  понимание структуры и процесса обобщения опыта и внедрения науки в практику как системы накопления фактов, перевод их в педагогические идеи;</a:t>
            </a:r>
          </a:p>
          <a:p>
            <a:r>
              <a:rPr lang="ru-RU" sz="1200" b="1" dirty="0" smtClean="0">
                <a:latin typeface="Bookman Old Style" pitchFamily="18" charset="0"/>
              </a:rPr>
              <a:t>-  формулирование на основе выявленных идей, выводов, умозаключений педагогических задач для успешной организации учебно-воспитательного процесса;</a:t>
            </a:r>
          </a:p>
          <a:p>
            <a:r>
              <a:rPr lang="ru-RU" sz="1200" b="1" dirty="0" smtClean="0">
                <a:latin typeface="Bookman Old Style" pitchFamily="18" charset="0"/>
              </a:rPr>
              <a:t>-  умение, готовность самого педагога (методиста) видеть факты, влияющие на эффективность педагогического процесса, отбирать и наблюдать их в процессе работы, фактически видеть идею, дающую возможность развивать и совершенствовать собственный опыт, опыт коллег; способы усложнения педагогических задач с целью стимулирования творческой активности детей, вооружения их навыками самообразования, самовоспитания, саморазвития и самосовершенствования.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79512" y="260648"/>
            <a:ext cx="8640960" cy="6408712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Классификация передового педагогического опыта.</a:t>
            </a:r>
          </a:p>
          <a:p>
            <a:pPr algn="ctr"/>
            <a:endParaRPr lang="ru-RU" sz="1600" b="1" dirty="0" smtClean="0">
              <a:solidFill>
                <a:srgbClr val="00B050"/>
              </a:solidFill>
              <a:latin typeface="Bookman Old Style" pitchFamily="18" charset="0"/>
              <a:ea typeface="Times New Roman" pitchFamily="18" charset="0"/>
              <a:cs typeface="Times New Roman" pitchFamily="18" charset="0"/>
            </a:endParaRPr>
          </a:p>
          <a:p>
            <a:pPr algn="ctr"/>
            <a:endParaRPr lang="ru-RU" sz="1600" b="1" dirty="0" smtClean="0">
              <a:latin typeface="Arial" pitchFamily="34" charset="0"/>
              <a:ea typeface="Times New Roman" pitchFamily="18" charset="0"/>
            </a:endParaRPr>
          </a:p>
          <a:p>
            <a:pPr lvl="0">
              <a:buFontTx/>
              <a:buChar char="-"/>
            </a:pPr>
            <a:r>
              <a:rPr lang="ru-RU" sz="1200" b="1" dirty="0" smtClean="0">
                <a:solidFill>
                  <a:schemeClr val="tx1"/>
                </a:solidFill>
                <a:latin typeface="Bookman Old Style" pitchFamily="18" charset="0"/>
              </a:rPr>
              <a:t>Комплексный (взята за основу широта содержания) - объединение обучения и воспитания. </a:t>
            </a:r>
          </a:p>
          <a:p>
            <a:pPr lvl="0"/>
            <a:endParaRPr lang="ru-RU" sz="1200" b="1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pPr lvl="0"/>
            <a:endParaRPr lang="ru-RU" sz="1200" b="1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pPr lvl="0">
              <a:buFontTx/>
              <a:buChar char="-"/>
            </a:pPr>
            <a:r>
              <a:rPr lang="ru-RU" sz="1200" b="1" dirty="0" smtClean="0">
                <a:solidFill>
                  <a:schemeClr val="tx1"/>
                </a:solidFill>
                <a:latin typeface="Bookman Old Style" pitchFamily="18" charset="0"/>
              </a:rPr>
              <a:t>Коллективный, групповой и индивидуальный, в зависимости от того, кто является его автором. </a:t>
            </a:r>
          </a:p>
          <a:p>
            <a:pPr lvl="0"/>
            <a:endParaRPr lang="ru-RU" sz="1200" b="1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pPr lvl="0"/>
            <a:endParaRPr lang="ru-RU" sz="1200" b="1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pPr lvl="0">
              <a:buFontTx/>
              <a:buChar char="-"/>
            </a:pPr>
            <a:r>
              <a:rPr lang="ru-RU" sz="1200" b="1" dirty="0" smtClean="0">
                <a:solidFill>
                  <a:schemeClr val="tx1"/>
                </a:solidFill>
                <a:latin typeface="Bookman Old Style" pitchFamily="18" charset="0"/>
              </a:rPr>
              <a:t>Дающий высокие результаты по признаку эффективности.</a:t>
            </a:r>
          </a:p>
          <a:p>
            <a:pPr lvl="0"/>
            <a:endParaRPr lang="ru-RU" sz="1200" b="1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pPr lvl="0"/>
            <a:endParaRPr lang="ru-RU" sz="1200" b="1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pPr lvl="0">
              <a:buFontTx/>
              <a:buChar char="-"/>
            </a:pPr>
            <a:r>
              <a:rPr lang="ru-RU" sz="1200" b="1" dirty="0" smtClean="0">
                <a:solidFill>
                  <a:schemeClr val="tx1"/>
                </a:solidFill>
                <a:latin typeface="Bookman Old Style" pitchFamily="18" charset="0"/>
              </a:rPr>
              <a:t>Исследовательский, частично поисковый, репродуктивный - определяется по степени новизны. В последнем успешно повторяются уже известные методические рекомендации и опыт других педагогов-мастеров труда. В поисковом опыте вносятся элементы нового в известный опыт. Исследовательский (новаторский) - это когда педагог предполагает новые пути решения учебно-воспитательных задач, экспериментально доказывая их. </a:t>
            </a:r>
          </a:p>
          <a:p>
            <a:pPr lvl="0"/>
            <a:endParaRPr lang="ru-RU" sz="1200" b="1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pPr lvl="0"/>
            <a:endParaRPr lang="ru-RU" sz="1200" b="1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pPr lvl="0">
              <a:buFontTx/>
              <a:buChar char="-"/>
            </a:pPr>
            <a:r>
              <a:rPr lang="ru-RU" sz="1200" b="1" dirty="0" smtClean="0">
                <a:solidFill>
                  <a:schemeClr val="tx1"/>
                </a:solidFill>
                <a:latin typeface="Bookman Old Style" pitchFamily="18" charset="0"/>
              </a:rPr>
              <a:t>Эмпирический, научно-теоретический - определяется по степени научной обоснованности. </a:t>
            </a:r>
          </a:p>
          <a:p>
            <a:pPr lvl="0"/>
            <a:endParaRPr lang="ru-RU" sz="1200" b="1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pPr lvl="0"/>
            <a:endParaRPr lang="ru-RU" sz="1200" b="1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pPr lvl="0">
              <a:buFontTx/>
              <a:buChar char="-"/>
            </a:pPr>
            <a:r>
              <a:rPr lang="ru-RU" sz="1200" b="1" dirty="0" smtClean="0">
                <a:solidFill>
                  <a:schemeClr val="tx1"/>
                </a:solidFill>
                <a:latin typeface="Bookman Old Style" pitchFamily="18" charset="0"/>
              </a:rPr>
              <a:t>Психолого-педагогический, практический - определяется по характеру научной обоснованности. </a:t>
            </a:r>
          </a:p>
          <a:p>
            <a:pPr lvl="0"/>
            <a:endParaRPr lang="ru-RU" sz="1200" b="1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pPr lvl="0"/>
            <a:endParaRPr lang="ru-RU" sz="1200" b="1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pPr lvl="0"/>
            <a:r>
              <a:rPr lang="ru-RU" sz="1200" b="1" dirty="0" smtClean="0">
                <a:solidFill>
                  <a:schemeClr val="tx1"/>
                </a:solidFill>
                <a:latin typeface="Bookman Old Style" pitchFamily="18" charset="0"/>
              </a:rPr>
              <a:t>- Длительный, кратковременный - по продолжительности во времени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179512" y="338140"/>
            <a:ext cx="8784976" cy="612475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19050">
            <a:solidFill>
              <a:srgbClr val="FFC000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Для накопления разнообразного и  достаточно обширного фактического материала используются следующие методы работы: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Наблюдение    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(применяется как прямое (осуществляется в процессе непосредственной работы), так и косвенное (путем ознакомления с  документацией и др. материалами). Объектами наблюдения могут быть: отдельные стороны деятельности детей и  педагога, качество выполнения планируемой работы, уровень усвоения знаний  детей, </a:t>
            </a:r>
            <a:r>
              <a:rPr kumimoji="0" lang="ru-RU" sz="1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сформированность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определенных умений и навыков, проявление индивидуальных умений и навыков, проявление индивидуальных особенностей и их роль в формировании творческой личности; дидактические условия и т.д.). Метод наблюдения принесет определенные результаты, если изучение опыта будет всесторонним, объективным и обоснованным.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Беседа     (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ее ценность как метода исследования состоит в том, что она дает возможность непосредственного контакта с педагогами и детьми, что позволяет глубже изучить все стороны учебно-воспитательного процесса в учебном заведении. Беседа, как и наблюдение, проводится в условиях учебно-воспитательного процесса. Ответы могут даваться в устной и письменной форме.</a:t>
            </a: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Результаты беседы анализируются</a:t>
            </a: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Анкетирование    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(помогает выявить у детей знания, умения и навыки, их отношение к участию в учебно-воспитательном процессе, педагогу в целом и т.д. Метод анкетирования дает возможность изучить большое количество участников процесса и получить о них обширную информацию).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Тестирование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   (выявляет наличие или отсутствие у детей знаний, умений и навыков, выполнение ими серии заданий диагностического характера).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Изучение продуктов деятельности   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(изучение умений и навыков детей, приобретенных в процессе учебно-воспитательного воздействия, их способностей, интересов по результатам деятельности).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Эксперимент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  (может быть контактирующим, обучающим, итоговым, формирующим). Проводится в тех случаях, когда нет других способов убедиться в целесообразности внедрения проверяемого опыта. Задача того, кто обобщает передовой опыт, заключается не только в том, чтобы фиксировать чужие достижения, автоматически применяя их. Необходимо создавать оригинальный опыт, применительно к местным условиям, разрабатывать рекомендации по совершенствованию практики, т.е. управлять передовым опытом (а это значит, что необходимо изучать и заимствованный опыт, организовав его экспериментальную проверку в двух-трех (и более) учреждениях образования).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Обработка фактического материала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   (осуществляется путем анализа идей, фактов, математического подсчета тех или иных показателей, процентного или графического выражения, а затем обобщения, установления определенных закономерностей).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Прежде чем приступить к обобщению передового педагогического опыта, необходимо уточнить полученные данные и конкретизировать их, проанализировать фактический материал и при необходимости дополнить его, провести практическую проверку полученных результатов.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Задача описания передового опыта - показать, чем именно он полезен, побудить к повторению и распространению инновации.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8913" name="WordArt 1"/>
          <p:cNvSpPr>
            <a:spLocks noChangeArrowheads="1" noChangeShapeType="1" noTextEdit="1"/>
          </p:cNvSpPr>
          <p:nvPr/>
        </p:nvSpPr>
        <p:spPr bwMode="auto">
          <a:xfrm>
            <a:off x="1259632" y="476672"/>
            <a:ext cx="6477000" cy="4191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ru-RU" sz="1400" b="1" kern="10" spc="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C000"/>
                </a:solidFill>
                <a:effectLst/>
                <a:latin typeface="Bookman Old Style"/>
              </a:rPr>
              <a:t>Содержание  работы по изучению передового педагогического опыта: </a:t>
            </a:r>
            <a:endParaRPr lang="ru-RU" sz="1400" b="1" kern="10" spc="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C000"/>
              </a:solidFill>
              <a:effectLst/>
              <a:latin typeface="Bookman Old Style"/>
            </a:endParaRPr>
          </a:p>
        </p:txBody>
      </p:sp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467544" y="1079495"/>
            <a:ext cx="8064896" cy="5170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Bookman Old Style" pitchFamily="18" charset="0"/>
                <a:ea typeface="Times New Roman" pitchFamily="18" charset="0"/>
              </a:rPr>
              <a:t>Адрес изучаемого опыта.</a:t>
            </a:r>
            <a:endParaRPr kumimoji="0" lang="ru-RU" sz="1100" b="1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Bookman Old Style" pitchFamily="18" charset="0"/>
                <a:ea typeface="Times New Roman" pitchFamily="18" charset="0"/>
              </a:rPr>
              <a:t>Название темы. </a:t>
            </a: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Bookman Old Style" pitchFamily="18" charset="0"/>
                <a:ea typeface="Times New Roman" pitchFamily="18" charset="0"/>
              </a:rPr>
              <a:t>Необходимо четко определить проблему, по которой будет проводиться изучение передового опыта работы, именно этого опыта работы, его обобщение.</a:t>
            </a:r>
            <a:endParaRPr kumimoji="0" lang="ru-RU" sz="1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Bookman Old Style" pitchFamily="18" charset="0"/>
                <a:ea typeface="Times New Roman" pitchFamily="18" charset="0"/>
              </a:rPr>
              <a:t>Изучение литературы, </a:t>
            </a: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Bookman Old Style" pitchFamily="18" charset="0"/>
                <a:ea typeface="Times New Roman" pitchFamily="18" charset="0"/>
              </a:rPr>
              <a:t>документов, графических материалов. Обосновать потребность, обусловившую необходимость поиска статистических данных; проанализировать состояние </a:t>
            </a: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Bookman Old Style" pitchFamily="18" charset="0"/>
                <a:ea typeface="Times New Roman" pitchFamily="18" charset="0"/>
              </a:rPr>
              <a:t>практической работы учебных заведений по проблеме.</a:t>
            </a:r>
            <a:endParaRPr kumimoji="0" lang="ru-RU" sz="1100" b="1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Bookman Old Style" pitchFamily="18" charset="0"/>
                <a:ea typeface="Times New Roman" pitchFamily="18" charset="0"/>
              </a:rPr>
              <a:t>Цель </a:t>
            </a: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Bookman Old Style" pitchFamily="18" charset="0"/>
                <a:ea typeface="Times New Roman" pitchFamily="18" charset="0"/>
              </a:rPr>
              <a:t>обобщения опыта, основные направления изучаемой проблемы, возможные пути ее решения.</a:t>
            </a:r>
            <a:endParaRPr kumimoji="0" lang="ru-RU" sz="1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Bookman Old Style" pitchFamily="18" charset="0"/>
                <a:ea typeface="Times New Roman" pitchFamily="18" charset="0"/>
              </a:rPr>
              <a:t>Объект </a:t>
            </a: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Bookman Old Style" pitchFamily="18" charset="0"/>
                <a:ea typeface="Times New Roman" pitchFamily="18" charset="0"/>
              </a:rPr>
              <a:t>(субъект) изучения (чей опыт планируется изучать, кто будет изучать).</a:t>
            </a:r>
            <a:endParaRPr kumimoji="0" lang="ru-RU" sz="1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Bookman Old Style" pitchFamily="18" charset="0"/>
                <a:ea typeface="Times New Roman" pitchFamily="18" charset="0"/>
              </a:rPr>
              <a:t>График</a:t>
            </a: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Bookman Old Style" pitchFamily="18" charset="0"/>
                <a:ea typeface="Times New Roman" pitchFamily="18" charset="0"/>
              </a:rPr>
              <a:t> посещения занятий (мероприятий), сформулировать цели каждого посещения. Обратить внимание:</a:t>
            </a:r>
            <a:endParaRPr kumimoji="0" lang="ru-RU" sz="1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Bookman Old Style" pitchFamily="18" charset="0"/>
                <a:ea typeface="Times New Roman" pitchFamily="18" charset="0"/>
              </a:rPr>
              <a:t>на актуальность и конкретность решаемых учебно-воспитательных задач, определенных носителем передового педагогического опыта;</a:t>
            </a:r>
            <a:endParaRPr kumimoji="0" lang="ru-RU" sz="1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Bookman Old Style" pitchFamily="18" charset="0"/>
                <a:ea typeface="Times New Roman" pitchFamily="18" charset="0"/>
              </a:rPr>
              <a:t>на степень активности и самостоятельной деятельности детей в решении поставленных задач;</a:t>
            </a:r>
            <a:endParaRPr kumimoji="0" lang="ru-RU" sz="1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Bookman Old Style" pitchFamily="18" charset="0"/>
                <a:ea typeface="Times New Roman" pitchFamily="18" charset="0"/>
              </a:rPr>
              <a:t>на определение уровня профессиональной подготовки, стиля работы, творческого потенциала педагога;</a:t>
            </a:r>
            <a:endParaRPr kumimoji="0" lang="ru-RU" sz="1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Bookman Old Style" pitchFamily="18" charset="0"/>
                <a:ea typeface="Times New Roman" pitchFamily="18" charset="0"/>
              </a:rPr>
              <a:t>на результативность занятия (системы занятий).</a:t>
            </a:r>
            <a:endParaRPr kumimoji="0" lang="ru-RU" sz="1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Bookman Old Style" pitchFamily="18" charset="0"/>
                <a:ea typeface="Times New Roman" pitchFamily="18" charset="0"/>
              </a:rPr>
              <a:t>Накопление фактов, </a:t>
            </a: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Bookman Old Style" pitchFamily="18" charset="0"/>
                <a:ea typeface="Times New Roman" pitchFamily="18" charset="0"/>
              </a:rPr>
              <a:t>способы изучения передового педагогического опыта:</a:t>
            </a:r>
            <a:endParaRPr kumimoji="0" lang="ru-RU" sz="1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Bookman Old Style" pitchFamily="18" charset="0"/>
                <a:ea typeface="Times New Roman" pitchFamily="18" charset="0"/>
              </a:rPr>
              <a:t>выяснить отношение администрации к значению изучаемого передового педагогического опыта в комплексе задач, которые решает педагогический коллектив образовательного заведения;</a:t>
            </a:r>
            <a:endParaRPr kumimoji="0" lang="ru-RU" sz="1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Bookman Old Style" pitchFamily="18" charset="0"/>
                <a:ea typeface="Times New Roman" pitchFamily="18" charset="0"/>
              </a:rPr>
              <a:t>наличие материалов по данному опыту работы, где они были представлены;</a:t>
            </a:r>
            <a:endParaRPr kumimoji="0" lang="ru-RU" sz="1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Bookman Old Style" pitchFamily="18" charset="0"/>
                <a:ea typeface="Times New Roman" pitchFamily="18" charset="0"/>
              </a:rPr>
              <a:t>где обсуждался и был одобрен к изучению и внедрению рассматриваемый опыт работы, результаты;</a:t>
            </a:r>
            <a:endParaRPr kumimoji="0" lang="ru-RU" sz="1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Bookman Old Style" pitchFamily="18" charset="0"/>
                <a:ea typeface="Times New Roman" pitchFamily="18" charset="0"/>
              </a:rPr>
              <a:t>изучение (использование) передового педагогического опыта в образовательном  заведении;</a:t>
            </a:r>
            <a:endParaRPr kumimoji="0" lang="ru-RU" sz="1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Bookman Old Style" pitchFamily="18" charset="0"/>
                <a:ea typeface="Times New Roman" pitchFamily="18" charset="0"/>
              </a:rPr>
              <a:t>основные направления, методы и приемы, используемые носителем передового педагогического опыта для эффективности работы по проблеме, выводы, определение перспективы в дальнейшей работе;</a:t>
            </a:r>
            <a:endParaRPr kumimoji="0" lang="ru-RU" sz="1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Bookman Old Style" pitchFamily="18" charset="0"/>
                <a:ea typeface="Times New Roman" pitchFamily="18" charset="0"/>
              </a:rPr>
              <a:t>изучение методических материалов, подготовленных носителем передового педагогического опыта, анализ их содержания, установление связи конкретной проблемы с реализацией общих учебно-воспитательных задач учреждения; оказание помощи в систематизации накопленных методических материалов, подготовке описания опыта.</a:t>
            </a:r>
            <a:endParaRPr kumimoji="0" lang="ru-RU" sz="1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395536" y="476672"/>
            <a:ext cx="8229600" cy="612068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61F1E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>Деятельность по обобщению и распространению передового педагогического опыта предусматривает большую работу.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61F1E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/>
            </a:r>
            <a:b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61F1E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61F1E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>Что может служить мотивом для включения педагога в такую деятельность?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61F1E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/>
            </a:r>
            <a:b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61F1E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61F1E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>1.      Потребность и наличие возможностей в самовыражении.</a:t>
            </a:r>
            <a:b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61F1E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61F1E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>2.      Потребность в признании и самоутверждении.</a:t>
            </a:r>
            <a:b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61F1E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61F1E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>3.      Потребность в принадлежности и причастности.</a:t>
            </a:r>
            <a:b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61F1E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61F1E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>4.      Уровень собственной компетенции.</a:t>
            </a:r>
            <a:b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61F1E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61F1E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>5.      Материальные и моральные вознаграждения.</a:t>
            </a:r>
            <a:b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61F1E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61F1E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>6.      Приверженность целям образовательного учреждения.</a:t>
            </a:r>
            <a:b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61F1E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61F1E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>7.      Благоприятный климат в коллективе. </a:t>
            </a:r>
            <a:b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61F1E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61F1E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>8.      Компетентность руководителей.</a:t>
            </a:r>
            <a:b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61F1E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61F1E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>9.      Систематическое повышение квалификации.</a:t>
            </a:r>
            <a:endParaRPr lang="ru-RU" sz="1600" dirty="0" smtClean="0">
              <a:solidFill>
                <a:srgbClr val="561F1E"/>
              </a:solidFill>
              <a:latin typeface="Bookman Old Style" pitchFamily="18" charset="0"/>
              <a:ea typeface="+mj-ea"/>
              <a:cs typeface="+mj-cs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61F1E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>10.</a:t>
            </a:r>
            <a:r>
              <a:rPr kumimoji="0" lang="ru-RU" sz="1600" b="0" i="0" u="none" strike="noStrike" kern="1200" cap="none" spc="0" normalizeH="0" noProof="0" dirty="0" smtClean="0">
                <a:ln>
                  <a:noFill/>
                </a:ln>
                <a:solidFill>
                  <a:srgbClr val="561F1E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>    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61F1E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>Позитивное отношение со стороны руководителей ОУ.</a:t>
            </a:r>
            <a: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61F1E"/>
                </a:solidFill>
                <a:effectLst/>
                <a:uLnTx/>
                <a:uFillTx/>
                <a:latin typeface="Art Nouveau-Bistro" pitchFamily="2" charset="0"/>
                <a:ea typeface="+mj-ea"/>
                <a:cs typeface="+mj-cs"/>
              </a:rPr>
              <a:t/>
            </a:r>
            <a:b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61F1E"/>
                </a:solidFill>
                <a:effectLst/>
                <a:uLnTx/>
                <a:uFillTx/>
                <a:latin typeface="Art Nouveau-Bistro" pitchFamily="2" charset="0"/>
                <a:ea typeface="+mj-ea"/>
                <a:cs typeface="+mj-cs"/>
              </a:rPr>
            </a:b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rgbClr val="561F1E"/>
              </a:solidFill>
              <a:effectLst/>
              <a:uLnTx/>
              <a:uFillTx/>
              <a:latin typeface="Art Nouveau-Bistro" pitchFamily="2" charset="0"/>
              <a:ea typeface="+mj-ea"/>
              <a:cs typeface="+mj-cs"/>
            </a:endParaRPr>
          </a:p>
        </p:txBody>
      </p:sp>
      <p:pic>
        <p:nvPicPr>
          <p:cNvPr id="3" name="Рисунок 2" descr="Квалификационные  характеристики  педагогических работников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4437112"/>
            <a:ext cx="4914457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628234"/>
            <a:ext cx="7560840" cy="338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800" b="1" dirty="0" smtClean="0">
                <a:solidFill>
                  <a:schemeClr val="accent6">
                    <a:lumMod val="50000"/>
                  </a:schemeClr>
                </a:solidFill>
                <a:latin typeface="Bookman Old Style" pitchFamily="18" charset="0"/>
              </a:rPr>
              <a:t>Что препятствует деятельности педагога по обобщению</a:t>
            </a:r>
            <a:r>
              <a:rPr lang="ru-RU" sz="1800" dirty="0" smtClean="0">
                <a:solidFill>
                  <a:schemeClr val="accent6">
                    <a:lumMod val="50000"/>
                  </a:schemeClr>
                </a:solidFill>
                <a:latin typeface="Bookman Old Style" pitchFamily="18" charset="0"/>
              </a:rPr>
              <a:t/>
            </a:r>
            <a:br>
              <a:rPr lang="ru-RU" sz="1800" dirty="0" smtClean="0">
                <a:solidFill>
                  <a:schemeClr val="accent6">
                    <a:lumMod val="50000"/>
                  </a:schemeClr>
                </a:solidFill>
                <a:latin typeface="Bookman Old Style" pitchFamily="18" charset="0"/>
              </a:rPr>
            </a:br>
            <a:r>
              <a:rPr lang="ru-RU" sz="1800" b="1" dirty="0" smtClean="0">
                <a:solidFill>
                  <a:schemeClr val="accent6">
                    <a:lumMod val="50000"/>
                  </a:schemeClr>
                </a:solidFill>
                <a:latin typeface="Bookman Old Style" pitchFamily="18" charset="0"/>
              </a:rPr>
              <a:t> и распространению опыта?</a:t>
            </a:r>
            <a:r>
              <a:rPr lang="ru-RU" sz="1800" dirty="0" smtClean="0">
                <a:latin typeface="Bookman Old Style" pitchFamily="18" charset="0"/>
              </a:rPr>
              <a:t/>
            </a:r>
            <a:br>
              <a:rPr lang="ru-RU" sz="1800" dirty="0" smtClean="0">
                <a:latin typeface="Bookman Old Style" pitchFamily="18" charset="0"/>
              </a:rPr>
            </a:br>
            <a:r>
              <a:rPr lang="ru-RU" sz="1800" dirty="0" smtClean="0">
                <a:latin typeface="Bookman Old Style" pitchFamily="18" charset="0"/>
              </a:rPr>
              <a:t> </a:t>
            </a:r>
            <a:br>
              <a:rPr lang="ru-RU" sz="1800" dirty="0" smtClean="0">
                <a:latin typeface="Bookman Old Style" pitchFamily="18" charset="0"/>
              </a:rPr>
            </a:br>
            <a:r>
              <a:rPr lang="ru-RU" sz="1800" dirty="0" smtClean="0">
                <a:latin typeface="Bookman Old Style" pitchFamily="18" charset="0"/>
              </a:rPr>
              <a:t>1. Завышенная или заниженная самооценка.</a:t>
            </a:r>
          </a:p>
          <a:p>
            <a:pPr algn="ctr"/>
            <a:r>
              <a:rPr lang="ru-RU" sz="1800" dirty="0" smtClean="0">
                <a:latin typeface="Bookman Old Style" pitchFamily="18" charset="0"/>
              </a:rPr>
              <a:t>2. Моральные и физические перегрузки.</a:t>
            </a:r>
            <a:br>
              <a:rPr lang="ru-RU" sz="1800" dirty="0" smtClean="0">
                <a:latin typeface="Bookman Old Style" pitchFamily="18" charset="0"/>
              </a:rPr>
            </a:br>
            <a:r>
              <a:rPr lang="ru-RU" sz="1800" dirty="0" smtClean="0">
                <a:latin typeface="Bookman Old Style" pitchFamily="18" charset="0"/>
              </a:rPr>
              <a:t>3. Отсутствие методической литературы, необходимых технических средств обучения.</a:t>
            </a:r>
            <a:br>
              <a:rPr lang="ru-RU" sz="1800" dirty="0" smtClean="0">
                <a:latin typeface="Bookman Old Style" pitchFamily="18" charset="0"/>
              </a:rPr>
            </a:br>
            <a:r>
              <a:rPr lang="ru-RU" sz="1800" dirty="0" smtClean="0">
                <a:latin typeface="Bookman Old Style" pitchFamily="18" charset="0"/>
              </a:rPr>
              <a:t>4. Недостижимость поставленных целей. </a:t>
            </a:r>
            <a:br>
              <a:rPr lang="ru-RU" sz="1800" dirty="0" smtClean="0">
                <a:latin typeface="Bookman Old Style" pitchFamily="18" charset="0"/>
              </a:rPr>
            </a:br>
            <a:r>
              <a:rPr lang="ru-RU" sz="1800" dirty="0" smtClean="0">
                <a:latin typeface="Bookman Old Style" pitchFamily="18" charset="0"/>
              </a:rPr>
              <a:t>5.Невостребованность результатов труда. </a:t>
            </a:r>
            <a:br>
              <a:rPr lang="ru-RU" sz="1800" dirty="0" smtClean="0">
                <a:latin typeface="Bookman Old Style" pitchFamily="18" charset="0"/>
              </a:rPr>
            </a:br>
            <a:r>
              <a:rPr lang="ru-RU" sz="1800" dirty="0" smtClean="0">
                <a:latin typeface="Bookman Old Style" pitchFamily="18" charset="0"/>
              </a:rPr>
              <a:t>6. Отсутствие желания у педагога, леность. 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> </a:t>
            </a:r>
            <a:br>
              <a:rPr lang="ru-RU" sz="1600" dirty="0" smtClean="0"/>
            </a:br>
            <a:endParaRPr lang="ru-RU" dirty="0"/>
          </a:p>
        </p:txBody>
      </p:sp>
      <p:pic>
        <p:nvPicPr>
          <p:cNvPr id="3" name="Рисунок 2" descr="D:\изображения\Картинки\Картин. пед\Картин. пед\Кар. пед. 1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3861048"/>
            <a:ext cx="5688632" cy="2736304"/>
          </a:xfrm>
          <a:prstGeom prst="snip2SameRect">
            <a:avLst/>
          </a:prstGeom>
          <a:noFill/>
          <a:ln w="19050">
            <a:solidFill>
              <a:srgbClr val="FFC000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prst="slope"/>
          </a:sp3d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908720"/>
            <a:ext cx="3168352" cy="338554"/>
          </a:xfrm>
          <a:prstGeom prst="rect">
            <a:avLst/>
          </a:prstGeom>
          <a:solidFill>
            <a:srgbClr val="FFC000"/>
          </a:solidFill>
          <a:scene3d>
            <a:camera prst="orthographicFront"/>
            <a:lightRig rig="threePt" dir="t"/>
          </a:scene3d>
          <a:sp3d>
            <a:bevelT prst="slope"/>
          </a:sp3d>
        </p:spPr>
        <p:txBody>
          <a:bodyPr wrap="square">
            <a:spAutoFit/>
          </a:bodyPr>
          <a:lstStyle/>
          <a:p>
            <a:r>
              <a:rPr lang="ru-RU" sz="1600" b="1" dirty="0" smtClean="0">
                <a:latin typeface="Bookman Old Style" pitchFamily="18" charset="0"/>
              </a:rPr>
              <a:t>Этапы работы с ППО</a:t>
            </a:r>
            <a:endParaRPr lang="ru-RU" sz="1600" b="1" dirty="0">
              <a:latin typeface="Bookman Old Style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771800" y="3645024"/>
            <a:ext cx="3240360" cy="338554"/>
          </a:xfrm>
          <a:prstGeom prst="rect">
            <a:avLst/>
          </a:prstGeom>
          <a:solidFill>
            <a:srgbClr val="FFC000"/>
          </a:solidFill>
          <a:scene3d>
            <a:camera prst="orthographicFront"/>
            <a:lightRig rig="threePt" dir="t"/>
          </a:scene3d>
          <a:sp3d>
            <a:bevelT prst="slope"/>
          </a:sp3d>
        </p:spPr>
        <p:txBody>
          <a:bodyPr wrap="square">
            <a:spAutoFit/>
          </a:bodyPr>
          <a:lstStyle/>
          <a:p>
            <a:r>
              <a:rPr lang="ru-RU" sz="1600" b="1" dirty="0" smtClean="0">
                <a:latin typeface="Bookman Old Style" pitchFamily="18" charset="0"/>
              </a:rPr>
              <a:t>Уровни работы с ППО</a:t>
            </a:r>
            <a:endParaRPr lang="ru-RU" sz="1600" dirty="0">
              <a:latin typeface="Bookman Old Style" pitchFamily="18" charset="0"/>
            </a:endParaRPr>
          </a:p>
        </p:txBody>
      </p:sp>
      <p:graphicFrame>
        <p:nvGraphicFramePr>
          <p:cNvPr id="6" name="Схема 5"/>
          <p:cNvGraphicFramePr/>
          <p:nvPr/>
        </p:nvGraphicFramePr>
        <p:xfrm>
          <a:off x="1331640" y="1412776"/>
          <a:ext cx="4248472" cy="21040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Схема 6"/>
          <p:cNvGraphicFramePr/>
          <p:nvPr/>
        </p:nvGraphicFramePr>
        <p:xfrm>
          <a:off x="3707904" y="4149080"/>
          <a:ext cx="4248472" cy="21040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51202" name="Picture 2" descr="E:\изображения\Картинки\Картин. пед\Картин. пед\пед9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67544" y="4077072"/>
            <a:ext cx="2486025" cy="2160240"/>
          </a:xfrm>
          <a:prstGeom prst="rect">
            <a:avLst/>
          </a:prstGeom>
          <a:noFill/>
        </p:spPr>
      </p:pic>
      <p:pic>
        <p:nvPicPr>
          <p:cNvPr id="51203" name="Picture 3" descr="E:\изображения\Картинки\Картин. пед\Картин. пед\кар.23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228184" y="1700808"/>
            <a:ext cx="2238896" cy="22322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1340768"/>
            <a:ext cx="792088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000" b="1" dirty="0" smtClean="0">
                <a:solidFill>
                  <a:schemeClr val="accent6">
                    <a:lumMod val="50000"/>
                  </a:schemeClr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1 этап. Организационный.</a:t>
            </a:r>
            <a:endParaRPr lang="ru-RU" sz="1000" b="1" dirty="0" smtClean="0">
              <a:solidFill>
                <a:schemeClr val="accent6">
                  <a:lumMod val="50000"/>
                </a:schemeClr>
              </a:solidFill>
              <a:latin typeface="Arial" pitchFamily="34" charset="0"/>
            </a:endParaRPr>
          </a:p>
          <a:p>
            <a:pPr lvl="0" eaLnBrk="0" hangingPunct="0"/>
            <a:r>
              <a:rPr lang="en-US" sz="1000" b="1" dirty="0" smtClean="0"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lang="ru-RU" sz="1000" b="1" dirty="0" smtClean="0"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Обнаружение противоречия между сложившимися формами и методами работы, с одной стороны, и необходимостью повышения ее эффективности - с другой. Это противоречие осознается, осмысливается, формулируется проблема в терминах педагогической науки.</a:t>
            </a:r>
            <a:endParaRPr lang="ru-RU" sz="1000" b="1" dirty="0" smtClean="0">
              <a:latin typeface="Arial" pitchFamily="34" charset="0"/>
            </a:endParaRPr>
          </a:p>
          <a:p>
            <a:pPr lvl="0" eaLnBrk="0" hangingPunct="0"/>
            <a:r>
              <a:rPr lang="en-US" sz="1000" b="1" dirty="0" smtClean="0">
                <a:solidFill>
                  <a:schemeClr val="accent6">
                    <a:lumMod val="50000"/>
                  </a:schemeClr>
                </a:solidFill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lang="ru-RU" sz="1000" b="1" dirty="0" smtClean="0">
                <a:solidFill>
                  <a:schemeClr val="accent6">
                    <a:lumMod val="50000"/>
                  </a:schemeClr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2 этап. Теоретическая и практическая подготовка.</a:t>
            </a:r>
            <a:endParaRPr lang="ru-RU" sz="1000" b="1" dirty="0" smtClean="0">
              <a:solidFill>
                <a:schemeClr val="accent6">
                  <a:lumMod val="50000"/>
                </a:schemeClr>
              </a:solidFill>
              <a:latin typeface="Arial" pitchFamily="34" charset="0"/>
            </a:endParaRPr>
          </a:p>
          <a:p>
            <a:pPr lvl="0" eaLnBrk="0" hangingPunct="0"/>
            <a:r>
              <a:rPr lang="en-US" sz="1000" b="1" dirty="0" smtClean="0"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lang="ru-RU" sz="1000" b="1" dirty="0" smtClean="0"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Поисковая работа: выявляются находки, новинки в работе отдельных педагогов или целых коллективов, имеющих определенные достижения в учебно-воспитательной работе. Определяется объект исследований, изучения и обобщения опыта.</a:t>
            </a:r>
            <a:endParaRPr lang="ru-RU" sz="1000" b="1" dirty="0" smtClean="0">
              <a:latin typeface="Arial" pitchFamily="34" charset="0"/>
            </a:endParaRPr>
          </a:p>
          <a:p>
            <a:pPr lvl="0" eaLnBrk="0" hangingPunct="0"/>
            <a:r>
              <a:rPr lang="en-US" sz="1000" b="1" dirty="0" smtClean="0">
                <a:solidFill>
                  <a:schemeClr val="accent6">
                    <a:lumMod val="50000"/>
                  </a:schemeClr>
                </a:solidFill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lang="ru-RU" sz="1000" b="1" dirty="0" smtClean="0">
                <a:solidFill>
                  <a:schemeClr val="accent6">
                    <a:lumMod val="50000"/>
                  </a:schemeClr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3 этап. Накопление фактического материала.</a:t>
            </a:r>
            <a:endParaRPr lang="ru-RU" sz="1000" b="1" dirty="0" smtClean="0">
              <a:solidFill>
                <a:schemeClr val="accent6">
                  <a:lumMod val="50000"/>
                </a:schemeClr>
              </a:solidFill>
              <a:latin typeface="Arial" pitchFamily="34" charset="0"/>
            </a:endParaRPr>
          </a:p>
          <a:p>
            <a:pPr lvl="0" eaLnBrk="0" hangingPunct="0"/>
            <a:r>
              <a:rPr lang="en-US" sz="1000" b="1" dirty="0" smtClean="0"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lang="ru-RU" sz="1000" b="1" dirty="0" smtClean="0"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Составляется развернутая программа изучения и обобщения опыта. Окончательно формулируется тема и цель, задачи, направление работы, уточняется объект</a:t>
            </a:r>
            <a:endParaRPr lang="ru-RU" sz="1000" b="1" dirty="0" smtClean="0">
              <a:latin typeface="Arial" pitchFamily="34" charset="0"/>
            </a:endParaRPr>
          </a:p>
          <a:p>
            <a:pPr lvl="0" eaLnBrk="0" hangingPunct="0"/>
            <a:r>
              <a:rPr lang="ru-RU" sz="1000" b="1" dirty="0" smtClean="0"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( учреждение, группа, кружок,  педагог, коллектив и др.) и предмет изучения и обобщения.</a:t>
            </a:r>
            <a:endParaRPr lang="ru-RU" sz="1000" b="1" dirty="0" smtClean="0">
              <a:latin typeface="Arial" pitchFamily="34" charset="0"/>
            </a:endParaRPr>
          </a:p>
          <a:p>
            <a:pPr lvl="0" eaLnBrk="0" hangingPunct="0"/>
            <a:r>
              <a:rPr lang="en-US" sz="1000" b="1" dirty="0" smtClean="0">
                <a:solidFill>
                  <a:schemeClr val="accent6">
                    <a:lumMod val="50000"/>
                  </a:schemeClr>
                </a:solidFill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lang="ru-RU" sz="1000" b="1" dirty="0" smtClean="0">
                <a:solidFill>
                  <a:schemeClr val="accent6">
                    <a:lumMod val="50000"/>
                  </a:schemeClr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4 этап. Обработка фактического материала.</a:t>
            </a:r>
            <a:endParaRPr lang="ru-RU" sz="1000" b="1" dirty="0" smtClean="0">
              <a:solidFill>
                <a:schemeClr val="accent6">
                  <a:lumMod val="50000"/>
                </a:schemeClr>
              </a:solidFill>
              <a:latin typeface="Arial" pitchFamily="34" charset="0"/>
            </a:endParaRPr>
          </a:p>
          <a:p>
            <a:pPr lvl="0" eaLnBrk="0" hangingPunct="0"/>
            <a:r>
              <a:rPr lang="en-US" sz="1000" b="1" dirty="0" smtClean="0"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lang="ru-RU" sz="1000" b="1" dirty="0" smtClean="0"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На основе программы развертывается работа по сбору педагогических фактов и другого эмпирического и информационного материала. Полученный материал уточняется, проверяется его достоверность. Для дальнейшего изучения и обобщения педагогический опыт необходимо описать (назвать авторов, вычленить проблему, последовательно изложить суть опыта, описать конкретные условия и время, в которых он реализуется, показать успехи учебно-воспитательной работы, относящиеся к описываемому опыту).</a:t>
            </a:r>
            <a:endParaRPr lang="ru-RU" sz="1000" b="1" dirty="0" smtClean="0">
              <a:latin typeface="Arial" pitchFamily="34" charset="0"/>
            </a:endParaRPr>
          </a:p>
          <a:p>
            <a:pPr lvl="0" eaLnBrk="0" hangingPunct="0"/>
            <a:r>
              <a:rPr lang="en-US" sz="1000" b="1" dirty="0" smtClean="0">
                <a:solidFill>
                  <a:schemeClr val="accent6">
                    <a:lumMod val="50000"/>
                  </a:schemeClr>
                </a:solidFill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lang="ru-RU" sz="1000" b="1" dirty="0" smtClean="0">
                <a:solidFill>
                  <a:schemeClr val="accent6">
                    <a:lumMod val="50000"/>
                  </a:schemeClr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5 этап. Оценка изученного опыта и принятие решений.</a:t>
            </a:r>
            <a:endParaRPr lang="ru-RU" sz="1000" b="1" dirty="0" smtClean="0">
              <a:solidFill>
                <a:schemeClr val="accent6">
                  <a:lumMod val="50000"/>
                </a:schemeClr>
              </a:solidFill>
              <a:latin typeface="Arial" pitchFamily="34" charset="0"/>
            </a:endParaRPr>
          </a:p>
          <a:p>
            <a:pPr lvl="0" eaLnBrk="0" hangingPunct="0"/>
            <a:r>
              <a:rPr lang="en-US" sz="1000" b="1" dirty="0" smtClean="0"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lang="ru-RU" sz="1000" b="1" dirty="0" smtClean="0"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Описанный опыт осмысливается. Сопоставляются, сравниваются, анализируются факты, выявляются взаимосвязи между ними, выясняется характер зависимости педагогического </a:t>
            </a:r>
            <a:r>
              <a:rPr lang="ru-RU" sz="1000" b="1" dirty="0" smtClean="0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процесса от конкретных условий. Отсюда следуют конкретные выводы. Здесь уместно вспомнить высказывание К. Д. Ушинского о том, что прямое заимствование опыта одного педагога другим без учета конкретных условий пользы не принесет.</a:t>
            </a:r>
            <a:endParaRPr lang="ru-RU" sz="1000" b="1" dirty="0" smtClean="0">
              <a:latin typeface="Arial" pitchFamily="34" charset="0"/>
            </a:endParaRPr>
          </a:p>
          <a:p>
            <a:pPr lvl="0" eaLnBrk="0" hangingPunct="0"/>
            <a:r>
              <a:rPr lang="en-US" sz="1000" b="1" dirty="0" smtClean="0"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lang="ru-RU" sz="1000" b="1" dirty="0" smtClean="0">
                <a:solidFill>
                  <a:schemeClr val="accent6">
                    <a:lumMod val="50000"/>
                  </a:schemeClr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6 этап. Пропаганда, распространение, внедрение передового опыта.</a:t>
            </a:r>
            <a:endParaRPr lang="ru-RU" sz="1000" b="1" dirty="0" smtClean="0">
              <a:solidFill>
                <a:schemeClr val="accent6">
                  <a:lumMod val="50000"/>
                </a:schemeClr>
              </a:solidFill>
              <a:latin typeface="Arial" pitchFamily="34" charset="0"/>
            </a:endParaRPr>
          </a:p>
          <a:p>
            <a:pPr lvl="0" eaLnBrk="0" hangingPunct="0"/>
            <a:r>
              <a:rPr lang="en-US" sz="1000" b="1" dirty="0" smtClean="0"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lang="ru-RU" sz="1000" b="1" dirty="0" smtClean="0"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Осмысленный материал оформляется в виде доклада, статьи, методической разработки и рекомендаций,  плаката, информации, текста лекции, брошюры, книги, монографии, диссертации и т.п.</a:t>
            </a:r>
            <a:endParaRPr lang="ru-RU" sz="1000" b="1" dirty="0" smtClean="0">
              <a:latin typeface="Arial" pitchFamily="34" charset="0"/>
            </a:endParaRPr>
          </a:p>
          <a:p>
            <a:pPr lvl="0" eaLnBrk="0" hangingPunct="0"/>
            <a:r>
              <a:rPr lang="ru-RU" sz="1000" b="1" dirty="0" smtClean="0">
                <a:solidFill>
                  <a:srgbClr val="0070C0"/>
                </a:solidFill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000" b="1" dirty="0" smtClean="0">
                <a:solidFill>
                  <a:srgbClr val="000000"/>
                </a:solidFill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Выводы, сделанные в результате обобщения опыта, проверяются и дополняются другими методами научно-педагогического исследования, в первую очередь — через педагогический эксперимент; в обобщенный материал вносятся необходимые коррективы</a:t>
            </a:r>
            <a:r>
              <a:rPr lang="ru-RU" sz="1000" b="1" dirty="0" smtClean="0">
                <a:latin typeface="Arial" pitchFamily="34" charset="0"/>
              </a:rPr>
              <a:t>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043608" y="332656"/>
            <a:ext cx="70567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C000"/>
                </a:solidFill>
                <a:latin typeface="Bookman Old Style"/>
              </a:rPr>
              <a:t>Основные этапы изучения и обобщения педагогического опыта</a:t>
            </a: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1259175"/>
            <a:ext cx="799288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itchFamily="2" charset="2"/>
              <a:buChar char="v"/>
            </a:pPr>
            <a:r>
              <a:rPr lang="ru-RU" sz="1200" b="1" dirty="0" smtClean="0">
                <a:latin typeface="Bookman Old Style" pitchFamily="18" charset="0"/>
              </a:rPr>
              <a:t>Рассказа об опыте работы педагога </a:t>
            </a:r>
          </a:p>
          <a:p>
            <a:pPr lvl="0"/>
            <a:endParaRPr lang="ru-RU" sz="1200" b="1" dirty="0" smtClean="0">
              <a:latin typeface="Bookman Old Style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sz="1200" b="1" dirty="0" smtClean="0">
                <a:latin typeface="Bookman Old Style" pitchFamily="18" charset="0"/>
              </a:rPr>
              <a:t>Реферат описание системы работы по конкретной проблеме.</a:t>
            </a:r>
          </a:p>
          <a:p>
            <a:pPr lvl="0"/>
            <a:endParaRPr lang="ru-RU" sz="1200" b="1" dirty="0" smtClean="0">
              <a:latin typeface="Bookman Old Style" pitchFamily="18" charset="0"/>
            </a:endParaRPr>
          </a:p>
          <a:p>
            <a:pPr lvl="0">
              <a:buFont typeface="Wingdings" pitchFamily="2" charset="2"/>
              <a:buChar char="v"/>
            </a:pPr>
            <a:r>
              <a:rPr lang="ru-RU" sz="1200" b="1" dirty="0" smtClean="0">
                <a:latin typeface="Bookman Old Style" pitchFamily="18" charset="0"/>
              </a:rPr>
              <a:t>Творческий отчет. </a:t>
            </a:r>
          </a:p>
          <a:p>
            <a:pPr lvl="0"/>
            <a:endParaRPr lang="ru-RU" sz="1200" b="1" dirty="0" smtClean="0">
              <a:latin typeface="Bookman Old Style" pitchFamily="18" charset="0"/>
            </a:endParaRPr>
          </a:p>
          <a:p>
            <a:pPr lvl="0">
              <a:buFont typeface="Wingdings" pitchFamily="2" charset="2"/>
              <a:buChar char="v"/>
            </a:pPr>
            <a:r>
              <a:rPr lang="ru-RU" sz="1200" b="1" dirty="0" smtClean="0">
                <a:latin typeface="Bookman Old Style" pitchFamily="18" charset="0"/>
              </a:rPr>
              <a:t>Методические рекомендации как форма описания педагогического опыта.</a:t>
            </a:r>
          </a:p>
          <a:p>
            <a:pPr lvl="0"/>
            <a:endParaRPr lang="ru-RU" sz="1200" b="1" dirty="0" smtClean="0">
              <a:latin typeface="Bookman Old Style" pitchFamily="18" charset="0"/>
            </a:endParaRPr>
          </a:p>
          <a:p>
            <a:pPr lvl="0">
              <a:buFont typeface="Wingdings" pitchFamily="2" charset="2"/>
              <a:buChar char="v"/>
            </a:pPr>
            <a:r>
              <a:rPr lang="ru-RU" sz="1200" b="1" dirty="0" smtClean="0">
                <a:latin typeface="Bookman Old Style" pitchFamily="18" charset="0"/>
              </a:rPr>
              <a:t>Открытые занятия по различным темам и вопросам учебно-воспитательной работы.</a:t>
            </a:r>
          </a:p>
          <a:p>
            <a:pPr lvl="0"/>
            <a:endParaRPr lang="ru-RU" sz="1200" b="1" dirty="0" smtClean="0">
              <a:latin typeface="Bookman Old Style" pitchFamily="18" charset="0"/>
            </a:endParaRPr>
          </a:p>
          <a:p>
            <a:pPr lvl="0">
              <a:buFont typeface="Wingdings" pitchFamily="2" charset="2"/>
              <a:buChar char="v"/>
            </a:pPr>
            <a:r>
              <a:rPr lang="ru-RU" sz="1200" b="1" dirty="0" smtClean="0">
                <a:latin typeface="Bookman Old Style" pitchFamily="18" charset="0"/>
              </a:rPr>
              <a:t>Выступление на семинаре.</a:t>
            </a:r>
          </a:p>
          <a:p>
            <a:pPr lvl="0"/>
            <a:endParaRPr lang="ru-RU" sz="1200" b="1" dirty="0" smtClean="0">
              <a:latin typeface="Bookman Old Style" pitchFamily="18" charset="0"/>
            </a:endParaRPr>
          </a:p>
          <a:p>
            <a:pPr lvl="0">
              <a:buFont typeface="Wingdings" pitchFamily="2" charset="2"/>
              <a:buChar char="v"/>
            </a:pPr>
            <a:r>
              <a:rPr lang="ru-RU" sz="1200" b="1" dirty="0" smtClean="0">
                <a:latin typeface="Bookman Old Style" pitchFamily="18" charset="0"/>
              </a:rPr>
              <a:t>Педагогические советы, совет педагогов, производственные собрания, совещания по   проблемам педагогики.</a:t>
            </a:r>
          </a:p>
          <a:p>
            <a:pPr lvl="0"/>
            <a:endParaRPr lang="ru-RU" sz="1200" b="1" dirty="0" smtClean="0">
              <a:latin typeface="Bookman Old Style" pitchFamily="18" charset="0"/>
            </a:endParaRPr>
          </a:p>
          <a:p>
            <a:pPr lvl="0">
              <a:buFont typeface="Wingdings" pitchFamily="2" charset="2"/>
              <a:buChar char="v"/>
            </a:pPr>
            <a:r>
              <a:rPr lang="ru-RU" sz="1200" b="1" dirty="0" smtClean="0">
                <a:latin typeface="Bookman Old Style" pitchFamily="18" charset="0"/>
              </a:rPr>
              <a:t>Научно-методическая и научно-практическая конференции.</a:t>
            </a:r>
          </a:p>
          <a:p>
            <a:pPr lvl="0"/>
            <a:endParaRPr lang="ru-RU" sz="1200" b="1" dirty="0" smtClean="0">
              <a:latin typeface="Bookman Old Style" pitchFamily="18" charset="0"/>
            </a:endParaRPr>
          </a:p>
          <a:p>
            <a:pPr lvl="0">
              <a:buFont typeface="Wingdings" pitchFamily="2" charset="2"/>
              <a:buChar char="v"/>
            </a:pPr>
            <a:r>
              <a:rPr lang="ru-RU" sz="1200" b="1" dirty="0" smtClean="0">
                <a:latin typeface="Bookman Old Style" pitchFamily="18" charset="0"/>
              </a:rPr>
              <a:t>Педагогическая выставка.</a:t>
            </a:r>
          </a:p>
          <a:p>
            <a:pPr lvl="0"/>
            <a:endParaRPr lang="ru-RU" sz="1200" b="1" dirty="0" smtClean="0">
              <a:latin typeface="Bookman Old Style" pitchFamily="18" charset="0"/>
            </a:endParaRPr>
          </a:p>
          <a:p>
            <a:pPr lvl="0">
              <a:buFont typeface="Wingdings" pitchFamily="2" charset="2"/>
              <a:buChar char="v"/>
            </a:pPr>
            <a:r>
              <a:rPr lang="ru-RU" sz="1200" b="1" dirty="0" smtClean="0">
                <a:latin typeface="Bookman Old Style" pitchFamily="18" charset="0"/>
              </a:rPr>
              <a:t>Педагогические чтения.</a:t>
            </a:r>
          </a:p>
          <a:p>
            <a:pPr lvl="0"/>
            <a:endParaRPr lang="ru-RU" sz="1200" b="1" dirty="0" smtClean="0">
              <a:latin typeface="Bookman Old Style" pitchFamily="18" charset="0"/>
            </a:endParaRPr>
          </a:p>
          <a:p>
            <a:pPr lvl="0">
              <a:buFont typeface="Wingdings" pitchFamily="2" charset="2"/>
              <a:buChar char="v"/>
            </a:pPr>
            <a:r>
              <a:rPr lang="ru-RU" sz="1200" b="1" dirty="0" smtClean="0">
                <a:latin typeface="Bookman Old Style" pitchFamily="18" charset="0"/>
              </a:rPr>
              <a:t>Диспуты и дискуссии по актуальным проблемам учебно-воспитательной работы.</a:t>
            </a:r>
          </a:p>
          <a:p>
            <a:pPr lvl="0"/>
            <a:endParaRPr lang="ru-RU" sz="1200" b="1" dirty="0" smtClean="0">
              <a:latin typeface="Bookman Old Style" pitchFamily="18" charset="0"/>
            </a:endParaRPr>
          </a:p>
          <a:p>
            <a:pPr lvl="0">
              <a:buFont typeface="Wingdings" pitchFamily="2" charset="2"/>
              <a:buChar char="v"/>
            </a:pPr>
            <a:r>
              <a:rPr lang="ru-RU" sz="1200" b="1" dirty="0" smtClean="0">
                <a:latin typeface="Bookman Old Style" pitchFamily="18" charset="0"/>
              </a:rPr>
              <a:t>Семинарские  занятия по проблемам педагогики.</a:t>
            </a:r>
          </a:p>
          <a:p>
            <a:pPr lvl="0"/>
            <a:endParaRPr lang="ru-RU" sz="1200" b="1" dirty="0" smtClean="0">
              <a:latin typeface="Bookman Old Style" pitchFamily="18" charset="0"/>
            </a:endParaRPr>
          </a:p>
          <a:p>
            <a:pPr lvl="0">
              <a:buFont typeface="Wingdings" pitchFamily="2" charset="2"/>
              <a:buChar char="v"/>
            </a:pPr>
            <a:r>
              <a:rPr lang="ru-RU" sz="1200" b="1" dirty="0" smtClean="0">
                <a:latin typeface="Bookman Old Style" pitchFamily="18" charset="0"/>
              </a:rPr>
              <a:t>Практикумы по разработке методики изучения и обобщения педагогического опыта.</a:t>
            </a:r>
          </a:p>
          <a:p>
            <a:pPr lvl="0">
              <a:buFont typeface="Wingdings" pitchFamily="2" charset="2"/>
              <a:buChar char="v"/>
            </a:pPr>
            <a:r>
              <a:rPr lang="ru-RU" sz="1200" b="1" dirty="0" smtClean="0">
                <a:latin typeface="Bookman Old Style" pitchFamily="18" charset="0"/>
              </a:rPr>
              <a:t>Педагогические консультации.</a:t>
            </a:r>
          </a:p>
          <a:p>
            <a:pPr lvl="0">
              <a:buFont typeface="Wingdings" pitchFamily="2" charset="2"/>
              <a:buChar char="v"/>
            </a:pPr>
            <a:r>
              <a:rPr lang="ru-RU" sz="1200" b="1" dirty="0" smtClean="0">
                <a:latin typeface="Bookman Old Style" pitchFamily="18" charset="0"/>
              </a:rPr>
              <a:t>Самообразование. 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899592" y="404664"/>
            <a:ext cx="7200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6">
                    <a:lumMod val="50000"/>
                  </a:schemeClr>
                </a:solidFill>
                <a:latin typeface="Bookman Old Style"/>
              </a:rPr>
              <a:t>Основные формы изучения, обобщения, описания педагогического опыта:</a:t>
            </a:r>
            <a:endParaRPr lang="ru-RU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chemeClr val="accent6">
                  <a:lumMod val="50000"/>
                </a:schemeClr>
              </a:solidFill>
              <a:latin typeface="Bookman Old Style"/>
            </a:endParaRPr>
          </a:p>
        </p:txBody>
      </p:sp>
      <p:pic>
        <p:nvPicPr>
          <p:cNvPr id="4" name="Рисунок 3" descr="D:\изображения\Картинки\Картин. пед\кар.1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04248" y="836712"/>
            <a:ext cx="1903241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WordArt 3"/>
          <p:cNvSpPr>
            <a:spLocks noChangeArrowheads="1" noChangeShapeType="1" noTextEdit="1"/>
          </p:cNvSpPr>
          <p:nvPr/>
        </p:nvSpPr>
        <p:spPr bwMode="auto">
          <a:xfrm>
            <a:off x="1331640" y="548680"/>
            <a:ext cx="7416824" cy="46288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endParaRPr lang="ru-RU" sz="1200" b="1" kern="1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ookman Old Style"/>
            </a:endParaRPr>
          </a:p>
        </p:txBody>
      </p:sp>
      <p:pic>
        <p:nvPicPr>
          <p:cNvPr id="40961" name="Рисунок 2" descr="п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763588" cy="1744216"/>
          </a:xfrm>
          <a:prstGeom prst="rect">
            <a:avLst/>
          </a:prstGeom>
          <a:noFill/>
        </p:spPr>
      </p:pic>
      <p:sp>
        <p:nvSpPr>
          <p:cNvPr id="4096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0965" name="Rectangle 5"/>
          <p:cNvSpPr>
            <a:spLocks noChangeArrowheads="1"/>
          </p:cNvSpPr>
          <p:nvPr/>
        </p:nvSpPr>
        <p:spPr bwMode="auto">
          <a:xfrm>
            <a:off x="0" y="45720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0966" name="Rectangle 6"/>
          <p:cNvSpPr>
            <a:spLocks noChangeArrowheads="1"/>
          </p:cNvSpPr>
          <p:nvPr/>
        </p:nvSpPr>
        <p:spPr bwMode="auto">
          <a:xfrm>
            <a:off x="0" y="13716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0967" name="Rectangle 7"/>
          <p:cNvSpPr>
            <a:spLocks noChangeArrowheads="1"/>
          </p:cNvSpPr>
          <p:nvPr/>
        </p:nvSpPr>
        <p:spPr bwMode="auto">
          <a:xfrm>
            <a:off x="0" y="39719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0962" name="AutoShape 2"/>
          <p:cNvSpPr>
            <a:spLocks noChangeArrowheads="1"/>
          </p:cNvSpPr>
          <p:nvPr/>
        </p:nvSpPr>
        <p:spPr bwMode="auto">
          <a:xfrm>
            <a:off x="971600" y="836712"/>
            <a:ext cx="7272808" cy="720080"/>
          </a:xfrm>
          <a:prstGeom prst="wedgeRectCallout">
            <a:avLst>
              <a:gd name="adj1" fmla="val -51418"/>
              <a:gd name="adj2" fmla="val -73709"/>
            </a:avLst>
          </a:prstGeom>
          <a:solidFill>
            <a:srgbClr val="F0D15E"/>
          </a:solidFill>
          <a:ln w="28575">
            <a:solidFill>
              <a:srgbClr val="FFC000"/>
            </a:solidFill>
            <a:miter lim="800000"/>
            <a:headEnd/>
            <a:tailEnd/>
          </a:ln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ru-RU" sz="1400" b="1" dirty="0" smtClean="0">
                <a:solidFill>
                  <a:schemeClr val="accent6">
                    <a:lumMod val="50000"/>
                  </a:schemeClr>
                </a:solidFill>
                <a:latin typeface="Bookman Old Style" pitchFamily="18" charset="0"/>
              </a:rPr>
              <a:t>Рекомендации по оформлению и содержанию материалов </a:t>
            </a:r>
          </a:p>
          <a:p>
            <a:pPr algn="ctr"/>
            <a:r>
              <a:rPr lang="ru-RU" sz="1400" b="1" dirty="0" smtClean="0">
                <a:solidFill>
                  <a:schemeClr val="accent6">
                    <a:lumMod val="50000"/>
                  </a:schemeClr>
                </a:solidFill>
                <a:latin typeface="Bookman Old Style" pitchFamily="18" charset="0"/>
              </a:rPr>
              <a:t>передового педагогического опыта</a:t>
            </a:r>
            <a:endParaRPr lang="ru-RU" sz="1400" b="1" dirty="0">
              <a:solidFill>
                <a:schemeClr val="accent6">
                  <a:lumMod val="50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40968" name="Rectangle 8"/>
          <p:cNvSpPr>
            <a:spLocks noChangeArrowheads="1"/>
          </p:cNvSpPr>
          <p:nvPr/>
        </p:nvSpPr>
        <p:spPr bwMode="auto">
          <a:xfrm>
            <a:off x="539552" y="1077416"/>
            <a:ext cx="8280920" cy="2000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Bookman Old Style" pitchFamily="18" charset="0"/>
              <a:ea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solidFill>
                <a:srgbClr val="000000"/>
              </a:solidFill>
              <a:latin typeface="Bookman Old Style" pitchFamily="18" charset="0"/>
              <a:ea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Bookman Old Style" pitchFamily="18" charset="0"/>
              <a:ea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Times New Roman" pitchFamily="18" charset="0"/>
              </a:rPr>
              <a:t>Представлять педагогический опыт  необходимо в виде краткого, конструктивного описания, которому должны быть присущи логическая завершенность, информативность, точность трактовки педагогических понятий, научность описываемых категорий. В опыте следует отразить, зафиксировать оригинальные приемы, методы, средства обучения и воспитания, творческие находки, которые Вы используете в своей практической деятельности.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Bookman Old Style" pitchFamily="18" charset="0"/>
              <a:ea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Bookman Old Style" pitchFamily="18" charset="0"/>
                <a:ea typeface="Times New Roman" pitchFamily="18" charset="0"/>
              </a:rPr>
              <a:t>Требования, предъявляемые к описанию опыта: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10" name="Схема 9"/>
          <p:cNvGraphicFramePr/>
          <p:nvPr/>
        </p:nvGraphicFramePr>
        <p:xfrm>
          <a:off x="1907704" y="3212976"/>
          <a:ext cx="5445244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AutoShape 2"/>
          <p:cNvSpPr>
            <a:spLocks noChangeArrowheads="1"/>
          </p:cNvSpPr>
          <p:nvPr/>
        </p:nvSpPr>
        <p:spPr bwMode="auto">
          <a:xfrm>
            <a:off x="251520" y="188640"/>
            <a:ext cx="8568952" cy="6480720"/>
          </a:xfrm>
          <a:prstGeom prst="foldedCorner">
            <a:avLst>
              <a:gd name="adj" fmla="val 12500"/>
            </a:avLst>
          </a:prstGeom>
          <a:solidFill>
            <a:srgbClr val="DAEEF3"/>
          </a:solidFill>
          <a:ln w="28575">
            <a:solidFill>
              <a:srgbClr val="FFC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</a:rPr>
              <a:t>Обложка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</a:rPr>
              <a:t>(титульный лист):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</a:rPr>
              <a:t>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Bookman Old Style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Bookman Old Style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</a:rPr>
              <a:t>Название учреждения, представляющего материал;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</a:rPr>
              <a:t>Заглавие (название представляемого материала).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</a:rPr>
              <a:t> Чётко определить наименование темы, в которой должен быть отражён характер решаемой педагогом управленческой, методической или воспитательно-образовательной проблемы.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</a:rPr>
              <a:t>Ф.И.О., должность того, кто представляет материал;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</a:rPr>
              <a:t>Год представления материала.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</a:rPr>
              <a:t>Информационный лист: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</a:rPr>
              <a:t>Сведения об авторе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</a:rPr>
              <a:t> опыта (творческой группе, коллективе):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Bookman Old Style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</a:rPr>
              <a:t>Ф.И.О.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Bookman Old Style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</a:rPr>
              <a:t> Дата рождения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</a:rPr>
              <a:t> Место работы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Bookman Old Style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</a:rPr>
              <a:t>Должность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Bookman Old Style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</a:rPr>
              <a:t> Образование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</a:rPr>
              <a:t>. Название (полное) учебного заведения, год его окончания,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</a:rPr>
              <a:t>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</a:rPr>
              <a:t>специальность по диплому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Bookman Old Style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</a:rPr>
              <a:t> Педагогический стаж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Bookman Old Style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</a:rPr>
              <a:t>Стаж работы в занимаемой должности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Bookman Old Style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</a:rPr>
              <a:t>Квалификационная категория и год присвоения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</a:rPr>
              <a:t> Адрес.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</a:rPr>
              <a:t> Контактный  телефон.</a:t>
            </a:r>
          </a:p>
          <a:p>
            <a:pPr lvl="0"/>
            <a:r>
              <a:rPr lang="ru-RU" sz="1200" b="1" dirty="0" smtClean="0"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Аннотация.</a:t>
            </a:r>
            <a:endParaRPr lang="ru-RU" sz="1200" dirty="0" smtClean="0">
              <a:latin typeface="Arial" pitchFamily="34" charset="0"/>
              <a:ea typeface="Times New Roman" pitchFamily="18" charset="0"/>
            </a:endParaRPr>
          </a:p>
          <a:p>
            <a:pPr lvl="0" eaLnBrk="0" hangingPunct="0"/>
            <a:r>
              <a:rPr lang="ru-RU" sz="1200" dirty="0" smtClean="0"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Это сокращенное (на 1/3 страницы) изложение содержания материала об опыте в следующей последовательности:</a:t>
            </a:r>
            <a:endParaRPr lang="ru-RU" sz="1200" dirty="0" smtClean="0">
              <a:latin typeface="Arial" pitchFamily="34" charset="0"/>
              <a:ea typeface="Times New Roman" pitchFamily="18" charset="0"/>
            </a:endParaRPr>
          </a:p>
          <a:p>
            <a:pPr lvl="0" eaLnBrk="0" hangingPunct="0"/>
            <a:r>
              <a:rPr lang="ru-RU" sz="1200" dirty="0" smtClean="0"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Представление автора, составителя;</a:t>
            </a:r>
            <a:endParaRPr lang="ru-RU" sz="1200" dirty="0" smtClean="0">
              <a:latin typeface="Arial" pitchFamily="34" charset="0"/>
              <a:ea typeface="Times New Roman" pitchFamily="18" charset="0"/>
            </a:endParaRPr>
          </a:p>
          <a:p>
            <a:pPr lvl="0" eaLnBrk="0" hangingPunct="0"/>
            <a:r>
              <a:rPr lang="ru-RU" sz="1200" dirty="0" smtClean="0">
                <a:latin typeface="Bookman Old Style" pitchFamily="18" charset="0"/>
                <a:ea typeface="Calibri" pitchFamily="34" charset="0"/>
              </a:rPr>
              <a:t>Цель.</a:t>
            </a:r>
            <a:endParaRPr lang="ru-RU" sz="1200" dirty="0" smtClean="0">
              <a:latin typeface="Arial" pitchFamily="34" charset="0"/>
              <a:ea typeface="Times New Roman" pitchFamily="18" charset="0"/>
            </a:endParaRPr>
          </a:p>
          <a:p>
            <a:pPr lvl="0" eaLnBrk="0" hangingPunct="0"/>
            <a:r>
              <a:rPr lang="ru-RU" sz="1200" dirty="0" smtClean="0">
                <a:latin typeface="Bookman Old Style" pitchFamily="18" charset="0"/>
                <a:ea typeface="Calibri" pitchFamily="34" charset="0"/>
              </a:rPr>
              <a:t>Задачи.</a:t>
            </a:r>
            <a:endParaRPr lang="ru-RU" sz="1200" dirty="0" smtClean="0">
              <a:latin typeface="Arial" pitchFamily="34" charset="0"/>
              <a:ea typeface="Times New Roman" pitchFamily="18" charset="0"/>
            </a:endParaRPr>
          </a:p>
          <a:p>
            <a:pPr lvl="0" eaLnBrk="0" hangingPunct="0"/>
            <a:r>
              <a:rPr lang="ru-RU" sz="1200" dirty="0" smtClean="0">
                <a:latin typeface="Bookman Old Style" pitchFamily="18" charset="0"/>
                <a:ea typeface="Calibri" pitchFamily="34" charset="0"/>
              </a:rPr>
              <a:t>Методическое обеспечение:</a:t>
            </a:r>
            <a:endParaRPr lang="ru-RU" sz="1200" dirty="0" smtClean="0">
              <a:latin typeface="Arial" pitchFamily="34" charset="0"/>
              <a:ea typeface="Times New Roman" pitchFamily="18" charset="0"/>
            </a:endParaRPr>
          </a:p>
          <a:p>
            <a:pPr lvl="0" eaLnBrk="0" hangingPunct="0"/>
            <a:r>
              <a:rPr lang="ru-RU" sz="1200" dirty="0" smtClean="0">
                <a:latin typeface="Bookman Old Style" pitchFamily="18" charset="0"/>
                <a:ea typeface="Calibri" pitchFamily="34" charset="0"/>
              </a:rPr>
              <a:t>Основные результаты:</a:t>
            </a:r>
            <a:endParaRPr lang="ru-RU" sz="1200" dirty="0" smtClean="0">
              <a:latin typeface="Arial" pitchFamily="34" charset="0"/>
              <a:ea typeface="Times New Roman" pitchFamily="18" charset="0"/>
            </a:endParaRPr>
          </a:p>
          <a:p>
            <a:pPr lvl="0" eaLnBrk="0" hangingPunct="0"/>
            <a:r>
              <a:rPr lang="ru-RU" sz="1200" dirty="0" smtClean="0">
                <a:latin typeface="Bookman Old Style" pitchFamily="18" charset="0"/>
                <a:ea typeface="Calibri" pitchFamily="34" charset="0"/>
              </a:rPr>
              <a:t>Продолжительность работы (указать по годам):</a:t>
            </a:r>
            <a:endParaRPr lang="ru-RU" sz="1200" dirty="0" smtClean="0">
              <a:latin typeface="Arial" pitchFamily="34" charset="0"/>
              <a:ea typeface="Times New Roman" pitchFamily="18" charset="0"/>
            </a:endParaRPr>
          </a:p>
          <a:p>
            <a:pPr lvl="0" eaLnBrk="0" hangingPunct="0"/>
            <a:r>
              <a:rPr lang="ru-RU" sz="1200" dirty="0" smtClean="0">
                <a:latin typeface="Bookman Old Style" pitchFamily="18" charset="0"/>
                <a:ea typeface="Calibri" pitchFamily="34" charset="0"/>
              </a:rPr>
              <a:t>Где апробировался опыт (авторская методика, программа):</a:t>
            </a:r>
            <a:endParaRPr lang="ru-RU" sz="1200" dirty="0" smtClean="0">
              <a:latin typeface="Arial" pitchFamily="34" charset="0"/>
              <a:ea typeface="Times New Roman" pitchFamily="18" charset="0"/>
            </a:endParaRPr>
          </a:p>
          <a:p>
            <a:pPr lvl="0" eaLnBrk="0" hangingPunct="0"/>
            <a:r>
              <a:rPr lang="ru-RU" sz="1200" dirty="0" smtClean="0">
                <a:latin typeface="Bookman Old Style" pitchFamily="18" charset="0"/>
                <a:ea typeface="Calibri" pitchFamily="34" charset="0"/>
              </a:rPr>
              <a:t>Где, когда опубликованы материалы.</a:t>
            </a:r>
            <a:endParaRPr lang="ru-RU" sz="1200" dirty="0" smtClean="0">
              <a:latin typeface="Arial" pitchFamily="34" charset="0"/>
              <a:ea typeface="Times New Roman" pitchFamily="18" charset="0"/>
            </a:endParaRPr>
          </a:p>
          <a:p>
            <a:pPr lvl="0" eaLnBrk="0" hangingPunct="0"/>
            <a:r>
              <a:rPr lang="ru-RU" sz="1200" dirty="0" smtClean="0"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Читательское назначение материала.</a:t>
            </a:r>
            <a:r>
              <a:rPr lang="ru-RU" sz="1200" i="1" dirty="0" smtClean="0">
                <a:latin typeface="Bookman Old Style" pitchFamily="18" charset="0"/>
                <a:ea typeface="Calibri" pitchFamily="34" charset="0"/>
              </a:rPr>
              <a:t> </a:t>
            </a:r>
            <a:endParaRPr lang="ru-RU" sz="1200" dirty="0" smtClean="0"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>
            <a:spLocks noChangeArrowheads="1"/>
          </p:cNvSpPr>
          <p:nvPr/>
        </p:nvSpPr>
        <p:spPr bwMode="auto">
          <a:xfrm>
            <a:off x="251520" y="188640"/>
            <a:ext cx="8568952" cy="6336704"/>
          </a:xfrm>
          <a:prstGeom prst="foldedCorner">
            <a:avLst>
              <a:gd name="adj" fmla="val 12519"/>
            </a:avLst>
          </a:prstGeom>
          <a:solidFill>
            <a:srgbClr val="DAEEF3"/>
          </a:solidFill>
          <a:ln w="28575">
            <a:solidFill>
              <a:srgbClr val="FFC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spcBef>
                <a:spcPts val="1200"/>
              </a:spcBef>
              <a:spcAft>
                <a:spcPts val="1200"/>
              </a:spcAft>
            </a:pPr>
            <a:endParaRPr lang="ru-RU" sz="1200" b="1" dirty="0" smtClean="0">
              <a:solidFill>
                <a:srgbClr val="000000"/>
              </a:solidFill>
              <a:latin typeface="Bookman Old Style" pitchFamily="18" charset="0"/>
            </a:endParaRPr>
          </a:p>
          <a:p>
            <a:pPr lvl="0">
              <a:spcBef>
                <a:spcPts val="1200"/>
              </a:spcBef>
              <a:spcAft>
                <a:spcPts val="1200"/>
              </a:spcAft>
            </a:pPr>
            <a:endParaRPr lang="ru-RU" sz="1200" b="1" dirty="0" smtClean="0">
              <a:solidFill>
                <a:srgbClr val="000000"/>
              </a:solidFill>
              <a:latin typeface="Bookman Old Style" pitchFamily="18" charset="0"/>
            </a:endParaRPr>
          </a:p>
          <a:p>
            <a:pPr lvl="0">
              <a:spcBef>
                <a:spcPts val="1200"/>
              </a:spcBef>
              <a:spcAft>
                <a:spcPts val="1200"/>
              </a:spcAft>
            </a:pPr>
            <a:endParaRPr lang="ru-RU" sz="1200" b="1" dirty="0" smtClean="0">
              <a:solidFill>
                <a:srgbClr val="000000"/>
              </a:solidFill>
              <a:latin typeface="Bookman Old Style" pitchFamily="18" charset="0"/>
            </a:endParaRPr>
          </a:p>
          <a:p>
            <a:pPr lvl="0">
              <a:spcBef>
                <a:spcPts val="1200"/>
              </a:spcBef>
              <a:spcAft>
                <a:spcPts val="1200"/>
              </a:spcAft>
            </a:pPr>
            <a:endParaRPr lang="ru-RU" sz="1200" b="1" dirty="0" smtClean="0">
              <a:solidFill>
                <a:srgbClr val="000000"/>
              </a:solidFill>
              <a:latin typeface="Bookman Old Style" pitchFamily="18" charset="0"/>
            </a:endParaRPr>
          </a:p>
          <a:p>
            <a:pPr lvl="0">
              <a:spcBef>
                <a:spcPts val="1200"/>
              </a:spcBef>
              <a:spcAft>
                <a:spcPts val="1200"/>
              </a:spcAft>
            </a:pPr>
            <a:endParaRPr lang="ru-RU" sz="1200" b="1" dirty="0" smtClean="0">
              <a:solidFill>
                <a:srgbClr val="000000"/>
              </a:solidFill>
              <a:latin typeface="Bookman Old Style" pitchFamily="18" charset="0"/>
            </a:endParaRPr>
          </a:p>
          <a:p>
            <a:pPr lvl="0">
              <a:spcBef>
                <a:spcPts val="1200"/>
              </a:spcBef>
              <a:spcAft>
                <a:spcPts val="1200"/>
              </a:spcAft>
            </a:pPr>
            <a:endParaRPr lang="ru-RU" sz="1200" b="1" dirty="0" smtClean="0">
              <a:solidFill>
                <a:srgbClr val="000000"/>
              </a:solidFill>
              <a:latin typeface="Bookman Old Style" pitchFamily="18" charset="0"/>
            </a:endParaRPr>
          </a:p>
          <a:p>
            <a:pPr lvl="0">
              <a:spcBef>
                <a:spcPts val="1200"/>
              </a:spcBef>
              <a:spcAft>
                <a:spcPts val="1200"/>
              </a:spcAft>
            </a:pPr>
            <a:endParaRPr lang="ru-RU" sz="1200" b="1" dirty="0" smtClean="0">
              <a:solidFill>
                <a:srgbClr val="000000"/>
              </a:solidFill>
              <a:latin typeface="Bookman Old Style" pitchFamily="18" charset="0"/>
            </a:endParaRPr>
          </a:p>
          <a:p>
            <a:pPr lvl="0">
              <a:spcBef>
                <a:spcPts val="1200"/>
              </a:spcBef>
              <a:spcAft>
                <a:spcPts val="1200"/>
              </a:spcAft>
            </a:pPr>
            <a:endParaRPr lang="ru-RU" sz="1200" b="1" dirty="0" smtClean="0">
              <a:solidFill>
                <a:srgbClr val="000000"/>
              </a:solidFill>
              <a:latin typeface="Bookman Old Style" pitchFamily="18" charset="0"/>
            </a:endParaRPr>
          </a:p>
        </p:txBody>
      </p:sp>
      <p:sp>
        <p:nvSpPr>
          <p:cNvPr id="49153" name="Rectangle 1"/>
          <p:cNvSpPr>
            <a:spLocks noChangeArrowheads="1"/>
          </p:cNvSpPr>
          <p:nvPr/>
        </p:nvSpPr>
        <p:spPr bwMode="auto">
          <a:xfrm>
            <a:off x="467544" y="332656"/>
            <a:ext cx="792088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Times New Roman" pitchFamily="18" charset="0"/>
              </a:rPr>
              <a:t>Рецензия.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Times New Roman" pitchFamily="18" charset="0"/>
              </a:rPr>
              <a:t> Содержит отзывы и замечания эксперта о представленной работе (указать Ф.И.О., должность эксперта).</a:t>
            </a: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9154" name="Rectangle 2"/>
          <p:cNvSpPr>
            <a:spLocks noChangeArrowheads="1"/>
          </p:cNvSpPr>
          <p:nvPr/>
        </p:nvSpPr>
        <p:spPr bwMode="auto">
          <a:xfrm>
            <a:off x="539552" y="1081862"/>
            <a:ext cx="820891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Times New Roman" pitchFamily="18" charset="0"/>
              </a:rPr>
              <a:t>Оглавление.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Times New Roman" pitchFamily="18" charset="0"/>
              </a:rPr>
              <a:t> Дает развернутый перечень всех рубрик (разделов, глав, параграфов) соответственно тексту с указанием страниц. В целом оно должно отражать основные аспекты рассматриваемой в работе проблемы.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9155" name="Rectangle 3"/>
          <p:cNvSpPr>
            <a:spLocks noChangeArrowheads="1"/>
          </p:cNvSpPr>
          <p:nvPr/>
        </p:nvSpPr>
        <p:spPr bwMode="auto">
          <a:xfrm>
            <a:off x="467544" y="1870978"/>
            <a:ext cx="8208912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Условия формирования опыта.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Указать условие становления опыта (что натолкнуло педагога на идею формирования опыта). Например, на формирование опыта работы оказали влияние следующие факторы: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изучение методической литературы;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изучение опыта коллег;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курсовая переподготовка: курсы повышения квалификации;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активное участие в работе методических объединений и т. д.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Теоретическая база опыта.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Указать какие теории, положения, законы, закономерности творчески реализуются педагогом.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Новизна опыта (раскрыта в критериях ППО).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9156" name="Rectangle 4"/>
          <p:cNvSpPr>
            <a:spLocks noChangeArrowheads="1"/>
          </p:cNvSpPr>
          <p:nvPr/>
        </p:nvSpPr>
        <p:spPr bwMode="auto">
          <a:xfrm>
            <a:off x="323528" y="3861048"/>
            <a:ext cx="849694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Актуальность и перспективность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рассматриваемого опыта, тема, предмет материала, сформулированные в заглавии; показывается научно-практическая значимость, проблематичность рассматриваемого опыта с тем, чтобы у педагога создалась определенная установка на восприятие его содержания и возник целенаправленный интерес.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Целесообразно очертить круг вопросов, которые будут рассматриваться в опыте. Необходимо отметить индивидуальный вклад каждого автора, а если работа написана коллективом авторов - дать необходимые разъяснения отдельных моментов, объяснить термины, встречающиеся в тексте.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9157" name="Rectangle 5"/>
          <p:cNvSpPr>
            <a:spLocks noChangeArrowheads="1"/>
          </p:cNvSpPr>
          <p:nvPr/>
        </p:nvSpPr>
        <p:spPr bwMode="auto">
          <a:xfrm>
            <a:off x="395536" y="5301208"/>
            <a:ext cx="756084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Адресность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опыта.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Указать адресную направленность: каким педагогам рекомендовано использовать этот опыт (педагогам с высокой планкой мастерства, начинающим педагогам и т. д.), определить область применения опыта (в группах раннего возраста; в группах коррекции, на отдельных занятиях и т. д.).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/>
          <p:cNvSpPr>
            <a:spLocks noChangeArrowheads="1"/>
          </p:cNvSpPr>
          <p:nvPr/>
        </p:nvSpPr>
        <p:spPr bwMode="auto">
          <a:xfrm>
            <a:off x="251520" y="188640"/>
            <a:ext cx="8568952" cy="6480720"/>
          </a:xfrm>
          <a:prstGeom prst="foldedCorner">
            <a:avLst>
              <a:gd name="adj" fmla="val 12500"/>
            </a:avLst>
          </a:prstGeom>
          <a:solidFill>
            <a:srgbClr val="DAEEF3"/>
          </a:solidFill>
          <a:ln w="28575">
            <a:solidFill>
              <a:srgbClr val="FFC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6081" name="Rectangle 1"/>
          <p:cNvSpPr>
            <a:spLocks noChangeArrowheads="1"/>
          </p:cNvSpPr>
          <p:nvPr/>
        </p:nvSpPr>
        <p:spPr bwMode="auto">
          <a:xfrm>
            <a:off x="395536" y="476672"/>
            <a:ext cx="8352928" cy="433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Технология опыта.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Это основная аналитическая часть.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Дается изложение рассматриваемого опыта,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раскрывается организация  воспитательно-образовательного процесса,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конкретные педагогические действия, приёмы и методы воспитания и обучения детей,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освещаются существующие подходы и пути их решения.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Описывается и анализируется то, что педагогу удалось и дало положительный результат.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При описании опыта в частных и общих выводах и их обосновании должно проявиться авторское отношение к нему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Выводы и рекомендации.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Содержат сведения о фактическом состоянии проанализированной проблемы. Здесь прослеживаются причинно-следственные связи между используемыми педагогом средствами и полученными результатами. В заключительной части могут быть даны выводы и рекомендации, а также прогнозы, отражающие перспективы развития данного опыта, проблемы и пути их решения. Выводы являются очень важным разделом работы и могут носить характер рекомендаций, направленных на эффективное решение рассматриваемых в опыте проблем, или характер прогноза, т.е. опережающего опыта, раскрывающего возможности передового опыта в определении на его основе дальнейшей разработки, как отдельных научных проблем, так и теории и практики учебно-воспитательного процесса в целом.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Сведения о последователях опыта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(если они есть), их отзывы и замечания, конкретные адреса распространения передового опыта (Ф.И.О., должность, название учреждения образования).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Список  использованной литературы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Arial" pitchFamily="34" charset="0"/>
              </a:rPr>
              <a:t>, содержащий перечень источников информации использованных в процессе работы (не менее 20).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Calibri" pitchFamily="34" charset="0"/>
                <a:cs typeface="Arial" pitchFamily="34" charset="0"/>
              </a:rPr>
              <a:t>Литература располагается в алфавитном порядке фамилий авторов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Calibri" pitchFamily="34" charset="0"/>
                <a:cs typeface="Arial" pitchFamily="34" charset="0"/>
              </a:rPr>
              <a:t>На все источники списка в тексте должны быть ссылки.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Словарь терминов (глоссарий),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где дается формулировка основных понятий, раскрывающих тему исследования.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5" name="Рисунок 4" descr="D:\изображения\Картинки\Картин. пед\пед.3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4725144"/>
            <a:ext cx="3312368" cy="189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>
            <a:spLocks noChangeArrowheads="1"/>
          </p:cNvSpPr>
          <p:nvPr/>
        </p:nvSpPr>
        <p:spPr bwMode="auto">
          <a:xfrm>
            <a:off x="179512" y="188640"/>
            <a:ext cx="8568952" cy="6480720"/>
          </a:xfrm>
          <a:prstGeom prst="foldedCorner">
            <a:avLst>
              <a:gd name="adj" fmla="val 12500"/>
            </a:avLst>
          </a:prstGeom>
          <a:solidFill>
            <a:srgbClr val="DAEEF3"/>
          </a:solidFill>
          <a:ln w="28575">
            <a:solidFill>
              <a:srgbClr val="FFC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395536" y="188640"/>
          <a:ext cx="8280920" cy="5000967"/>
        </p:xfrm>
        <a:graphic>
          <a:graphicData uri="http://schemas.openxmlformats.org/drawingml/2006/table">
            <a:tbl>
              <a:tblPr/>
              <a:tblGrid>
                <a:gridCol w="648072"/>
                <a:gridCol w="7632848"/>
              </a:tblGrid>
              <a:tr h="36403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rgbClr val="000000"/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46299" marR="462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rgbClr val="000000"/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Bookman Old Style" pitchFamily="18" charset="0"/>
                          <a:ea typeface="Calibri"/>
                          <a:cs typeface="Times New Roman"/>
                        </a:rPr>
                        <a:t>Приложение </a:t>
                      </a:r>
                      <a:r>
                        <a:rPr lang="ru-RU" sz="14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Bookman Old Style" pitchFamily="18" charset="0"/>
                          <a:ea typeface="Calibri"/>
                          <a:cs typeface="Times New Roman"/>
                        </a:rPr>
                        <a:t>  к   опыту   </a:t>
                      </a:r>
                      <a:r>
                        <a:rPr lang="ru-RU" sz="14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Bookman Old Style" pitchFamily="18" charset="0"/>
                          <a:ea typeface="Calibri"/>
                          <a:cs typeface="Times New Roman"/>
                        </a:rPr>
                        <a:t>работы: </a:t>
                      </a:r>
                      <a:endParaRPr lang="ru-RU" sz="1400" b="1" dirty="0" smtClean="0">
                        <a:solidFill>
                          <a:schemeClr val="accent6">
                            <a:lumMod val="50000"/>
                          </a:schemeClr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46299" marR="462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95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Bookman Old Style" pitchFamily="18" charset="0"/>
                          <a:ea typeface="Calibri"/>
                          <a:cs typeface="Times New Roman"/>
                        </a:rPr>
                        <a:t>1.</a:t>
                      </a:r>
                      <a:endParaRPr lang="ru-RU" sz="110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46299" marR="462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Bookman Old Style" pitchFamily="18" charset="0"/>
                          <a:ea typeface="Times New Roman"/>
                        </a:rPr>
                        <a:t>Авторские </a:t>
                      </a:r>
                      <a:r>
                        <a:rPr lang="ru-RU" sz="1100" dirty="0">
                          <a:latin typeface="Bookman Old Style" pitchFamily="18" charset="0"/>
                          <a:ea typeface="Times New Roman"/>
                        </a:rPr>
                        <a:t>конспекты занятий, мероприятий с воспитанниками, экскурсий, сценарии праздничных, массовых мероприятий, развлечений,  встреч и т.д.</a:t>
                      </a:r>
                    </a:p>
                  </a:txBody>
                  <a:tcPr marL="46299" marR="462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679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2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.</a:t>
                      </a:r>
                      <a:endParaRPr lang="ru-RU" sz="1100" dirty="0">
                        <a:latin typeface="Bookman Old Style" pitchFamily="18" charset="0"/>
                        <a:ea typeface="Times New Roman"/>
                      </a:endParaRPr>
                    </a:p>
                  </a:txBody>
                  <a:tcPr marL="46299" marR="462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Bookman Old Style" pitchFamily="18" charset="0"/>
                          <a:ea typeface="Calibri"/>
                          <a:cs typeface="Times New Roman"/>
                        </a:rPr>
                        <a:t>Тексты</a:t>
                      </a: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Bookman Old Style" pitchFamily="18" charset="0"/>
                          <a:ea typeface="Calibri"/>
                          <a:cs typeface="Times New Roman"/>
                        </a:rPr>
                        <a:t>  </a:t>
                      </a:r>
                      <a:r>
                        <a:rPr lang="ru-RU" sz="1100" dirty="0" smtClean="0">
                          <a:latin typeface="Bookman Old Style" pitchFamily="18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Bookman Old Style" pitchFamily="18" charset="0"/>
                          <a:ea typeface="Calibri"/>
                          <a:cs typeface="Times New Roman"/>
                        </a:rPr>
                        <a:t>выступлений, </a:t>
                      </a:r>
                      <a:r>
                        <a:rPr lang="ru-RU" sz="1100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сообщений,  докладов, рефератов педагога по данной теме 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Bookman Old Style" pitchFamily="18" charset="0"/>
                          <a:ea typeface="Calibri"/>
                          <a:cs typeface="Times New Roman"/>
                        </a:rPr>
                        <a:t>на методических мероприятиях</a:t>
                      </a:r>
                      <a:r>
                        <a:rPr lang="ru-RU" sz="1100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 на педсоветах, </a:t>
                      </a:r>
                      <a:r>
                        <a:rPr lang="ru-RU" sz="1100" dirty="0" err="1">
                          <a:latin typeface="Bookman Old Style" pitchFamily="18" charset="0"/>
                          <a:ea typeface="Calibri"/>
                          <a:cs typeface="Times New Roman"/>
                        </a:rPr>
                        <a:t>м\о</a:t>
                      </a:r>
                      <a:r>
                        <a:rPr lang="ru-RU" sz="1100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, совете педагогов, семинаре, конференции и т. д.</a:t>
                      </a:r>
                    </a:p>
                  </a:txBody>
                  <a:tcPr marL="46299" marR="462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679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3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.</a:t>
                      </a:r>
                      <a:endParaRPr lang="ru-RU" sz="1100" dirty="0">
                        <a:latin typeface="Bookman Old Style" pitchFamily="18" charset="0"/>
                        <a:ea typeface="Times New Roman"/>
                      </a:endParaRPr>
                    </a:p>
                  </a:txBody>
                  <a:tcPr marL="46299" marR="462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Bookman Old Style" pitchFamily="18" charset="0"/>
                          <a:ea typeface="Calibri"/>
                          <a:cs typeface="Times New Roman"/>
                        </a:rPr>
                        <a:t>Консультации </a:t>
                      </a:r>
                      <a:r>
                        <a:rPr lang="ru-RU" sz="1100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для педагогов, рекомендации, памятки, 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Bookman Old Style" pitchFamily="18" charset="0"/>
                          <a:ea typeface="Calibri"/>
                          <a:cs typeface="Times New Roman"/>
                        </a:rPr>
                        <a:t>алгоритм проведения занятий и других видов деятельности;</a:t>
                      </a:r>
                      <a:endParaRPr lang="ru-RU" sz="110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46299" marR="462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1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4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.</a:t>
                      </a:r>
                      <a:endParaRPr lang="ru-RU" sz="1100" dirty="0">
                        <a:latin typeface="Bookman Old Style" pitchFamily="18" charset="0"/>
                        <a:ea typeface="Times New Roman"/>
                      </a:endParaRPr>
                    </a:p>
                  </a:txBody>
                  <a:tcPr marL="46299" marR="462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Bookman Old Style" pitchFamily="18" charset="0"/>
                          <a:ea typeface="Calibri"/>
                          <a:cs typeface="Times New Roman"/>
                        </a:rPr>
                        <a:t>Публикации 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Bookman Old Style" pitchFamily="18" charset="0"/>
                          <a:ea typeface="Calibri"/>
                          <a:cs typeface="Times New Roman"/>
                        </a:rPr>
                        <a:t>в СМИ;</a:t>
                      </a:r>
                      <a:endParaRPr lang="ru-RU" sz="110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46299" marR="462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6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Bookman Old Style" pitchFamily="18" charset="0"/>
                          <a:ea typeface="Calibri"/>
                          <a:cs typeface="Times New Roman"/>
                        </a:rPr>
                        <a:t>5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Bookman Old Style" pitchFamily="18" charset="0"/>
                          <a:ea typeface="Calibri"/>
                          <a:cs typeface="Times New Roman"/>
                        </a:rPr>
                        <a:t>.</a:t>
                      </a:r>
                      <a:endParaRPr lang="ru-RU" sz="110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46299" marR="462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Bookman Old Style" pitchFamily="18" charset="0"/>
                          <a:ea typeface="Calibri"/>
                          <a:cs typeface="Times New Roman"/>
                        </a:rPr>
                        <a:t>Дидактические </a:t>
                      </a:r>
                      <a:r>
                        <a:rPr lang="ru-RU" sz="1100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материалы, чертежи, копии пособий сделанных самим педагогом.</a:t>
                      </a:r>
                    </a:p>
                  </a:txBody>
                  <a:tcPr marL="46299" marR="462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40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Bookman Old Style" pitchFamily="18" charset="0"/>
                          <a:ea typeface="Calibri"/>
                          <a:cs typeface="Times New Roman"/>
                        </a:rPr>
                        <a:t>6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Bookman Old Style" pitchFamily="18" charset="0"/>
                          <a:ea typeface="Calibri"/>
                          <a:cs typeface="Times New Roman"/>
                        </a:rPr>
                        <a:t>.</a:t>
                      </a:r>
                      <a:endParaRPr lang="ru-RU" sz="110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46299" marR="462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Bookman Old Style" pitchFamily="18" charset="0"/>
                          <a:ea typeface="Calibri"/>
                          <a:cs typeface="Times New Roman"/>
                        </a:rPr>
                        <a:t>Материалы 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Bookman Old Style" pitchFamily="18" charset="0"/>
                          <a:ea typeface="Calibri"/>
                          <a:cs typeface="Times New Roman"/>
                        </a:rPr>
                        <a:t>справочного характера;</a:t>
                      </a:r>
                      <a:endParaRPr lang="ru-RU" sz="110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46299" marR="462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1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Bookman Old Style" pitchFamily="18" charset="0"/>
                          <a:ea typeface="Calibri"/>
                          <a:cs typeface="Times New Roman"/>
                        </a:rPr>
                        <a:t>7.</a:t>
                      </a:r>
                      <a:endParaRPr lang="ru-RU" sz="110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46299" marR="462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Bookman Old Style" pitchFamily="18" charset="0"/>
                          <a:ea typeface="Calibri"/>
                          <a:cs typeface="Times New Roman"/>
                        </a:rPr>
                        <a:t>Планы учебно-воспитательной работы с детьми;</a:t>
                      </a:r>
                      <a:endParaRPr lang="ru-RU" sz="110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46299" marR="462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6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Bookman Old Style" pitchFamily="18" charset="0"/>
                          <a:ea typeface="Calibri"/>
                          <a:cs typeface="Times New Roman"/>
                        </a:rPr>
                        <a:t>8.</a:t>
                      </a:r>
                      <a:endParaRPr lang="ru-RU" sz="110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46299" marR="462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latin typeface="Bookman Old Style" pitchFamily="18" charset="0"/>
                          <a:ea typeface="Times New Roman"/>
                        </a:rPr>
                        <a:t>Вырезки из газет, журналов, в которых освещается опыт работы данного педагога.</a:t>
                      </a:r>
                    </a:p>
                  </a:txBody>
                  <a:tcPr marL="46299" marR="462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45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Bookman Old Style" pitchFamily="18" charset="0"/>
                          <a:ea typeface="Calibri"/>
                          <a:cs typeface="Times New Roman"/>
                        </a:rPr>
                        <a:t>9.</a:t>
                      </a:r>
                      <a:endParaRPr lang="ru-RU" sz="110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46299" marR="462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Фотографии: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- педагога в процессе работы с детьми, коллегами;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- воспитанников в деятельности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- стендов, поделок и т.д.</a:t>
                      </a:r>
                    </a:p>
                  </a:txBody>
                  <a:tcPr marL="46299" marR="462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79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Bookman Old Style" pitchFamily="18" charset="0"/>
                          <a:ea typeface="Calibri"/>
                          <a:cs typeface="Times New Roman"/>
                        </a:rPr>
                        <a:t>10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Bookman Old Style" pitchFamily="18" charset="0"/>
                          <a:ea typeface="Calibri"/>
                          <a:cs typeface="Times New Roman"/>
                        </a:rPr>
                        <a:t>.</a:t>
                      </a:r>
                      <a:endParaRPr lang="ru-RU" sz="110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46299" marR="462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Bookman Old Style" pitchFamily="18" charset="0"/>
                          <a:ea typeface="Times New Roman"/>
                        </a:rPr>
                        <a:t>Художественное </a:t>
                      </a:r>
                      <a:r>
                        <a:rPr lang="ru-RU" sz="1100" dirty="0">
                          <a:latin typeface="Bookman Old Style" pitchFamily="18" charset="0"/>
                          <a:ea typeface="Times New Roman"/>
                        </a:rPr>
                        <a:t>слово (стихи, загадки, пословицы, поговорки и т.п.)</a:t>
                      </a:r>
                    </a:p>
                  </a:txBody>
                  <a:tcPr marL="46299" marR="462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1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Bookman Old Style" pitchFamily="18" charset="0"/>
                          <a:ea typeface="Calibri"/>
                          <a:cs typeface="Times New Roman"/>
                        </a:rPr>
                        <a:t>11.</a:t>
                      </a:r>
                      <a:endParaRPr lang="ru-RU" sz="110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46299" marR="462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latin typeface="Bookman Old Style" pitchFamily="18" charset="0"/>
                          <a:ea typeface="Times New Roman"/>
                        </a:rPr>
                        <a:t>Игры (дидактические, словесные, подвижные и т.д.)</a:t>
                      </a:r>
                    </a:p>
                  </a:txBody>
                  <a:tcPr marL="46299" marR="462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1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Bookman Old Style" pitchFamily="18" charset="0"/>
                          <a:ea typeface="Calibri"/>
                          <a:cs typeface="Times New Roman"/>
                        </a:rPr>
                        <a:t>12.</a:t>
                      </a:r>
                      <a:endParaRPr lang="ru-RU" sz="110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46299" marR="462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latin typeface="Bookman Old Style" pitchFamily="18" charset="0"/>
                          <a:ea typeface="Times New Roman"/>
                        </a:rPr>
                        <a:t>Кроссворды, лабиринты, логические задачки и т.п.)</a:t>
                      </a:r>
                    </a:p>
                  </a:txBody>
                  <a:tcPr marL="46299" marR="462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1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Bookman Old Style" pitchFamily="18" charset="0"/>
                          <a:ea typeface="Calibri"/>
                          <a:cs typeface="Times New Roman"/>
                        </a:rPr>
                        <a:t>13.</a:t>
                      </a:r>
                      <a:endParaRPr lang="ru-RU" sz="110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46299" marR="462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latin typeface="Bookman Old Style" pitchFamily="18" charset="0"/>
                          <a:ea typeface="Times New Roman"/>
                        </a:rPr>
                        <a:t>Результаты мониторинга. Схемы, таблицы, диаграммы, графики и т. п.</a:t>
                      </a:r>
                    </a:p>
                  </a:txBody>
                  <a:tcPr marL="46299" marR="462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1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Bookman Old Style" pitchFamily="18" charset="0"/>
                          <a:ea typeface="Calibri"/>
                          <a:cs typeface="Times New Roman"/>
                        </a:rPr>
                        <a:t>14.</a:t>
                      </a:r>
                      <a:endParaRPr lang="ru-RU" sz="110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46299" marR="462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Bookman Old Style" pitchFamily="18" charset="0"/>
                          <a:ea typeface="Calibri"/>
                          <a:cs typeface="Times New Roman"/>
                        </a:rPr>
                        <a:t>Продукты детской деятельности;</a:t>
                      </a:r>
                      <a:endParaRPr lang="ru-RU" sz="110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46299" marR="462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1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Bookman Old Style" pitchFamily="18" charset="0"/>
                          <a:ea typeface="Calibri"/>
                          <a:cs typeface="Times New Roman"/>
                        </a:rPr>
                        <a:t>15.</a:t>
                      </a:r>
                      <a:endParaRPr lang="ru-RU" sz="110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46299" marR="462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Bookman Old Style" pitchFamily="18" charset="0"/>
                          <a:ea typeface="Calibri"/>
                          <a:cs typeface="Times New Roman"/>
                        </a:rPr>
                        <a:t>Аудио-видео-записи;</a:t>
                      </a:r>
                      <a:endParaRPr lang="ru-RU" sz="110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46299" marR="462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1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Bookman Old Style" pitchFamily="18" charset="0"/>
                          <a:ea typeface="Calibri"/>
                          <a:cs typeface="Times New Roman"/>
                        </a:rPr>
                        <a:t>16.</a:t>
                      </a:r>
                      <a:endParaRPr lang="ru-RU" sz="110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46299" marR="462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latin typeface="Bookman Old Style" pitchFamily="18" charset="0"/>
                          <a:ea typeface="Times New Roman"/>
                        </a:rPr>
                        <a:t>Рецензии, мнения, отзывы.</a:t>
                      </a:r>
                    </a:p>
                  </a:txBody>
                  <a:tcPr marL="46299" marR="462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3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Bookman Old Style" pitchFamily="18" charset="0"/>
                          <a:ea typeface="Calibri"/>
                          <a:cs typeface="Times New Roman"/>
                        </a:rPr>
                        <a:t>17.</a:t>
                      </a:r>
                      <a:endParaRPr lang="ru-RU" sz="110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46299" marR="462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Bookman Old Style" pitchFamily="18" charset="0"/>
                          <a:ea typeface="Calibri"/>
                          <a:cs typeface="Times New Roman"/>
                        </a:rPr>
                        <a:t>Педагогическая диагностика. </a:t>
                      </a:r>
                      <a:r>
                        <a:rPr lang="ru-RU" sz="1100">
                          <a:latin typeface="Bookman Old Style" pitchFamily="18" charset="0"/>
                          <a:ea typeface="Calibri"/>
                          <a:cs typeface="Times New Roman"/>
                        </a:rPr>
                        <a:t>Анкеты, тесты, опросники и выводы по результатам их проведения.</a:t>
                      </a:r>
                    </a:p>
                  </a:txBody>
                  <a:tcPr marL="46299" marR="462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822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Bookman Old Style" pitchFamily="18" charset="0"/>
                          <a:ea typeface="Calibri"/>
                          <a:cs typeface="Times New Roman"/>
                        </a:rPr>
                        <a:t>18.</a:t>
                      </a:r>
                      <a:endParaRPr lang="ru-RU" sz="110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46299" marR="462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Bookman Old Style" pitchFamily="18" charset="0"/>
                          <a:ea typeface="Times New Roman"/>
                        </a:rPr>
                        <a:t>Материалы </a:t>
                      </a:r>
                      <a:r>
                        <a:rPr lang="ru-RU" sz="1100" dirty="0">
                          <a:latin typeface="Bookman Old Style" pitchFamily="18" charset="0"/>
                          <a:ea typeface="Times New Roman"/>
                        </a:rPr>
                        <a:t>кружковой работы.</a:t>
                      </a:r>
                    </a:p>
                  </a:txBody>
                  <a:tcPr marL="46299" marR="462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2225" name="Рисунок 3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395536" y="188640"/>
            <a:ext cx="792088" cy="571500"/>
          </a:xfrm>
          <a:prstGeom prst="rect">
            <a:avLst/>
          </a:prstGeom>
          <a:noFill/>
        </p:spPr>
      </p:pic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467544" y="5445224"/>
            <a:ext cx="615424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Calibri" pitchFamily="34" charset="0"/>
                <a:cs typeface="Arial" pitchFamily="34" charset="0"/>
              </a:rPr>
              <a:t>Материалы  не должны повторять текст работы, а служить её дополнением.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Calibri" pitchFamily="34" charset="0"/>
                <a:cs typeface="Arial" pitchFamily="34" charset="0"/>
              </a:rPr>
              <a:t>Примечание. При описании опыта ссылки на приложения обязательны.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6" name="Рисунок 5" descr="D:\изображения\Картинки\Картин. пед\кар.21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4869160"/>
            <a:ext cx="2160240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1196752"/>
            <a:ext cx="7128792" cy="517064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slope"/>
          </a:sp3d>
        </p:spPr>
        <p:txBody>
          <a:bodyPr wrap="square">
            <a:spAutoFit/>
          </a:bodyPr>
          <a:lstStyle/>
          <a:p>
            <a:pPr lvl="0"/>
            <a:r>
              <a:rPr lang="ru-RU" sz="1100" dirty="0" smtClean="0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Примерные алгоритмы представления материалов: </a:t>
            </a:r>
            <a:endParaRPr lang="ru-RU" sz="1100" dirty="0" smtClean="0">
              <a:latin typeface="Arial" pitchFamily="34" charset="0"/>
            </a:endParaRPr>
          </a:p>
          <a:p>
            <a:pPr lvl="0" eaLnBrk="0" hangingPunct="0"/>
            <a:r>
              <a:rPr lang="ru-RU" sz="1100" b="1" dirty="0" smtClean="0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конспект</a:t>
            </a:r>
            <a:endParaRPr lang="ru-RU" sz="1100" dirty="0" smtClean="0">
              <a:latin typeface="Arial" pitchFamily="34" charset="0"/>
            </a:endParaRPr>
          </a:p>
          <a:p>
            <a:pPr lvl="0" eaLnBrk="0" hangingPunct="0"/>
            <a:r>
              <a:rPr lang="ru-RU" sz="1100" dirty="0" smtClean="0">
                <a:solidFill>
                  <a:srgbClr val="000000"/>
                </a:solidFill>
                <a:latin typeface="Calibri"/>
                <a:ea typeface="Calibri" pitchFamily="34" charset="0"/>
                <a:cs typeface="Times New Roman" pitchFamily="18" charset="0"/>
              </a:rPr>
              <a:t>•</a:t>
            </a:r>
            <a:r>
              <a:rPr lang="ru-RU" sz="1100" dirty="0" smtClean="0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отдел образования,  учреждение;</a:t>
            </a:r>
            <a:endParaRPr lang="ru-RU" sz="1100" dirty="0" smtClean="0">
              <a:latin typeface="Arial" pitchFamily="34" charset="0"/>
            </a:endParaRPr>
          </a:p>
          <a:p>
            <a:pPr lvl="0" eaLnBrk="0" hangingPunct="0"/>
            <a:r>
              <a:rPr lang="ru-RU" sz="1100" dirty="0" smtClean="0">
                <a:solidFill>
                  <a:srgbClr val="000000"/>
                </a:solidFill>
                <a:latin typeface="Calibri"/>
                <a:ea typeface="Calibri" pitchFamily="34" charset="0"/>
                <a:cs typeface="Times New Roman" pitchFamily="18" charset="0"/>
              </a:rPr>
              <a:t>•</a:t>
            </a:r>
            <a:r>
              <a:rPr lang="ru-RU" sz="1100" dirty="0" smtClean="0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название (тема);</a:t>
            </a:r>
            <a:r>
              <a:rPr lang="ru-RU" sz="1100" dirty="0" smtClean="0">
                <a:solidFill>
                  <a:srgbClr val="FF0000"/>
                </a:solidFill>
                <a:ea typeface="Calibri" pitchFamily="34" charset="0"/>
                <a:cs typeface="Times New Roman" pitchFamily="18" charset="0"/>
              </a:rPr>
              <a:t> </a:t>
            </a:r>
            <a:endParaRPr lang="ru-RU" sz="1100" dirty="0" smtClean="0">
              <a:latin typeface="Arial" pitchFamily="34" charset="0"/>
            </a:endParaRPr>
          </a:p>
          <a:p>
            <a:pPr lvl="0" eaLnBrk="0" hangingPunct="0"/>
            <a:r>
              <a:rPr lang="ru-RU" sz="1100" dirty="0" smtClean="0">
                <a:solidFill>
                  <a:srgbClr val="000000"/>
                </a:solidFill>
                <a:latin typeface="Calibri"/>
                <a:ea typeface="Calibri" pitchFamily="34" charset="0"/>
                <a:cs typeface="Times New Roman" pitchFamily="18" charset="0"/>
              </a:rPr>
              <a:t>•</a:t>
            </a:r>
            <a:r>
              <a:rPr lang="ru-RU" sz="1100" dirty="0" smtClean="0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адресная направленность (для какой возрастной группы);</a:t>
            </a:r>
            <a:endParaRPr lang="ru-RU" sz="1100" dirty="0" smtClean="0">
              <a:latin typeface="Arial" pitchFamily="34" charset="0"/>
            </a:endParaRPr>
          </a:p>
          <a:p>
            <a:pPr lvl="0" eaLnBrk="0" hangingPunct="0"/>
            <a:r>
              <a:rPr lang="ru-RU" sz="1100" dirty="0" smtClean="0">
                <a:solidFill>
                  <a:srgbClr val="000000"/>
                </a:solidFill>
                <a:latin typeface="Calibri"/>
                <a:ea typeface="Calibri" pitchFamily="34" charset="0"/>
                <a:cs typeface="Times New Roman" pitchFamily="18" charset="0"/>
              </a:rPr>
              <a:t>•</a:t>
            </a:r>
            <a:r>
              <a:rPr lang="ru-RU" sz="1100" dirty="0" smtClean="0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автор (автор-составитель, составитель) разработки, должность, место работы, год;</a:t>
            </a:r>
            <a:endParaRPr lang="ru-RU" sz="1100" dirty="0" smtClean="0">
              <a:latin typeface="Arial" pitchFamily="34" charset="0"/>
            </a:endParaRPr>
          </a:p>
          <a:p>
            <a:pPr lvl="0" eaLnBrk="0" hangingPunct="0"/>
            <a:r>
              <a:rPr lang="ru-RU" sz="1100" dirty="0" smtClean="0">
                <a:solidFill>
                  <a:srgbClr val="000000"/>
                </a:solidFill>
                <a:latin typeface="Calibri"/>
                <a:ea typeface="Calibri" pitchFamily="34" charset="0"/>
                <a:cs typeface="Times New Roman" pitchFamily="18" charset="0"/>
              </a:rPr>
              <a:t>•</a:t>
            </a:r>
            <a:r>
              <a:rPr lang="ru-RU" sz="1100" dirty="0" smtClean="0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форма проведения;</a:t>
            </a:r>
            <a:endParaRPr lang="ru-RU" sz="1100" dirty="0" smtClean="0">
              <a:latin typeface="Arial" pitchFamily="34" charset="0"/>
            </a:endParaRPr>
          </a:p>
          <a:p>
            <a:pPr lvl="0" eaLnBrk="0" hangingPunct="0"/>
            <a:r>
              <a:rPr lang="ru-RU" sz="1100" dirty="0" smtClean="0">
                <a:solidFill>
                  <a:srgbClr val="000000"/>
                </a:solidFill>
                <a:latin typeface="Calibri"/>
                <a:ea typeface="Calibri" pitchFamily="34" charset="0"/>
                <a:cs typeface="Times New Roman" pitchFamily="18" charset="0"/>
              </a:rPr>
              <a:t>•</a:t>
            </a:r>
            <a:r>
              <a:rPr lang="ru-RU" sz="1100" dirty="0" smtClean="0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цель (программное содержание);</a:t>
            </a:r>
            <a:endParaRPr lang="ru-RU" sz="1100" dirty="0" smtClean="0">
              <a:latin typeface="Arial" pitchFamily="34" charset="0"/>
            </a:endParaRPr>
          </a:p>
          <a:p>
            <a:pPr lvl="0" eaLnBrk="0" hangingPunct="0"/>
            <a:r>
              <a:rPr lang="ru-RU" sz="1100" dirty="0" smtClean="0">
                <a:solidFill>
                  <a:srgbClr val="000000"/>
                </a:solidFill>
                <a:latin typeface="Calibri"/>
                <a:ea typeface="Calibri" pitchFamily="34" charset="0"/>
                <a:cs typeface="Times New Roman" pitchFamily="18" charset="0"/>
              </a:rPr>
              <a:t>•</a:t>
            </a:r>
            <a:r>
              <a:rPr lang="ru-RU" sz="1100" dirty="0" smtClean="0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основные методы и приемы;</a:t>
            </a:r>
            <a:endParaRPr lang="ru-RU" sz="1100" dirty="0" smtClean="0">
              <a:latin typeface="Arial" pitchFamily="34" charset="0"/>
            </a:endParaRPr>
          </a:p>
          <a:p>
            <a:pPr lvl="0" eaLnBrk="0" hangingPunct="0"/>
            <a:r>
              <a:rPr lang="ru-RU" sz="1100" dirty="0" smtClean="0">
                <a:solidFill>
                  <a:srgbClr val="000000"/>
                </a:solidFill>
                <a:latin typeface="Calibri"/>
                <a:ea typeface="Calibri" pitchFamily="34" charset="0"/>
                <a:cs typeface="Times New Roman" pitchFamily="18" charset="0"/>
              </a:rPr>
              <a:t>•</a:t>
            </a:r>
            <a:r>
              <a:rPr lang="ru-RU" sz="1100" dirty="0" smtClean="0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оборудование, оформление, музыкальное сопровождение и др.;</a:t>
            </a:r>
            <a:endParaRPr lang="ru-RU" sz="1100" dirty="0" smtClean="0">
              <a:latin typeface="Arial" pitchFamily="34" charset="0"/>
            </a:endParaRPr>
          </a:p>
          <a:p>
            <a:pPr lvl="0" eaLnBrk="0" hangingPunct="0"/>
            <a:r>
              <a:rPr lang="ru-RU" sz="1100" dirty="0" smtClean="0">
                <a:solidFill>
                  <a:srgbClr val="000000"/>
                </a:solidFill>
                <a:latin typeface="Calibri"/>
                <a:ea typeface="Calibri" pitchFamily="34" charset="0"/>
                <a:cs typeface="Times New Roman" pitchFamily="18" charset="0"/>
              </a:rPr>
              <a:t>•</a:t>
            </a:r>
            <a:r>
              <a:rPr lang="ru-RU" sz="1100" dirty="0" smtClean="0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предварительная работа (связь с другими занятиями);</a:t>
            </a:r>
            <a:endParaRPr lang="ru-RU" sz="1100" dirty="0" smtClean="0">
              <a:latin typeface="Arial" pitchFamily="34" charset="0"/>
            </a:endParaRPr>
          </a:p>
          <a:p>
            <a:pPr lvl="0" eaLnBrk="0" hangingPunct="0"/>
            <a:r>
              <a:rPr lang="ru-RU" sz="1100" dirty="0" smtClean="0">
                <a:solidFill>
                  <a:srgbClr val="000000"/>
                </a:solidFill>
                <a:latin typeface="Calibri"/>
                <a:ea typeface="Calibri" pitchFamily="34" charset="0"/>
                <a:cs typeface="Times New Roman" pitchFamily="18" charset="0"/>
              </a:rPr>
              <a:t>•</a:t>
            </a:r>
            <a:r>
              <a:rPr lang="ru-RU" sz="1100" dirty="0" smtClean="0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ход (последовательность проведения);</a:t>
            </a:r>
            <a:endParaRPr lang="ru-RU" sz="1100" dirty="0" smtClean="0">
              <a:latin typeface="Arial" pitchFamily="34" charset="0"/>
            </a:endParaRPr>
          </a:p>
          <a:p>
            <a:pPr lvl="0" eaLnBrk="0" hangingPunct="0"/>
            <a:r>
              <a:rPr lang="ru-RU" sz="1100" dirty="0" smtClean="0">
                <a:solidFill>
                  <a:srgbClr val="000000"/>
                </a:solidFill>
                <a:latin typeface="Calibri"/>
                <a:ea typeface="Calibri" pitchFamily="34" charset="0"/>
                <a:cs typeface="Times New Roman" pitchFamily="18" charset="0"/>
              </a:rPr>
              <a:t>•</a:t>
            </a:r>
            <a:r>
              <a:rPr lang="ru-RU" sz="1100" dirty="0" smtClean="0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список использованной литературы </a:t>
            </a:r>
            <a:endParaRPr lang="ru-RU" sz="1100" dirty="0" smtClean="0">
              <a:latin typeface="Arial" pitchFamily="34" charset="0"/>
            </a:endParaRPr>
          </a:p>
          <a:p>
            <a:pPr lvl="0" eaLnBrk="0" hangingPunct="0"/>
            <a:r>
              <a:rPr lang="ru-RU" sz="1100" b="1" dirty="0" smtClean="0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сценарий</a:t>
            </a:r>
            <a:endParaRPr lang="ru-RU" sz="1100" dirty="0" smtClean="0">
              <a:latin typeface="Arial" pitchFamily="34" charset="0"/>
            </a:endParaRPr>
          </a:p>
          <a:p>
            <a:pPr lvl="0" eaLnBrk="0" hangingPunct="0"/>
            <a:r>
              <a:rPr lang="ru-RU" sz="1100" dirty="0" smtClean="0">
                <a:solidFill>
                  <a:srgbClr val="000000"/>
                </a:solidFill>
                <a:latin typeface="Calibri"/>
                <a:ea typeface="Calibri" pitchFamily="34" charset="0"/>
                <a:cs typeface="Times New Roman" pitchFamily="18" charset="0"/>
              </a:rPr>
              <a:t>•</a:t>
            </a:r>
            <a:r>
              <a:rPr lang="ru-RU" sz="1100" dirty="0" smtClean="0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отдел образования, учреждение;</a:t>
            </a:r>
            <a:endParaRPr lang="ru-RU" sz="1100" dirty="0" smtClean="0">
              <a:latin typeface="Arial" pitchFamily="34" charset="0"/>
            </a:endParaRPr>
          </a:p>
          <a:p>
            <a:pPr lvl="0" eaLnBrk="0" hangingPunct="0"/>
            <a:r>
              <a:rPr lang="ru-RU" sz="1100" dirty="0" smtClean="0">
                <a:solidFill>
                  <a:srgbClr val="000000"/>
                </a:solidFill>
                <a:latin typeface="Calibri"/>
                <a:ea typeface="Calibri" pitchFamily="34" charset="0"/>
                <a:cs typeface="Times New Roman" pitchFamily="18" charset="0"/>
              </a:rPr>
              <a:t>•</a:t>
            </a:r>
            <a:r>
              <a:rPr lang="ru-RU" sz="1100" dirty="0" smtClean="0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название   мероприятия   (например,   сценарий   праздника   "День осени");</a:t>
            </a:r>
            <a:endParaRPr lang="ru-RU" sz="1100" dirty="0" smtClean="0">
              <a:latin typeface="Arial" pitchFamily="34" charset="0"/>
            </a:endParaRPr>
          </a:p>
          <a:p>
            <a:pPr lvl="0" eaLnBrk="0" hangingPunct="0"/>
            <a:r>
              <a:rPr lang="ru-RU" sz="1100" dirty="0" smtClean="0">
                <a:solidFill>
                  <a:srgbClr val="000000"/>
                </a:solidFill>
                <a:latin typeface="Calibri"/>
                <a:ea typeface="Calibri" pitchFamily="34" charset="0"/>
                <a:cs typeface="Times New Roman" pitchFamily="18" charset="0"/>
              </a:rPr>
              <a:t>•</a:t>
            </a:r>
            <a:r>
              <a:rPr lang="ru-RU" sz="1100" dirty="0" smtClean="0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адресная направленность (на кого ориентировано мероприятие);</a:t>
            </a:r>
            <a:endParaRPr lang="ru-RU" sz="1100" dirty="0" smtClean="0">
              <a:latin typeface="Arial" pitchFamily="34" charset="0"/>
            </a:endParaRPr>
          </a:p>
          <a:p>
            <a:pPr lvl="0" eaLnBrk="0" hangingPunct="0"/>
            <a:r>
              <a:rPr lang="ru-RU" sz="1100" dirty="0" smtClean="0">
                <a:solidFill>
                  <a:srgbClr val="000000"/>
                </a:solidFill>
                <a:latin typeface="Calibri"/>
                <a:ea typeface="Calibri" pitchFamily="34" charset="0"/>
                <a:cs typeface="Times New Roman" pitchFamily="18" charset="0"/>
              </a:rPr>
              <a:t>•</a:t>
            </a:r>
            <a:r>
              <a:rPr lang="ru-RU" sz="1100" dirty="0" smtClean="0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автор (автор-составитель, составитель сценария), должность, место работы, год.</a:t>
            </a:r>
            <a:endParaRPr lang="ru-RU" sz="1100" dirty="0" smtClean="0">
              <a:latin typeface="Arial" pitchFamily="34" charset="0"/>
            </a:endParaRPr>
          </a:p>
          <a:p>
            <a:pPr lvl="0" eaLnBrk="0" hangingPunct="0"/>
            <a:r>
              <a:rPr lang="ru-RU" sz="1100" dirty="0" smtClean="0">
                <a:solidFill>
                  <a:srgbClr val="000000"/>
                </a:solidFill>
                <a:latin typeface="Calibri"/>
                <a:ea typeface="Calibri" pitchFamily="34" charset="0"/>
                <a:cs typeface="Times New Roman" pitchFamily="18" charset="0"/>
              </a:rPr>
              <a:t>•</a:t>
            </a:r>
            <a:r>
              <a:rPr lang="ru-RU" sz="1100" dirty="0" smtClean="0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цель, воспитательные задачи;</a:t>
            </a:r>
            <a:endParaRPr lang="ru-RU" sz="1100" dirty="0" smtClean="0">
              <a:latin typeface="Arial" pitchFamily="34" charset="0"/>
            </a:endParaRPr>
          </a:p>
          <a:p>
            <a:pPr lvl="0" eaLnBrk="0" hangingPunct="0"/>
            <a:r>
              <a:rPr lang="ru-RU" sz="1100" dirty="0" smtClean="0">
                <a:solidFill>
                  <a:srgbClr val="000000"/>
                </a:solidFill>
                <a:latin typeface="Calibri"/>
                <a:ea typeface="Calibri" pitchFamily="34" charset="0"/>
                <a:cs typeface="Times New Roman" pitchFamily="18" charset="0"/>
              </a:rPr>
              <a:t>•</a:t>
            </a:r>
            <a:r>
              <a:rPr lang="ru-RU" sz="1100" dirty="0" smtClean="0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участники (действующие лица);</a:t>
            </a:r>
            <a:endParaRPr lang="ru-RU" sz="1100" dirty="0" smtClean="0">
              <a:latin typeface="Arial" pitchFamily="34" charset="0"/>
            </a:endParaRPr>
          </a:p>
          <a:p>
            <a:pPr lvl="0" eaLnBrk="0" hangingPunct="0"/>
            <a:r>
              <a:rPr lang="ru-RU" sz="1100" dirty="0" smtClean="0">
                <a:solidFill>
                  <a:srgbClr val="000000"/>
                </a:solidFill>
                <a:latin typeface="Calibri"/>
                <a:ea typeface="Calibri" pitchFamily="34" charset="0"/>
                <a:cs typeface="Times New Roman" pitchFamily="18" charset="0"/>
              </a:rPr>
              <a:t>•</a:t>
            </a:r>
            <a:r>
              <a:rPr lang="ru-RU" sz="1100" dirty="0" smtClean="0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оборудование, оформление, музыкальное сопровождение и др.;</a:t>
            </a:r>
            <a:endParaRPr lang="ru-RU" sz="1100" dirty="0" smtClean="0">
              <a:latin typeface="Arial" pitchFamily="34" charset="0"/>
            </a:endParaRPr>
          </a:p>
          <a:p>
            <a:pPr lvl="0" eaLnBrk="0" hangingPunct="0"/>
            <a:r>
              <a:rPr lang="ru-RU" sz="1100" dirty="0" smtClean="0">
                <a:solidFill>
                  <a:srgbClr val="000000"/>
                </a:solidFill>
                <a:latin typeface="Calibri"/>
                <a:ea typeface="Calibri" pitchFamily="34" charset="0"/>
                <a:cs typeface="Times New Roman" pitchFamily="18" charset="0"/>
              </a:rPr>
              <a:t>•</a:t>
            </a:r>
            <a:r>
              <a:rPr lang="ru-RU" sz="1100" dirty="0" smtClean="0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текст сценария;</a:t>
            </a:r>
            <a:endParaRPr lang="ru-RU" sz="1100" dirty="0" smtClean="0">
              <a:latin typeface="Arial" pitchFamily="34" charset="0"/>
            </a:endParaRPr>
          </a:p>
          <a:p>
            <a:pPr lvl="0" eaLnBrk="0" hangingPunct="0"/>
            <a:r>
              <a:rPr lang="ru-RU" sz="1100" dirty="0" smtClean="0">
                <a:solidFill>
                  <a:srgbClr val="000000"/>
                </a:solidFill>
                <a:latin typeface="Calibri"/>
                <a:ea typeface="Calibri" pitchFamily="34" charset="0"/>
                <a:cs typeface="Times New Roman" pitchFamily="18" charset="0"/>
              </a:rPr>
              <a:t>•</a:t>
            </a:r>
            <a:r>
              <a:rPr lang="ru-RU" sz="1100" dirty="0" smtClean="0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использованная литература </a:t>
            </a:r>
            <a:endParaRPr lang="ru-RU" sz="1100" dirty="0" smtClean="0">
              <a:latin typeface="Arial" pitchFamily="34" charset="0"/>
            </a:endParaRPr>
          </a:p>
          <a:p>
            <a:pPr lvl="0" eaLnBrk="0" hangingPunct="0"/>
            <a:r>
              <a:rPr lang="ru-RU" sz="1100" b="1" dirty="0" smtClean="0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консультация (выступление, доклад)</a:t>
            </a:r>
            <a:endParaRPr lang="ru-RU" sz="1100" dirty="0" smtClean="0">
              <a:latin typeface="Arial" pitchFamily="34" charset="0"/>
            </a:endParaRPr>
          </a:p>
          <a:p>
            <a:pPr lvl="0" eaLnBrk="0" hangingPunct="0"/>
            <a:r>
              <a:rPr lang="ru-RU" sz="1100" dirty="0" smtClean="0">
                <a:solidFill>
                  <a:srgbClr val="000000"/>
                </a:solidFill>
                <a:latin typeface="Calibri"/>
                <a:ea typeface="Calibri" pitchFamily="34" charset="0"/>
                <a:cs typeface="Times New Roman" pitchFamily="18" charset="0"/>
              </a:rPr>
              <a:t>•</a:t>
            </a:r>
            <a:r>
              <a:rPr lang="ru-RU" sz="1100" dirty="0" smtClean="0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отдел образования,  учреждение;</a:t>
            </a:r>
            <a:endParaRPr lang="ru-RU" sz="1100" dirty="0" smtClean="0">
              <a:latin typeface="Arial" pitchFamily="34" charset="0"/>
            </a:endParaRPr>
          </a:p>
          <a:p>
            <a:pPr lvl="0" eaLnBrk="0" hangingPunct="0"/>
            <a:r>
              <a:rPr lang="ru-RU" sz="1100" dirty="0" smtClean="0">
                <a:solidFill>
                  <a:srgbClr val="000000"/>
                </a:solidFill>
                <a:latin typeface="Calibri"/>
                <a:ea typeface="Calibri" pitchFamily="34" charset="0"/>
                <a:cs typeface="Times New Roman" pitchFamily="18" charset="0"/>
              </a:rPr>
              <a:t>•</a:t>
            </a:r>
            <a:r>
              <a:rPr lang="ru-RU" sz="1100" dirty="0" smtClean="0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название (тема);</a:t>
            </a:r>
            <a:endParaRPr lang="ru-RU" sz="1100" dirty="0" smtClean="0">
              <a:latin typeface="Arial" pitchFamily="34" charset="0"/>
            </a:endParaRPr>
          </a:p>
          <a:p>
            <a:pPr lvl="0" eaLnBrk="0" hangingPunct="0"/>
            <a:r>
              <a:rPr lang="ru-RU" sz="1100" dirty="0" smtClean="0">
                <a:solidFill>
                  <a:srgbClr val="000000"/>
                </a:solidFill>
                <a:latin typeface="Calibri"/>
                <a:ea typeface="Calibri" pitchFamily="34" charset="0"/>
                <a:cs typeface="Times New Roman" pitchFamily="18" charset="0"/>
              </a:rPr>
              <a:t>•</a:t>
            </a:r>
            <a:r>
              <a:rPr lang="ru-RU" sz="1100" dirty="0" smtClean="0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адресная направленность (для кого предназначена информация);</a:t>
            </a:r>
            <a:endParaRPr lang="ru-RU" sz="1100" dirty="0" smtClean="0">
              <a:latin typeface="Arial" pitchFamily="34" charset="0"/>
            </a:endParaRPr>
          </a:p>
          <a:p>
            <a:pPr lvl="0" eaLnBrk="0" hangingPunct="0"/>
            <a:r>
              <a:rPr lang="ru-RU" sz="1100" dirty="0" smtClean="0">
                <a:solidFill>
                  <a:srgbClr val="000000"/>
                </a:solidFill>
                <a:latin typeface="Calibri"/>
                <a:ea typeface="Calibri" pitchFamily="34" charset="0"/>
                <a:cs typeface="Times New Roman" pitchFamily="18" charset="0"/>
              </a:rPr>
              <a:t>•</a:t>
            </a:r>
            <a:r>
              <a:rPr lang="ru-RU" sz="1100" dirty="0" smtClean="0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автор (автор-составитель, составитель), должность, место работы, год;</a:t>
            </a:r>
            <a:endParaRPr lang="ru-RU" sz="1100" dirty="0" smtClean="0">
              <a:latin typeface="Arial" pitchFamily="34" charset="0"/>
            </a:endParaRPr>
          </a:p>
          <a:p>
            <a:pPr lvl="0" eaLnBrk="0" hangingPunct="0"/>
            <a:r>
              <a:rPr lang="ru-RU" sz="1100" dirty="0" smtClean="0">
                <a:solidFill>
                  <a:srgbClr val="000000"/>
                </a:solidFill>
                <a:latin typeface="Calibri"/>
                <a:ea typeface="Calibri" pitchFamily="34" charset="0"/>
                <a:cs typeface="Times New Roman" pitchFamily="18" charset="0"/>
              </a:rPr>
              <a:t>•</a:t>
            </a:r>
            <a:r>
              <a:rPr lang="ru-RU" sz="1100" dirty="0" smtClean="0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текст консультации;</a:t>
            </a:r>
            <a:endParaRPr lang="ru-RU" sz="1100" dirty="0" smtClean="0">
              <a:latin typeface="Arial" pitchFamily="34" charset="0"/>
            </a:endParaRPr>
          </a:p>
          <a:p>
            <a:pPr lvl="0" eaLnBrk="0" hangingPunct="0"/>
            <a:r>
              <a:rPr lang="ru-RU" sz="1100" dirty="0" smtClean="0">
                <a:solidFill>
                  <a:srgbClr val="000000"/>
                </a:solidFill>
                <a:latin typeface="Calibri"/>
                <a:ea typeface="Calibri" pitchFamily="34" charset="0"/>
                <a:cs typeface="Times New Roman" pitchFamily="18" charset="0"/>
              </a:rPr>
              <a:t>•</a:t>
            </a:r>
            <a:r>
              <a:rPr lang="ru-RU" sz="1100" dirty="0" smtClean="0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использованная литература.</a:t>
            </a:r>
            <a:endParaRPr lang="ru-RU" sz="1100" dirty="0" smtClean="0">
              <a:latin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71600" y="404664"/>
            <a:ext cx="71287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b="1" kern="10" dirty="0" smtClean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B050"/>
              </a:solidFill>
              <a:latin typeface="Bookman Old Style"/>
            </a:endParaRPr>
          </a:p>
          <a:p>
            <a:pPr algn="ctr"/>
            <a:r>
              <a:rPr lang="ru-RU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B050"/>
                </a:solidFill>
                <a:latin typeface="Bookman Old Style"/>
              </a:rPr>
              <a:t>Общие требования к оформлению приложений к передовому опыту</a:t>
            </a:r>
            <a:endParaRPr lang="ru-RU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B050"/>
              </a:solidFill>
              <a:latin typeface="Bookman Old Style"/>
            </a:endParaRPr>
          </a:p>
        </p:txBody>
      </p:sp>
      <p:pic>
        <p:nvPicPr>
          <p:cNvPr id="4" name="Рисунок 3" descr="D:\изображения\Картинки\Картин. пед\кар 6.png"/>
          <p:cNvPicPr/>
          <p:nvPr/>
        </p:nvPicPr>
        <p:blipFill>
          <a:blip r:embed="rId2" cstate="print"/>
          <a:srcRect l="55779"/>
          <a:stretch>
            <a:fillRect/>
          </a:stretch>
        </p:blipFill>
        <p:spPr bwMode="auto">
          <a:xfrm>
            <a:off x="7740352" y="332656"/>
            <a:ext cx="978800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D:\изображения\Картинки\Картин. пед\п14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32656"/>
            <a:ext cx="2448272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prst="slope"/>
          </a:sp3d>
        </p:spPr>
      </p:pic>
      <p:sp>
        <p:nvSpPr>
          <p:cNvPr id="53250" name="AutoShape 2"/>
          <p:cNvSpPr>
            <a:spLocks noChangeArrowheads="1"/>
          </p:cNvSpPr>
          <p:nvPr/>
        </p:nvSpPr>
        <p:spPr bwMode="auto">
          <a:xfrm>
            <a:off x="2051720" y="1628800"/>
            <a:ext cx="6336704" cy="4608512"/>
          </a:xfrm>
          <a:prstGeom prst="foldedCorner">
            <a:avLst>
              <a:gd name="adj" fmla="val 12500"/>
            </a:avLst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FFC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</a:rPr>
              <a:t>Требования к электронным носителям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</a:rPr>
              <a:t>Необходимо подписать все дискеты (диски) (Ф.И.О. автора, район, название учреждения образования).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</a:rPr>
              <a:t>Не представлять документацию в архивируемом виде.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</a:rPr>
              <a:t>Текстовый документ должен быть подготовлен в редакторе MS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</a:rPr>
              <a:t>Word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</a:rPr>
              <a:t> и сохранен в формате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</a:rPr>
              <a:t>doc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</a:rPr>
              <a:t>. Для текстовых файлов необходимо использовать шрифт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</a:rPr>
              <a:t>Times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</a:rPr>
              <a:t>New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</a:rPr>
              <a:t>Roman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</a:rPr>
              <a:t>, 12 размер, межстрочный интервал – одинарный, поля: верхнее, нижнее- 2см, левое –3см, правое – 1,5см.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</a:rPr>
              <a:t>Требования к бумажным носителям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</a:rPr>
              <a:t>1.Материалы оформляются в папку в виде машинописного текста (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</a:rPr>
              <a:t>Times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</a:rPr>
              <a:t>New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</a:rPr>
              <a:t>Roman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</a:rPr>
              <a:t>, 14 размер, межстрочный интервал – одинарный, поля: верхнее, нижнее- 2см, левое –3см, правое – 1,5см) на бумаге формата А-4.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</a:rPr>
              <a:t>2.В виде брошюры, отпечатанной полиграфическим способом.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Bookman Old Style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059832" y="47667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Bookman Old Style" pitchFamily="18" charset="0"/>
              </a:rPr>
              <a:t>Требования к оформлению авторского материала</a:t>
            </a:r>
          </a:p>
        </p:txBody>
      </p:sp>
      <p:sp>
        <p:nvSpPr>
          <p:cNvPr id="5" name="Прямоугольник с двумя скругленными противолежащими углами 4"/>
          <p:cNvSpPr/>
          <p:nvPr/>
        </p:nvSpPr>
        <p:spPr>
          <a:xfrm>
            <a:off x="10116616" y="2276872"/>
            <a:ext cx="914400" cy="91440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899592" y="-373199"/>
            <a:ext cx="7272808" cy="27084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Bookman Old Style" pitchFamily="18" charset="0"/>
              <a:ea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endParaRPr lang="ru-RU" sz="1200" b="1" dirty="0" smtClean="0">
              <a:solidFill>
                <a:srgbClr val="FF0000"/>
              </a:solidFill>
              <a:latin typeface="Bookman Old Style" pitchFamily="18" charset="0"/>
              <a:ea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Bookman Old Style" pitchFamily="18" charset="0"/>
              <a:ea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Bookman Old Style" pitchFamily="18" charset="0"/>
              <a:ea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Bookman Old Style" pitchFamily="18" charset="0"/>
                <a:ea typeface="Times New Roman" pitchFamily="18" charset="0"/>
              </a:rPr>
              <a:t>Памятка к исследовательской работе педагога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endParaRPr lang="ru-RU" sz="1200" b="1" dirty="0" smtClean="0">
              <a:latin typeface="Arial" pitchFamily="34" charset="0"/>
              <a:ea typeface="Times New Roman" pitchFamily="18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  <a:ea typeface="Times New Roman" pitchFamily="18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endParaRPr lang="ru-RU" sz="1200" b="1" dirty="0" smtClean="0">
              <a:latin typeface="Bookman Old Style" pitchFamily="18" charset="0"/>
              <a:ea typeface="Times New Roman" pitchFamily="18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  <a:ea typeface="Times New Roman" pitchFamily="18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</a:rPr>
              <a:t>Как правильно сформулировать тему: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228600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</a:rPr>
              <a:t>Формулировка от указания на исследуемый процесс и на условия, в которых он изучается по схеме: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79512" y="2060848"/>
          <a:ext cx="8712968" cy="3749865"/>
        </p:xfrm>
        <a:graphic>
          <a:graphicData uri="http://schemas.openxmlformats.org/drawingml/2006/table">
            <a:tbl>
              <a:tblPr/>
              <a:tblGrid>
                <a:gridCol w="2461107"/>
                <a:gridCol w="2963697"/>
                <a:gridCol w="3288164"/>
              </a:tblGrid>
              <a:tr h="458025"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latin typeface="Times New Roman"/>
                        <a:ea typeface="Times New Roman"/>
                      </a:endParaRPr>
                    </a:p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Bookman Old Style"/>
                          <a:ea typeface="Times New Roman"/>
                        </a:rPr>
                        <a:t>Изучаемый процесс</a:t>
                      </a:r>
                      <a:endParaRPr lang="ru-RU" sz="1200" b="1" dirty="0">
                        <a:latin typeface="Times New Roman"/>
                        <a:ea typeface="Times New Roman"/>
                      </a:endParaRPr>
                    </a:p>
                  </a:txBody>
                  <a:tcPr marL="63189" marR="631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latin typeface="Times New Roman"/>
                        <a:ea typeface="Times New Roman"/>
                      </a:endParaRPr>
                    </a:p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Bookman Old Style"/>
                          <a:ea typeface="Times New Roman"/>
                        </a:rPr>
                        <a:t>Предмет исследования</a:t>
                      </a:r>
                      <a:endParaRPr lang="ru-RU" sz="1200" b="1" dirty="0">
                        <a:latin typeface="Times New Roman"/>
                        <a:ea typeface="Times New Roman"/>
                      </a:endParaRPr>
                    </a:p>
                  </a:txBody>
                  <a:tcPr marL="63189" marR="631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latin typeface="Times New Roman"/>
                        <a:ea typeface="Times New Roman"/>
                      </a:endParaRPr>
                    </a:p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Bookman Old Style"/>
                          <a:ea typeface="Times New Roman"/>
                        </a:rPr>
                        <a:t>Условия </a:t>
                      </a:r>
                      <a:endParaRPr lang="ru-RU" sz="1200" b="1" dirty="0">
                        <a:latin typeface="Times New Roman"/>
                        <a:ea typeface="Times New Roman"/>
                      </a:endParaRPr>
                    </a:p>
                  </a:txBody>
                  <a:tcPr marL="63189" marR="631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</a:tr>
              <a:tr h="2998359">
                <a:tc>
                  <a:txBody>
                    <a:bodyPr/>
                    <a:lstStyle/>
                    <a:p>
                      <a:pPr marL="4572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latin typeface="Bookman Old Style"/>
                        <a:ea typeface="Times New Roman"/>
                      </a:endParaRPr>
                    </a:p>
                    <a:p>
                      <a:pPr marL="4572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Bookman Old Style"/>
                          <a:ea typeface="Times New Roman"/>
                        </a:rPr>
                        <a:t>Изучение</a:t>
                      </a:r>
                      <a:endParaRPr lang="ru-RU" sz="1200" b="1" dirty="0">
                        <a:latin typeface="Times New Roman"/>
                        <a:ea typeface="Times New Roman"/>
                      </a:endParaRPr>
                    </a:p>
                    <a:p>
                      <a:pPr marL="4572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Bookman Old Style"/>
                          <a:ea typeface="Times New Roman"/>
                        </a:rPr>
                        <a:t>Исследование</a:t>
                      </a:r>
                      <a:endParaRPr lang="ru-RU" sz="1200" b="1" dirty="0">
                        <a:latin typeface="Times New Roman"/>
                        <a:ea typeface="Times New Roman"/>
                      </a:endParaRPr>
                    </a:p>
                    <a:p>
                      <a:pPr marL="4572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Bookman Old Style"/>
                          <a:ea typeface="Times New Roman"/>
                        </a:rPr>
                        <a:t>Развитие</a:t>
                      </a:r>
                      <a:endParaRPr lang="ru-RU" sz="1200" b="1" dirty="0">
                        <a:latin typeface="Times New Roman"/>
                        <a:ea typeface="Times New Roman"/>
                      </a:endParaRPr>
                    </a:p>
                    <a:p>
                      <a:pPr marL="4572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Bookman Old Style"/>
                          <a:ea typeface="Times New Roman"/>
                        </a:rPr>
                        <a:t>Формирование</a:t>
                      </a:r>
                      <a:endParaRPr lang="ru-RU" sz="1200" b="1" dirty="0">
                        <a:latin typeface="Times New Roman"/>
                        <a:ea typeface="Times New Roman"/>
                      </a:endParaRPr>
                    </a:p>
                    <a:p>
                      <a:pPr marL="4572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Bookman Old Style"/>
                          <a:ea typeface="Times New Roman"/>
                        </a:rPr>
                        <a:t>Становление</a:t>
                      </a:r>
                      <a:endParaRPr lang="ru-RU" sz="1200" b="1" dirty="0">
                        <a:latin typeface="Times New Roman"/>
                        <a:ea typeface="Times New Roman"/>
                      </a:endParaRPr>
                    </a:p>
                    <a:p>
                      <a:pPr marL="4572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Bookman Old Style"/>
                          <a:ea typeface="Times New Roman"/>
                        </a:rPr>
                        <a:t>Воспитание</a:t>
                      </a:r>
                      <a:endParaRPr lang="ru-RU" sz="1200" b="1" dirty="0">
                        <a:latin typeface="Times New Roman"/>
                        <a:ea typeface="Times New Roman"/>
                      </a:endParaRPr>
                    </a:p>
                    <a:p>
                      <a:pPr marL="4572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Bookman Old Style"/>
                          <a:ea typeface="Times New Roman"/>
                        </a:rPr>
                        <a:t>Анализ</a:t>
                      </a:r>
                      <a:endParaRPr lang="ru-RU" sz="1200" b="1" dirty="0">
                        <a:latin typeface="Times New Roman"/>
                        <a:ea typeface="Times New Roman"/>
                      </a:endParaRPr>
                    </a:p>
                    <a:p>
                      <a:pPr marL="4572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Bookman Old Style"/>
                          <a:ea typeface="Times New Roman"/>
                        </a:rPr>
                        <a:t>Разработка</a:t>
                      </a:r>
                      <a:endParaRPr lang="ru-RU" sz="1200" b="1" dirty="0">
                        <a:latin typeface="Times New Roman"/>
                        <a:ea typeface="Times New Roman"/>
                      </a:endParaRPr>
                    </a:p>
                    <a:p>
                      <a:pPr marL="4572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Bookman Old Style"/>
                          <a:ea typeface="Times New Roman"/>
                        </a:rPr>
                        <a:t>Организация</a:t>
                      </a:r>
                      <a:endParaRPr lang="ru-RU" sz="1200" b="1" dirty="0">
                        <a:latin typeface="Times New Roman"/>
                        <a:ea typeface="Times New Roman"/>
                      </a:endParaRPr>
                    </a:p>
                    <a:p>
                      <a:pPr marL="4572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Bookman Old Style"/>
                          <a:ea typeface="Times New Roman"/>
                        </a:rPr>
                        <a:t>Влияние</a:t>
                      </a:r>
                      <a:endParaRPr lang="ru-RU" sz="1200" b="1" dirty="0">
                        <a:latin typeface="Times New Roman"/>
                        <a:ea typeface="Times New Roman"/>
                      </a:endParaRPr>
                    </a:p>
                    <a:p>
                      <a:pPr marL="4572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Bookman Old Style"/>
                          <a:ea typeface="Times New Roman"/>
                        </a:rPr>
                        <a:t>и т.п.</a:t>
                      </a:r>
                      <a:endParaRPr lang="ru-RU" sz="1200" b="1" dirty="0">
                        <a:latin typeface="Times New Roman"/>
                        <a:ea typeface="Times New Roman"/>
                      </a:endParaRPr>
                    </a:p>
                  </a:txBody>
                  <a:tcPr marL="63189" marR="631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latin typeface="Bookman Old Style"/>
                        <a:ea typeface="Times New Roman"/>
                      </a:endParaRPr>
                    </a:p>
                    <a:p>
                      <a:pPr marL="4572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Bookman Old Style"/>
                          <a:ea typeface="Times New Roman"/>
                        </a:rPr>
                        <a:t>Познавательные способности</a:t>
                      </a:r>
                      <a:endParaRPr lang="ru-RU" sz="1200" b="1" dirty="0">
                        <a:latin typeface="Times New Roman"/>
                        <a:ea typeface="Times New Roman"/>
                      </a:endParaRPr>
                    </a:p>
                    <a:p>
                      <a:pPr marL="4572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Bookman Old Style"/>
                          <a:ea typeface="Times New Roman"/>
                        </a:rPr>
                        <a:t>Познавательная активность</a:t>
                      </a:r>
                      <a:endParaRPr lang="ru-RU" sz="1200" b="1" dirty="0">
                        <a:latin typeface="Times New Roman"/>
                        <a:ea typeface="Times New Roman"/>
                      </a:endParaRPr>
                    </a:p>
                    <a:p>
                      <a:pPr marL="4572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Bookman Old Style"/>
                          <a:ea typeface="Times New Roman"/>
                        </a:rPr>
                        <a:t>Умения что-то делать</a:t>
                      </a:r>
                      <a:endParaRPr lang="ru-RU" sz="1200" b="1" dirty="0">
                        <a:latin typeface="Times New Roman"/>
                        <a:ea typeface="Times New Roman"/>
                      </a:endParaRPr>
                    </a:p>
                    <a:p>
                      <a:pPr marL="4572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Bookman Old Style"/>
                          <a:ea typeface="Times New Roman"/>
                        </a:rPr>
                        <a:t>Личностные качества</a:t>
                      </a:r>
                      <a:endParaRPr lang="ru-RU" sz="1200" b="1" dirty="0">
                        <a:latin typeface="Times New Roman"/>
                        <a:ea typeface="Times New Roman"/>
                      </a:endParaRPr>
                    </a:p>
                    <a:p>
                      <a:pPr marL="4572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Bookman Old Style"/>
                          <a:ea typeface="Times New Roman"/>
                        </a:rPr>
                        <a:t>Любознательность</a:t>
                      </a:r>
                      <a:endParaRPr lang="ru-RU" sz="1200" b="1" dirty="0">
                        <a:latin typeface="Times New Roman"/>
                        <a:ea typeface="Times New Roman"/>
                      </a:endParaRPr>
                    </a:p>
                    <a:p>
                      <a:pPr marL="4572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Bookman Old Style"/>
                          <a:ea typeface="Times New Roman"/>
                        </a:rPr>
                        <a:t>Самостоятельность</a:t>
                      </a:r>
                      <a:endParaRPr lang="ru-RU" sz="1200" b="1" dirty="0">
                        <a:latin typeface="Times New Roman"/>
                        <a:ea typeface="Times New Roman"/>
                      </a:endParaRPr>
                    </a:p>
                    <a:p>
                      <a:pPr marL="4572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Bookman Old Style"/>
                          <a:ea typeface="Times New Roman"/>
                        </a:rPr>
                        <a:t>Наблюдательность </a:t>
                      </a:r>
                      <a:endParaRPr lang="ru-RU" sz="1200" b="1" dirty="0">
                        <a:latin typeface="Times New Roman"/>
                        <a:ea typeface="Times New Roman"/>
                      </a:endParaRPr>
                    </a:p>
                    <a:p>
                      <a:pPr marL="4572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Bookman Old Style"/>
                          <a:ea typeface="Times New Roman"/>
                        </a:rPr>
                        <a:t> и т.п.</a:t>
                      </a:r>
                      <a:endParaRPr lang="ru-RU" sz="1200" b="1" dirty="0">
                        <a:latin typeface="Times New Roman"/>
                        <a:ea typeface="Times New Roman"/>
                      </a:endParaRPr>
                    </a:p>
                  </a:txBody>
                  <a:tcPr marL="63189" marR="631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latin typeface="Bookman Old Style"/>
                        <a:ea typeface="Times New Roman"/>
                      </a:endParaRPr>
                    </a:p>
                    <a:p>
                      <a:pPr marL="4572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Bookman Old Style"/>
                          <a:ea typeface="Times New Roman"/>
                        </a:rPr>
                        <a:t>В процессе изучения чего-либо</a:t>
                      </a:r>
                      <a:endParaRPr lang="ru-RU" sz="1200" b="1" dirty="0">
                        <a:latin typeface="Times New Roman"/>
                        <a:ea typeface="Times New Roman"/>
                      </a:endParaRPr>
                    </a:p>
                    <a:p>
                      <a:pPr marL="4572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Bookman Old Style"/>
                          <a:ea typeface="Times New Roman"/>
                        </a:rPr>
                        <a:t>На  занятиях</a:t>
                      </a:r>
                      <a:endParaRPr lang="ru-RU" sz="1200" b="1" dirty="0">
                        <a:latin typeface="Times New Roman"/>
                        <a:ea typeface="Times New Roman"/>
                      </a:endParaRPr>
                    </a:p>
                    <a:p>
                      <a:pPr marL="4572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Bookman Old Style"/>
                          <a:ea typeface="Times New Roman"/>
                        </a:rPr>
                        <a:t>На массовых  мероприятиях (развлекательных, спортивных)</a:t>
                      </a:r>
                      <a:endParaRPr lang="ru-RU" sz="1200" b="1" dirty="0">
                        <a:latin typeface="Times New Roman"/>
                        <a:ea typeface="Times New Roman"/>
                      </a:endParaRPr>
                    </a:p>
                    <a:p>
                      <a:pPr marL="4572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Bookman Old Style"/>
                          <a:ea typeface="Times New Roman"/>
                        </a:rPr>
                        <a:t>В процессе знакомства с чем – либо</a:t>
                      </a:r>
                      <a:endParaRPr lang="ru-RU" sz="1200" b="1" dirty="0">
                        <a:latin typeface="Times New Roman"/>
                        <a:ea typeface="Times New Roman"/>
                      </a:endParaRPr>
                    </a:p>
                    <a:p>
                      <a:pPr marL="4572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Bookman Old Style"/>
                          <a:ea typeface="Times New Roman"/>
                        </a:rPr>
                        <a:t>В игровой деятельности</a:t>
                      </a:r>
                      <a:endParaRPr lang="ru-RU" sz="1200" b="1" dirty="0">
                        <a:latin typeface="Times New Roman"/>
                        <a:ea typeface="Times New Roman"/>
                      </a:endParaRPr>
                    </a:p>
                    <a:p>
                      <a:pPr marL="4572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Bookman Old Style"/>
                          <a:ea typeface="Times New Roman"/>
                        </a:rPr>
                        <a:t>В досуговой деятельности</a:t>
                      </a:r>
                      <a:endParaRPr lang="ru-RU" sz="1200" b="1" dirty="0">
                        <a:latin typeface="Times New Roman"/>
                        <a:ea typeface="Times New Roman"/>
                      </a:endParaRPr>
                    </a:p>
                    <a:p>
                      <a:pPr marL="4572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Bookman Old Style"/>
                          <a:ea typeface="Times New Roman"/>
                        </a:rPr>
                        <a:t>В трудовой деятельности</a:t>
                      </a:r>
                      <a:endParaRPr lang="ru-RU" sz="1200" b="1" dirty="0">
                        <a:latin typeface="Times New Roman"/>
                        <a:ea typeface="Times New Roman"/>
                      </a:endParaRPr>
                    </a:p>
                    <a:p>
                      <a:pPr marL="4572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Bookman Old Style"/>
                          <a:ea typeface="Times New Roman"/>
                        </a:rPr>
                        <a:t>В процессе самоподготовки</a:t>
                      </a:r>
                      <a:endParaRPr lang="ru-RU" sz="1200" b="1" dirty="0">
                        <a:latin typeface="Times New Roman"/>
                        <a:ea typeface="Times New Roman"/>
                      </a:endParaRPr>
                    </a:p>
                    <a:p>
                      <a:pPr marL="4572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Bookman Old Style"/>
                          <a:ea typeface="Times New Roman"/>
                        </a:rPr>
                        <a:t>и т.п.</a:t>
                      </a:r>
                      <a:endParaRPr lang="ru-RU" sz="1200" b="1" dirty="0">
                        <a:latin typeface="Times New Roman"/>
                        <a:ea typeface="Times New Roman"/>
                      </a:endParaRPr>
                    </a:p>
                  </a:txBody>
                  <a:tcPr marL="63189" marR="631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</a:tr>
            </a:tbl>
          </a:graphicData>
        </a:graphic>
      </p:graphicFrame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179512" y="5875039"/>
            <a:ext cx="849694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</a:rPr>
              <a:t>Например: «Развитие толерантности у детей младшего школьного  возраста в процессе кружковой  деятельности»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1"/>
          <p:cNvSpPr>
            <a:spLocks noChangeArrowheads="1"/>
          </p:cNvSpPr>
          <p:nvPr/>
        </p:nvSpPr>
        <p:spPr bwMode="auto">
          <a:xfrm>
            <a:off x="827584" y="1295763"/>
            <a:ext cx="7632848" cy="5232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57056" tIns="152352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</a:rPr>
              <a:t>Формулировка темы  по схемам: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</a:rPr>
              <a:t>ЧТО – ТО         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</a:rPr>
              <a:t>как условие развития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</a:rPr>
              <a:t>        ЧЕГО – ЛИБО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</a:rPr>
              <a:t>ЧТО – ТО         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</a:rPr>
              <a:t>как средство формирования  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</a:rPr>
              <a:t>ЧЕГО – ЛИБО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</a:rPr>
              <a:t>Использование   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</a:rPr>
              <a:t>ЧЕГО – ЛИБО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</a:rPr>
              <a:t> как средство (условие)  развития (формирования, воспитания, становления и т.п.)  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</a:rPr>
              <a:t>ЧЕГО –ТО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</a:rPr>
              <a:t>Например: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</a:rPr>
              <a:t>«Сюжетно – ролевая игра как средство развития коммуникативных способностей детей дошкольного возраста»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</a:rPr>
              <a:t>«Использование развивающих игр как средство формирования познавательных способностей у детей младшего школьного возраста»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</a:rPr>
              <a:t>Определение актуальности и новизны исследования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</a:rPr>
              <a:t>Ответьте на вопрос: почему данную проблему нужно изучать сегодня, насколько она важна и значима для практики обучения и воспитания?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</a:rPr>
              <a:t>Актуальность заключается в объяснении теоретической направленности, которая будет достигнута в результате выполнения работы.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lvl="0">
              <a:buFontTx/>
              <a:buChar char="•"/>
              <a:tabLst>
                <a:tab pos="4572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</a:rPr>
              <a:t>Новизна может заключаться в новом решении вопросов, затрагивать региональные особенности.</a:t>
            </a:r>
            <a:r>
              <a:rPr lang="ru-RU" sz="1200" b="1" dirty="0" smtClean="0">
                <a:latin typeface="Bookman Old Style" pitchFamily="18" charset="0"/>
                <a:ea typeface="Times New Roman" pitchFamily="18" charset="0"/>
              </a:rPr>
              <a:t> Формулирование цели исследования</a:t>
            </a:r>
            <a:endParaRPr lang="ru-RU" sz="1200" dirty="0" smtClean="0">
              <a:latin typeface="Arial" pitchFamily="34" charset="0"/>
            </a:endParaRPr>
          </a:p>
          <a:p>
            <a:pPr lvl="0" eaLnBrk="0" hangingPunct="0">
              <a:tabLst>
                <a:tab pos="457200" algn="l"/>
              </a:tabLst>
            </a:pPr>
            <a:r>
              <a:rPr lang="ru-RU" sz="1200" dirty="0" smtClean="0">
                <a:latin typeface="Bookman Old Style" pitchFamily="18" charset="0"/>
                <a:ea typeface="Times New Roman" pitchFamily="18" charset="0"/>
              </a:rPr>
              <a:t>Цель – это то, что необходимо получить или показать  в результате работы, это представление об общем результате работы.</a:t>
            </a:r>
            <a:endParaRPr lang="ru-RU" sz="1200" dirty="0" smtClean="0">
              <a:latin typeface="Arial" pitchFamily="34" charset="0"/>
            </a:endParaRPr>
          </a:p>
          <a:p>
            <a:pPr lvl="0" eaLnBrk="0" hangingPunct="0">
              <a:tabLst>
                <a:tab pos="457200" algn="l"/>
              </a:tabLst>
            </a:pPr>
            <a:r>
              <a:rPr lang="ru-RU" sz="1200" dirty="0" smtClean="0">
                <a:latin typeface="Bookman Old Style" pitchFamily="18" charset="0"/>
                <a:ea typeface="Times New Roman" pitchFamily="18" charset="0"/>
              </a:rPr>
              <a:t>Например: тема «Развивающие игры как средство формирования познавательных </a:t>
            </a:r>
            <a:endParaRPr lang="ru-RU" sz="1200" dirty="0" smtClean="0">
              <a:latin typeface="Arial" pitchFamily="34" charset="0"/>
            </a:endParaRPr>
          </a:p>
          <a:p>
            <a:pPr lvl="0" eaLnBrk="0" hangingPunct="0">
              <a:tabLst>
                <a:tab pos="457200" algn="l"/>
              </a:tabLst>
            </a:pPr>
            <a:r>
              <a:rPr lang="ru-RU" sz="1200" dirty="0" smtClean="0">
                <a:latin typeface="Bookman Old Style" pitchFamily="18" charset="0"/>
                <a:ea typeface="Times New Roman" pitchFamily="18" charset="0"/>
              </a:rPr>
              <a:t>способностей детей младшего школьного  возраста»</a:t>
            </a:r>
            <a:endParaRPr lang="ru-RU" sz="1200" dirty="0" smtClean="0">
              <a:latin typeface="Arial" pitchFamily="34" charset="0"/>
            </a:endParaRPr>
          </a:p>
          <a:p>
            <a:pPr lvl="0" eaLnBrk="0" hangingPunct="0">
              <a:tabLst>
                <a:tab pos="457200" algn="l"/>
              </a:tabLst>
            </a:pPr>
            <a:r>
              <a:rPr lang="ru-RU" sz="1200" dirty="0" smtClean="0">
                <a:latin typeface="Bookman Old Style" pitchFamily="18" charset="0"/>
                <a:ea typeface="Times New Roman" pitchFamily="18" charset="0"/>
              </a:rPr>
              <a:t>Цель: Показать роль и значение развивающих игр в формировании познавательных способностей детей младшего школьного возраста.</a:t>
            </a:r>
            <a:endParaRPr lang="ru-RU" sz="1200" dirty="0" smtClean="0">
              <a:latin typeface="Arial" pitchFamily="34" charset="0"/>
            </a:endParaRPr>
          </a:p>
          <a:p>
            <a:pPr lvl="0" eaLnBrk="0" hangingPunct="0">
              <a:buFontTx/>
              <a:buChar char="•"/>
              <a:tabLst>
                <a:tab pos="457200" algn="l"/>
              </a:tabLst>
            </a:pPr>
            <a:r>
              <a:rPr lang="ru-RU" sz="1200" dirty="0" smtClean="0">
                <a:latin typeface="Bookman Old Style" pitchFamily="18" charset="0"/>
                <a:ea typeface="Times New Roman" pitchFamily="18" charset="0"/>
              </a:rPr>
              <a:t>Формулирование задач исследования</a:t>
            </a:r>
            <a:endParaRPr lang="ru-RU" sz="1200" dirty="0" smtClean="0">
              <a:latin typeface="Arial" pitchFamily="34" charset="0"/>
            </a:endParaRPr>
          </a:p>
          <a:p>
            <a:pPr lvl="0" eaLnBrk="0" hangingPunct="0">
              <a:tabLst>
                <a:tab pos="457200" algn="l"/>
              </a:tabLst>
            </a:pPr>
            <a:r>
              <a:rPr lang="ru-RU" sz="1200" dirty="0" smtClean="0">
                <a:latin typeface="Bookman Old Style" pitchFamily="18" charset="0"/>
                <a:ea typeface="Times New Roman" pitchFamily="18" charset="0"/>
              </a:rPr>
              <a:t>Ответьте на вопрос, что нужно сделать, чтобы подтвердить предположение?</a:t>
            </a:r>
            <a:endParaRPr lang="ru-RU" sz="1200" dirty="0" smtClean="0">
              <a:latin typeface="Arial" pitchFamily="34" charset="0"/>
            </a:endParaRPr>
          </a:p>
          <a:p>
            <a:pPr lvl="0" eaLnBrk="0" hangingPunct="0">
              <a:tabLst>
                <a:tab pos="457200" algn="l"/>
              </a:tabLst>
            </a:pPr>
            <a:endParaRPr lang="ru-RU" dirty="0" smtClean="0"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827584" y="1340768"/>
          <a:ext cx="7344816" cy="4741999"/>
        </p:xfrm>
        <a:graphic>
          <a:graphicData uri="http://schemas.openxmlformats.org/drawingml/2006/table">
            <a:tbl>
              <a:tblPr/>
              <a:tblGrid>
                <a:gridCol w="3131776"/>
                <a:gridCol w="4213040"/>
              </a:tblGrid>
              <a:tr h="1174879"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Bookman Old Style"/>
                          <a:ea typeface="Times New Roman"/>
                        </a:rPr>
                        <a:t>Содержание деятельности исследования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8303" marR="683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Bookman Old Style"/>
                          <a:ea typeface="Times New Roman"/>
                        </a:rPr>
                        <a:t>Частичный предмет деятельности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8303" marR="683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</a:tr>
              <a:tr h="3567120">
                <a:tc>
                  <a:txBody>
                    <a:bodyPr/>
                    <a:lstStyle/>
                    <a:p>
                      <a:pPr marL="457200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Bookman Old Style"/>
                          <a:ea typeface="Times New Roman"/>
                        </a:rPr>
                        <a:t>Изучить</a:t>
                      </a:r>
                      <a:r>
                        <a:rPr lang="ru-RU" sz="1400" dirty="0">
                          <a:latin typeface="Bookman Old Style"/>
                          <a:ea typeface="Times New Roman"/>
                        </a:rPr>
                        <a:t>, исследовать, проанализировать, рассмотреть, обосновать, объяснить, разработать, экспериментально проверить, доказать, апробировать и т.п.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303" marR="683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Bookman Old Style"/>
                          <a:ea typeface="Times New Roman"/>
                        </a:rPr>
                        <a:t>Условия</a:t>
                      </a:r>
                      <a:r>
                        <a:rPr lang="ru-RU" sz="1400" dirty="0">
                          <a:latin typeface="Bookman Old Style"/>
                          <a:ea typeface="Times New Roman"/>
                        </a:rPr>
                        <a:t>, факторы, подходы, роль, значение, место, средства, возможности, целесообразность, приемы, технологии, рекомендации  и т.п.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303" marR="683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</a:tr>
            </a:tbl>
          </a:graphicData>
        </a:graphic>
      </p:graphicFrame>
      <p:sp>
        <p:nvSpPr>
          <p:cNvPr id="57345" name="Rectangle 1"/>
          <p:cNvSpPr>
            <a:spLocks noChangeArrowheads="1"/>
          </p:cNvSpPr>
          <p:nvPr/>
        </p:nvSpPr>
        <p:spPr bwMode="auto">
          <a:xfrm>
            <a:off x="2411760" y="597605"/>
            <a:ext cx="432048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</a:rPr>
              <a:t>Схема формулирования задач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4" name="Рисунок 2" descr="карт.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4653136"/>
            <a:ext cx="2141538" cy="15414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95536" y="188640"/>
            <a:ext cx="8424936" cy="643253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19050">
            <a:solidFill>
              <a:srgbClr val="FFC000"/>
            </a:solidFill>
          </a:ln>
        </p:spPr>
        <p:txBody>
          <a:bodyPr wrap="square">
            <a:spAutoFit/>
          </a:bodyPr>
          <a:lstStyle/>
          <a:p>
            <a:pPr lvl="0" indent="449263" algn="just"/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Советы педагогу по обобщению личного передового опыта</a:t>
            </a:r>
          </a:p>
          <a:p>
            <a:pPr lvl="0" indent="449263" algn="just"/>
            <a:r>
              <a:rPr lang="ru-RU" sz="1200" b="1" i="1" dirty="0" smtClean="0"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Обобщение педагогического опыта</a:t>
            </a:r>
            <a:r>
              <a:rPr lang="ru-RU" sz="1200" b="1" dirty="0" smtClean="0"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- это одна из форм самореализации и самовыражения педагога. Поэтому сегодня Вам необходимо включиться в работу по самодиагностике, анализу своей творческой деятельности, так как это ведет к повышению Вашей самооценки, формирует чувство собственной значимости. Все это будет способствовать активизации Вашей творческой деятельности, научит глубже анализировать свои достижения, бережно относиться к собственным методическим находкам, систематизировать, закреплять и развивать их.</a:t>
            </a:r>
            <a:endParaRPr lang="ru-RU" sz="1200" b="1" dirty="0" smtClean="0">
              <a:latin typeface="Bookman Old Style" pitchFamily="18" charset="0"/>
            </a:endParaRPr>
          </a:p>
          <a:p>
            <a:pPr lvl="0" indent="449263" algn="just" eaLnBrk="0" hangingPunct="0"/>
            <a:r>
              <a:rPr lang="ru-RU" sz="1200" b="1" i="1" dirty="0" smtClean="0"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Обобщить свой собственный опыт</a:t>
            </a:r>
            <a:r>
              <a:rPr lang="ru-RU" sz="1200" b="1" dirty="0" smtClean="0"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— это значит увидеть в частном общее и таким образом объяснить с научной точки зрения, каким образом достигаются Вами как педагогом положительные результаты в </a:t>
            </a:r>
            <a:r>
              <a:rPr lang="ru-RU" sz="1200" b="1" dirty="0" err="1" smtClean="0"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учебно</a:t>
            </a:r>
            <a:r>
              <a:rPr lang="ru-RU" sz="1200" b="1" dirty="0" smtClean="0"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- воспитательном процессе. Для обобщения собственного опыта Вам необходимо постараться увидеть свою деятельность как бы со стороны, то есть встать в позицию внешнего эксперта. </a:t>
            </a:r>
            <a:endParaRPr lang="ru-RU" sz="1200" b="1" dirty="0" smtClean="0">
              <a:latin typeface="Bookman Old Style" pitchFamily="18" charset="0"/>
            </a:endParaRPr>
          </a:p>
          <a:p>
            <a:r>
              <a:rPr lang="ru-RU" sz="1200" b="1" i="1" dirty="0" smtClean="0"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     Обобщение опыта</a:t>
            </a:r>
            <a:r>
              <a:rPr lang="ru-RU" sz="1200" b="1" dirty="0" smtClean="0"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- это аналитическая деятельность. По существу, найдя основания для обобщений, Вам необходимо мысленно провести всю ту работу, которую выполняет аналитик при проведении системного анализа, когда он соотносит идеальную систему с реальной и определяет степень ее полноты и целостности.</a:t>
            </a:r>
          </a:p>
          <a:p>
            <a:r>
              <a:rPr lang="ru-RU" sz="1200" b="1" dirty="0" smtClean="0"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1200" b="1" i="1" dirty="0" smtClean="0">
                <a:latin typeface="Bookman Old Style" pitchFamily="18" charset="0"/>
              </a:rPr>
              <a:t>Осмысливая свой педагогический опыт и описывая его</a:t>
            </a:r>
            <a:r>
              <a:rPr lang="ru-RU" sz="1200" b="1" dirty="0" smtClean="0">
                <a:latin typeface="Bookman Old Style" pitchFamily="18" charset="0"/>
              </a:rPr>
              <a:t>, </a:t>
            </a:r>
            <a:r>
              <a:rPr lang="ru-RU" sz="1200" b="1" i="1" dirty="0" smtClean="0">
                <a:latin typeface="Bookman Old Style" pitchFamily="18" charset="0"/>
              </a:rPr>
              <a:t>Вам необходимо: </a:t>
            </a:r>
            <a:endParaRPr lang="ru-RU" sz="1200" b="1" dirty="0" smtClean="0">
              <a:latin typeface="Bookman Old Style" pitchFamily="18" charset="0"/>
            </a:endParaRPr>
          </a:p>
          <a:p>
            <a:r>
              <a:rPr lang="ru-RU" sz="1200" b="1" dirty="0" smtClean="0">
                <a:latin typeface="Bookman Old Style" pitchFamily="18" charset="0"/>
              </a:rPr>
              <a:t>1) вычленить противоречия, которые побудили Вас пересмотреть взгляды и выстроить иную иерархию (иерархия - это расположение частей или элементов целого в порядке от высшего к низшему) целей, задач и условий по сравнению с традиционной, предлагаемой в существующих программах и методиках;</a:t>
            </a:r>
          </a:p>
          <a:p>
            <a:r>
              <a:rPr lang="ru-RU" sz="1200" b="1" dirty="0" smtClean="0">
                <a:latin typeface="Bookman Old Style" pitchFamily="18" charset="0"/>
              </a:rPr>
              <a:t>2) определить и сформулировать сущность своего опыта (новаторского или традиционного), ведущую идею;</a:t>
            </a:r>
          </a:p>
          <a:p>
            <a:r>
              <a:rPr lang="ru-RU" sz="1200" b="1" dirty="0" smtClean="0">
                <a:latin typeface="Bookman Old Style" pitchFamily="18" charset="0"/>
              </a:rPr>
              <a:t>3) дать «теоретическую и практическую интерпретацию (понимание) опыта» с отражением следующих составляющих: сущность опыта, результативность, трудоемкость осуществления, возможность и условия освоения;</a:t>
            </a:r>
          </a:p>
          <a:p>
            <a:r>
              <a:rPr lang="ru-RU" sz="1200" b="1" dirty="0" smtClean="0">
                <a:latin typeface="Bookman Old Style" pitchFamily="18" charset="0"/>
              </a:rPr>
              <a:t>4) описать каждую составную часть концепции, факторы успешности, которые содержатся в системе Вашей работы (например: постановка целей (задач) обучения, воспитания; формирование  положительной мотивации, создание комфортных условий; методы, приемы, формы, средства системы Вашей педагогической деятельности; педагогические технологии, применяемые Вами в воспитательно-образовательном процессе; другие факторы;</a:t>
            </a:r>
          </a:p>
          <a:p>
            <a:r>
              <a:rPr lang="ru-RU" sz="1200" b="1" dirty="0" smtClean="0">
                <a:latin typeface="Bookman Old Style" pitchFamily="18" charset="0"/>
              </a:rPr>
              <a:t>5) описать условия обеспечения успешной деятельности Ваших воспитанников.</a:t>
            </a:r>
          </a:p>
          <a:p>
            <a:pPr lvl="0" indent="449263" algn="just" eaLnBrk="0" hangingPunct="0"/>
            <a:endParaRPr lang="ru-RU" sz="1200" dirty="0" smtClean="0">
              <a:latin typeface="Bookman Old Style" pitchFamily="18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17693"/>
            <a:ext cx="8640960" cy="6678751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indent="450850" algn="ctr"/>
            <a:r>
              <a:rPr lang="ru-RU" sz="1400" b="1" dirty="0" smtClean="0">
                <a:solidFill>
                  <a:schemeClr val="accent6">
                    <a:lumMod val="50000"/>
                  </a:schemeClr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При обобщении и описании опыта необходимо ответить на вопросы:</a:t>
            </a:r>
          </a:p>
          <a:p>
            <a:pPr indent="450850"/>
            <a:endParaRPr lang="ru-RU" sz="1200" b="1" dirty="0" smtClean="0">
              <a:solidFill>
                <a:schemeClr val="accent6">
                  <a:lumMod val="50000"/>
                </a:schemeClr>
              </a:solidFill>
              <a:latin typeface="Arial" pitchFamily="34" charset="0"/>
            </a:endParaRPr>
          </a:p>
          <a:p>
            <a:pPr lvl="0" indent="450850"/>
            <a:r>
              <a:rPr lang="ru-RU" sz="1200" b="1" dirty="0" smtClean="0"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1. Что я делаю? (предмет деятельности)</a:t>
            </a:r>
            <a:endParaRPr lang="ru-RU" sz="1200" b="1" dirty="0" smtClean="0">
              <a:latin typeface="Arial" pitchFamily="34" charset="0"/>
            </a:endParaRPr>
          </a:p>
          <a:p>
            <a:pPr lvl="0" indent="450850" eaLnBrk="0" hangingPunct="0"/>
            <a:r>
              <a:rPr lang="ru-RU" sz="1200" b="1" dirty="0" smtClean="0"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2. Для чего я это делаю? (какова цель?)</a:t>
            </a:r>
            <a:endParaRPr lang="ru-RU" sz="1200" b="1" dirty="0" smtClean="0">
              <a:latin typeface="Arial" pitchFamily="34" charset="0"/>
            </a:endParaRPr>
          </a:p>
          <a:p>
            <a:pPr lvl="0" indent="450850" eaLnBrk="0" hangingPunct="0"/>
            <a:r>
              <a:rPr lang="ru-RU" sz="1200" b="1" dirty="0" smtClean="0"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3. Как я это делаю? (алгоритмы, формы, методы)</a:t>
            </a:r>
            <a:endParaRPr lang="ru-RU" sz="1200" b="1" dirty="0" smtClean="0">
              <a:latin typeface="Arial" pitchFamily="34" charset="0"/>
            </a:endParaRPr>
          </a:p>
          <a:p>
            <a:pPr lvl="0" indent="450850" eaLnBrk="0" hangingPunct="0"/>
            <a:r>
              <a:rPr lang="ru-RU" sz="1200" b="1" dirty="0" smtClean="0"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4. Какой это дает результат?</a:t>
            </a:r>
            <a:endParaRPr lang="ru-RU" sz="1200" b="1" dirty="0" smtClean="0">
              <a:latin typeface="Arial" pitchFamily="34" charset="0"/>
            </a:endParaRPr>
          </a:p>
          <a:p>
            <a:pPr lvl="0" indent="450850" eaLnBrk="0" hangingPunct="0"/>
            <a:r>
              <a:rPr lang="ru-RU" sz="1200" b="1" dirty="0" smtClean="0"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5. За счет чего этот результат достигнут?</a:t>
            </a:r>
            <a:endParaRPr lang="ru-RU" sz="1200" b="1" dirty="0" smtClean="0">
              <a:latin typeface="Arial" pitchFamily="34" charset="0"/>
            </a:endParaRPr>
          </a:p>
          <a:p>
            <a:pPr lvl="0" indent="449263" eaLnBrk="0" hangingPunct="0"/>
            <a:endParaRPr lang="ru-RU" sz="1200" b="1" i="1" dirty="0" smtClean="0">
              <a:latin typeface="Bookman Old Style" pitchFamily="18" charset="0"/>
              <a:ea typeface="Calibri" pitchFamily="34" charset="0"/>
              <a:cs typeface="Times New Roman" pitchFamily="18" charset="0"/>
            </a:endParaRPr>
          </a:p>
          <a:p>
            <a:pPr lvl="0" indent="449263" eaLnBrk="0" hangingPunct="0"/>
            <a:r>
              <a:rPr lang="ru-RU" sz="1200" b="1" i="1" dirty="0" smtClean="0"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Представлять</a:t>
            </a:r>
            <a:r>
              <a:rPr lang="ru-RU" sz="1200" b="1" dirty="0" smtClean="0"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педагогический опыт необходимо в виде краткого, конструктивного описания, которому должны быть присущи логическая завершенность, информативность, точность трактовки педагогических понятий, научность описываемых категорий. В опыте следует отразить, зафиксировать оригинальные приемы, методы, средства обучения, творческие находки, которые Вы используете в своей практической деятельности.</a:t>
            </a:r>
          </a:p>
          <a:p>
            <a:pPr lvl="0" indent="449263" eaLnBrk="0" hangingPunct="0"/>
            <a:endParaRPr lang="ru-RU" sz="1200" b="1" dirty="0" smtClean="0">
              <a:latin typeface="Bookman Old Style" pitchFamily="18" charset="0"/>
              <a:ea typeface="Calibri" pitchFamily="34" charset="0"/>
              <a:cs typeface="Times New Roman" pitchFamily="18" charset="0"/>
            </a:endParaRPr>
          </a:p>
          <a:p>
            <a:pPr lvl="0" indent="449263" algn="ctr" eaLnBrk="0" hangingPunct="0"/>
            <a:r>
              <a:rPr lang="ru-RU" sz="1400" b="1" dirty="0" smtClean="0">
                <a:solidFill>
                  <a:schemeClr val="accent6">
                    <a:lumMod val="50000"/>
                  </a:schemeClr>
                </a:solidFill>
                <a:latin typeface="Bookman Old Style" pitchFamily="18" charset="0"/>
              </a:rPr>
              <a:t> Требования, предъявляемые к описанию опыта:</a:t>
            </a:r>
          </a:p>
          <a:p>
            <a:r>
              <a:rPr lang="ru-RU" sz="1200" b="1" dirty="0" smtClean="0">
                <a:latin typeface="Bookman Old Style" pitchFamily="18" charset="0"/>
              </a:rPr>
              <a:t>1. Ясность изложения;</a:t>
            </a:r>
          </a:p>
          <a:p>
            <a:r>
              <a:rPr lang="ru-RU" sz="1200" b="1" dirty="0" smtClean="0">
                <a:latin typeface="Bookman Old Style" pitchFamily="18" charset="0"/>
              </a:rPr>
              <a:t>2. Точность словоупотребления;</a:t>
            </a:r>
          </a:p>
          <a:p>
            <a:r>
              <a:rPr lang="ru-RU" sz="1200" b="1" dirty="0" smtClean="0">
                <a:latin typeface="Bookman Old Style" pitchFamily="18" charset="0"/>
              </a:rPr>
              <a:t>3. Лаконизм;</a:t>
            </a:r>
          </a:p>
          <a:p>
            <a:r>
              <a:rPr lang="ru-RU" sz="1200" b="1" dirty="0" smtClean="0">
                <a:latin typeface="Bookman Old Style" pitchFamily="18" charset="0"/>
              </a:rPr>
              <a:t>4. Строгое соблюдение научной терминологии;</a:t>
            </a:r>
          </a:p>
          <a:p>
            <a:r>
              <a:rPr lang="ru-RU" sz="1200" b="1" dirty="0" smtClean="0">
                <a:latin typeface="Bookman Old Style" pitchFamily="18" charset="0"/>
              </a:rPr>
              <a:t>5. Последовательность изложения позиций;</a:t>
            </a:r>
          </a:p>
          <a:p>
            <a:r>
              <a:rPr lang="ru-RU" sz="1200" b="1" dirty="0" smtClean="0">
                <a:latin typeface="Bookman Old Style" pitchFamily="18" charset="0"/>
              </a:rPr>
              <a:t>6. Логичность;</a:t>
            </a:r>
          </a:p>
          <a:p>
            <a:r>
              <a:rPr lang="ru-RU" sz="1200" b="1" dirty="0" smtClean="0">
                <a:latin typeface="Bookman Old Style" pitchFamily="18" charset="0"/>
              </a:rPr>
              <a:t>7. Взаимность положений. </a:t>
            </a:r>
          </a:p>
          <a:p>
            <a:r>
              <a:rPr lang="ru-RU" sz="1200" b="1" dirty="0" smtClean="0">
                <a:latin typeface="Bookman Old Style" pitchFamily="18" charset="0"/>
              </a:rPr>
              <a:t>Кроме представления общей картины, в описание педагогического опыта необходимо включить Ваши личные разработки, подтверждающие и иллюстрирующие сущность обобщенного опыта: планирование учебных занятий, материалы для текущего и итогового контроля, творческие задания, наглядно - иллюстративные материалы, сценарии уроков и т.д.</a:t>
            </a:r>
            <a:r>
              <a:rPr lang="ru-RU" sz="1200" b="1" dirty="0" smtClean="0"/>
              <a:t> </a:t>
            </a:r>
          </a:p>
          <a:p>
            <a:pPr algn="ctr"/>
            <a:endParaRPr lang="ru-RU" sz="1400" b="1" dirty="0" smtClean="0">
              <a:solidFill>
                <a:schemeClr val="accent6">
                  <a:lumMod val="50000"/>
                </a:schemeClr>
              </a:solidFill>
              <a:latin typeface="Bookman Old Style" pitchFamily="18" charset="0"/>
            </a:endParaRPr>
          </a:p>
          <a:p>
            <a:pPr algn="ctr"/>
            <a:r>
              <a:rPr lang="ru-RU" sz="1400" b="1" dirty="0" smtClean="0">
                <a:solidFill>
                  <a:schemeClr val="accent6">
                    <a:lumMod val="50000"/>
                  </a:schemeClr>
                </a:solidFill>
                <a:latin typeface="Bookman Old Style" pitchFamily="18" charset="0"/>
              </a:rPr>
              <a:t>       Типичные ошибки при обобщении и описании опыта:</a:t>
            </a:r>
          </a:p>
          <a:p>
            <a:r>
              <a:rPr lang="ru-RU" sz="1200" b="1" dirty="0" smtClean="0">
                <a:latin typeface="Bookman Old Style" pitchFamily="18" charset="0"/>
              </a:rPr>
              <a:t>1. Обобщение опыта подменяется описанием реального плана деятельности педагога;</a:t>
            </a:r>
          </a:p>
          <a:p>
            <a:r>
              <a:rPr lang="ru-RU" sz="1200" b="1" dirty="0" smtClean="0">
                <a:latin typeface="Bookman Old Style" pitchFamily="18" charset="0"/>
              </a:rPr>
              <a:t>2. Не находится истинная основа для обобщения;</a:t>
            </a:r>
          </a:p>
          <a:p>
            <a:r>
              <a:rPr lang="ru-RU" sz="1200" b="1" dirty="0" smtClean="0">
                <a:latin typeface="Bookman Old Style" pitchFamily="18" charset="0"/>
              </a:rPr>
              <a:t>3. В результате неверных оснований для обобщения малоценный опыт определяется как ценный;</a:t>
            </a:r>
          </a:p>
          <a:p>
            <a:r>
              <a:rPr lang="ru-RU" sz="1200" b="1" dirty="0" smtClean="0">
                <a:latin typeface="Bookman Old Style" pitchFamily="18" charset="0"/>
              </a:rPr>
              <a:t>4. При обобщении опыта происходит углубление в детали, не принадлежащие существу обобщаемого опыта;</a:t>
            </a:r>
          </a:p>
          <a:p>
            <a:r>
              <a:rPr lang="ru-RU" sz="1200" b="1" dirty="0" smtClean="0">
                <a:latin typeface="Bookman Old Style" pitchFamily="18" charset="0"/>
              </a:rPr>
              <a:t>5. Описывается не существующее, а желаемое;</a:t>
            </a:r>
          </a:p>
          <a:p>
            <a:r>
              <a:rPr lang="ru-RU" sz="1200" b="1" dirty="0" smtClean="0">
                <a:latin typeface="Bookman Old Style" pitchFamily="18" charset="0"/>
              </a:rPr>
              <a:t>6. Опыт обобщен не по тем основаниям, которые имеют место на самом деле.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620688"/>
            <a:ext cx="7992888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600" b="1" dirty="0">
                <a:solidFill>
                  <a:schemeClr val="accent6">
                    <a:lumMod val="50000"/>
                  </a:schemeClr>
                </a:solidFill>
                <a:latin typeface="Bookman Old Style" pitchFamily="18" charset="0"/>
                <a:ea typeface="Calibri" pitchFamily="34" charset="0"/>
              </a:rPr>
              <a:t>Реферат,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описание системы работы по конкретной проблеме.</a:t>
            </a:r>
          </a:p>
          <a:p>
            <a:pPr lvl="0"/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lvl="0" eaLnBrk="0" hangingPunct="0"/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Более высокими формами обобщения являются реферат и описание системы работы по конкретной проблеме. В них рас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­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крываются основная педагогическая идея опыта, его резуль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­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тативность, даются методические рекомендации по исполь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­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зованию опыта работы.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lvl="0" eaLnBrk="0" hangingPunct="0"/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Рекомендуются следующие этапы подготовки реферата и описания опыта работы:</a:t>
            </a:r>
          </a:p>
          <a:p>
            <a:pPr lvl="0" eaLnBrk="0" hangingPunct="0"/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lvl="0" eaLnBrk="0" hangingPunct="0"/>
            <a:r>
              <a:rPr lang="ru-RU" sz="1200" b="1" dirty="0">
                <a:latin typeface="Bookman Old Style" pitchFamily="18" charset="0"/>
                <a:ea typeface="Calibri" pitchFamily="34" charset="0"/>
              </a:rPr>
              <a:t>Подготовка реферата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lvl="0" eaLnBrk="0" hangingPunct="0"/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1.</a:t>
            </a:r>
            <a:r>
              <a:rPr kumimoji="0" lang="en-U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     </a:t>
            </a:r>
            <a:r>
              <a:rPr kumimoji="0" lang="en-U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Выбор темы, по которой будет подготовлен реферат.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lvl="0" eaLnBrk="0" hangingPunct="0"/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2.</a:t>
            </a:r>
            <a:r>
              <a:rPr kumimoji="0" lang="en-U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 </a:t>
            </a:r>
            <a:r>
              <a:rPr kumimoji="0" lang="en-U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Изучение литературы и одобренного опыта работы по данной проблеме.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lvl="0" eaLnBrk="0" hangingPunct="0"/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3.</a:t>
            </a:r>
            <a:r>
              <a:rPr kumimoji="0" lang="en-U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en-U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Накопление и систематизация практического мате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­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риала.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lvl="0" eaLnBrk="0" hangingPunct="0"/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4. Написание плана реферата и тезисов.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lvl="0" eaLnBrk="0" hangingPunct="0"/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5.</a:t>
            </a:r>
            <a:r>
              <a:rPr kumimoji="0" lang="en-U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en-U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Подготовка первого варианта реферата, уточнение выво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­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дов.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lvl="0" eaLnBrk="0" hangingPunct="0"/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6.</a:t>
            </a:r>
            <a:r>
              <a:rPr kumimoji="0" lang="en-U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en-U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Окончательное оформление реферата, подготовка при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­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ложений.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lvl="0" eaLnBrk="0" hangingPunct="0"/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  <a:ea typeface="Calibri" pitchFamily="34" charset="0"/>
              <a:cs typeface="Times New Roman" pitchFamily="18" charset="0"/>
            </a:endParaRPr>
          </a:p>
          <a:p>
            <a:pPr lvl="0" eaLnBrk="0" hangingPunct="0"/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При подготовке реферата и описания опыта работы логич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­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но излагать материал в такой последовательности:</a:t>
            </a:r>
          </a:p>
          <a:p>
            <a:pPr lvl="0" eaLnBrk="0" hangingPunct="0"/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lvl="0" eaLnBrk="0" hangingPunct="0">
              <a:buFontTx/>
              <a:buChar char="•"/>
            </a:pPr>
            <a:r>
              <a:rPr kumimoji="0" lang="en-US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Введение</a:t>
            </a:r>
            <a:r>
              <a:rPr kumimoji="0" lang="en-U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lvl="0" eaLnBrk="0" hangingPunct="0"/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Данные о педагоге (Ф.И.О., адрес ОУ, должность, стаж).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lvl="0" eaLnBrk="0" hangingPunct="0"/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Значение избранной проблемы для совершенствования учебно-воспитательного процесса.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lvl="0" eaLnBrk="0" hangingPunct="0"/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lvl="0" eaLnBrk="0" hangingPunct="0"/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Конкретные вопросы, на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­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меченные к рассмотрению.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lvl="0" eaLnBrk="0" hangingPunct="0"/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Решаемые автором опыта противоречия, актуальные для массовой практики.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lvl="0" eaLnBrk="0" hangingPunct="0"/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Главная идея опыта: кратко сформулированная програм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­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ма (модель) педагогических действий, обеспечивающая реше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­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ние указанных противоречий. Научное обоснование опыта, т.е. указание на те педагоги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­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ческие идеи, теории, концепции, которые лежат в его основе.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1340768"/>
            <a:ext cx="7992888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П. Основная часть.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lvl="0" eaLnBrk="0" hangingPunct="0"/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Обоснование содержания рабо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­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ты и избранных приемов и методов.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lvl="0" eaLnBrk="0" hangingPunct="0"/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Анализ знаний, умений, навыков детей, их воспи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­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танности, нравственных качеств. Примеры изучения резуль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­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тативности работы по проблеме.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lvl="0" eaLnBrk="0" hangingPunct="0"/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Описание результатов углубленной педагогической ра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­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боты по избранной проблеме </a:t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</a:b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lvl="0" eaLnBrk="0" hangingPunct="0"/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Характеристика главных элементов данной педагогиче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­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ской системы. Это могут быть: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lvl="0" eaLnBrk="0" hangingPunct="0"/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Особенности организации учебно-воспитательного процесса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lvl="0" eaLnBrk="0" hangingPunct="0"/>
            <a:r>
              <a:rPr kumimoji="0" lang="en-U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lvl="0" eaLnBrk="0" hangingPunct="0"/>
            <a:r>
              <a:rPr kumimoji="0" lang="en-U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III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. Заключение.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lvl="0" eaLnBrk="0" hangingPunct="0"/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Выводы и предложения.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lvl="0" eaLnBrk="0" hangingPunct="0"/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Какие формы и методы работы по теме наиболее эффективны в условиях данного ОУ. 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lvl="0" eaLnBrk="0" hangingPunct="0"/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Указание на объективные и возможные субъективные трудности, возникающие в процессе внедрения данной си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­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стемы, пути их преодоления.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lvl="0" eaLnBrk="0" hangingPunct="0"/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Нерешенные проблемы (недостатки, недочеты данной методической системы).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lvl="0" eaLnBrk="0" hangingPunct="0"/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Перспективы развития данной системы: над чем работа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­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ет педагог, как собирается развивать, совершенствовать свою методику.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lvl="0" eaLnBrk="0" hangingPunct="0"/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Рекомендации к использованию данного опыта. Что можно рекомендовать использовать другим педагогическим коллективам.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lvl="0" eaLnBrk="0" hangingPunct="0"/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Используемая литература. 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lvl="0" eaLnBrk="0" hangingPunct="0"/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Приложения, конспекты занятий, меропри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­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ятий, образцы дидактических материалов, фотографии, рабо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­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ты детей и др. Приложения подбираются с учетом конкретной проблемы и рекомендаций по использованию данного опыта работы.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lvl="0" eaLnBrk="0" hangingPunct="0"/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3" name="Picture 14" descr="j030125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7092280" y="5445224"/>
            <a:ext cx="1773957" cy="1224136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476672"/>
            <a:ext cx="65527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Bookman Old Style" pitchFamily="18" charset="0"/>
              </a:rPr>
              <a:t>Методика обобщения и распространения ППО</a:t>
            </a:r>
            <a:r>
              <a:rPr lang="ru-RU" dirty="0" smtClean="0">
                <a:latin typeface="Bookman Old Style" pitchFamily="18" charset="0"/>
              </a:rPr>
              <a:t> </a:t>
            </a:r>
            <a:endParaRPr lang="ru-RU" dirty="0">
              <a:latin typeface="Bookman Old Style" pitchFamily="18" charset="0"/>
            </a:endParaRPr>
          </a:p>
        </p:txBody>
      </p:sp>
      <p:graphicFrame>
        <p:nvGraphicFramePr>
          <p:cNvPr id="3" name="Group 245"/>
          <p:cNvGraphicFramePr>
            <a:graphicFrameLocks/>
          </p:cNvGraphicFramePr>
          <p:nvPr/>
        </p:nvGraphicFramePr>
        <p:xfrm>
          <a:off x="468313" y="1196975"/>
          <a:ext cx="8280400" cy="5603876"/>
        </p:xfrm>
        <a:graphic>
          <a:graphicData uri="http://schemas.openxmlformats.org/drawingml/2006/table">
            <a:tbl>
              <a:tblPr/>
              <a:tblGrid>
                <a:gridCol w="3044825"/>
                <a:gridCol w="2954337"/>
                <a:gridCol w="2281238"/>
              </a:tblGrid>
              <a:tr h="68421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ookman Old Style" pitchFamily="18" charset="0"/>
                          <a:cs typeface="Times New Roman" pitchFamily="18" charset="0"/>
                        </a:rPr>
                        <a:t>Организационные единицы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ookman Old Style" pitchFamily="18" charset="0"/>
                          <a:cs typeface="Times New Roman" pitchFamily="18" charset="0"/>
                        </a:rPr>
                        <a:t>Формы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ookman Old Style" pitchFamily="18" charset="0"/>
                          <a:cs typeface="Times New Roman" pitchFamily="18" charset="0"/>
                        </a:rPr>
                        <a:t>Методы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525"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ookman Old Style" pitchFamily="18" charset="0"/>
                          <a:cs typeface="Times New Roman" pitchFamily="18" charset="0"/>
                        </a:rPr>
                        <a:t>Методические объединения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ookman Old Style" pitchFamily="18" charset="0"/>
                          <a:cs typeface="Times New Roman" pitchFamily="18" charset="0"/>
                        </a:rPr>
                        <a:t>Открытые занятия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ookman Old Style" pitchFamily="18" charset="0"/>
                          <a:cs typeface="Times New Roman" pitchFamily="18" charset="0"/>
                        </a:rPr>
                        <a:t>Наблюдения 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2625"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ookman Old Style" pitchFamily="18" charset="0"/>
                          <a:cs typeface="Times New Roman" pitchFamily="18" charset="0"/>
                        </a:rPr>
                        <a:t>Научно-педагогический</a:t>
                      </a:r>
                      <a:b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ookman Old Style" pitchFamily="18" charset="0"/>
                          <a:cs typeface="Times New Roman" pitchFamily="18" charset="0"/>
                        </a:rPr>
                      </a:b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ookman Old Style" pitchFamily="18" charset="0"/>
                          <a:cs typeface="Times New Roman" pitchFamily="18" charset="0"/>
                        </a:rPr>
                        <a:t>семинар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ookman Old Style" pitchFamily="18" charset="0"/>
                          <a:cs typeface="Times New Roman" pitchFamily="18" charset="0"/>
                        </a:rPr>
                        <a:t>Научно-практическая конференция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ookman Old Style" pitchFamily="18" charset="0"/>
                          <a:cs typeface="Times New Roman" pitchFamily="18" charset="0"/>
                        </a:rPr>
                        <a:t>Беседа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525"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ookman Old Style" pitchFamily="18" charset="0"/>
                          <a:cs typeface="Times New Roman" pitchFamily="18" charset="0"/>
                        </a:rPr>
                        <a:t>Проблемная лаборатория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ookman Old Style" pitchFamily="18" charset="0"/>
                          <a:cs typeface="Times New Roman" pitchFamily="18" charset="0"/>
                        </a:rPr>
                        <a:t>Совет педагогов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ookman Old Style" pitchFamily="18" charset="0"/>
                          <a:cs typeface="Times New Roman" pitchFamily="18" charset="0"/>
                        </a:rPr>
                        <a:t>Анкетирование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ookman Old Style" pitchFamily="18" charset="0"/>
                          <a:cs typeface="Times New Roman" pitchFamily="18" charset="0"/>
                        </a:rPr>
                        <a:t>Школа передового опыта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ookman Old Style" pitchFamily="18" charset="0"/>
                          <a:cs typeface="Times New Roman" pitchFamily="18" charset="0"/>
                        </a:rPr>
                        <a:t>Педагогические чтения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ookman Old Style" pitchFamily="18" charset="0"/>
                          <a:cs typeface="Times New Roman" pitchFamily="18" charset="0"/>
                        </a:rPr>
                        <a:t>Анализ документации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2625"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ookman Old Style" pitchFamily="18" charset="0"/>
                          <a:cs typeface="Times New Roman" pitchFamily="18" charset="0"/>
                        </a:rPr>
                        <a:t>Школа педагогического мастерства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ookman Old Style" pitchFamily="18" charset="0"/>
                          <a:cs typeface="Times New Roman" pitchFamily="18" charset="0"/>
                        </a:rPr>
                        <a:t>Педагогическая выставка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ookman Old Style" pitchFamily="18" charset="0"/>
                          <a:cs typeface="Times New Roman" pitchFamily="18" charset="0"/>
                        </a:rPr>
                        <a:t>Хронометрирование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525"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ookman Old Style" pitchFamily="18" charset="0"/>
                          <a:cs typeface="Times New Roman" pitchFamily="18" charset="0"/>
                        </a:rPr>
                        <a:t>Спецкурс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ookman Old Style" pitchFamily="18" charset="0"/>
                          <a:cs typeface="Times New Roman" pitchFamily="18" charset="0"/>
                        </a:rPr>
                        <a:t>Диспуты и дискуссии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ookman Old Style" pitchFamily="18" charset="0"/>
                          <a:cs typeface="Times New Roman" pitchFamily="18" charset="0"/>
                        </a:rPr>
                        <a:t>и т.д.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ookman Old Style" pitchFamily="18" charset="0"/>
                          <a:cs typeface="Times New Roman" pitchFamily="18" charset="0"/>
                        </a:rPr>
                        <a:t>и т.д.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ookman Old Style" pitchFamily="18" charset="0"/>
                          <a:cs typeface="Times New Roman" pitchFamily="18" charset="0"/>
                        </a:rPr>
                        <a:t>Самообразование 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ookman Old Style" pitchFamily="18" charset="0"/>
                          <a:cs typeface="Times New Roman" pitchFamily="18" charset="0"/>
                        </a:rPr>
                        <a:t>Семинарские занятия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ookman Old Style" pitchFamily="18" charset="0"/>
                          <a:cs typeface="Times New Roman" pitchFamily="18" charset="0"/>
                        </a:rPr>
                        <a:t>Практикумы 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ookman Old Style" pitchFamily="18" charset="0"/>
                          <a:cs typeface="Times New Roman" pitchFamily="18" charset="0"/>
                        </a:rPr>
                        <a:t>Консультации 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68313" y="549275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1" u="none" strike="noStrike" kern="1200" cap="none" spc="0" normalizeH="0" baseline="0" noProof="0" dirty="0" smtClean="0">
                <a:ln>
                  <a:noFill/>
                </a:ln>
                <a:solidFill>
                  <a:srgbClr val="561F1E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>Программа изучения и обобщения опыта</a:t>
            </a: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468313" y="1556793"/>
            <a:ext cx="8229600" cy="4813846"/>
          </a:xfrm>
          <a:prstGeom prst="rect">
            <a:avLst/>
          </a:prstGeom>
        </p:spPr>
        <p:txBody>
          <a:bodyPr/>
          <a:lstStyle/>
          <a:p>
            <a:pPr marL="533400" marR="0" lvl="0" indent="-5334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1. 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Bookman Old Style" pitchFamily="18" charset="0"/>
                <a:cs typeface="+mn-cs"/>
              </a:rPr>
              <a:t>Выявление объекта изучения: </a:t>
            </a:r>
          </a:p>
          <a:p>
            <a:pPr marL="914400" marR="0" lvl="1" indent="-4572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Bookman Old Style" pitchFamily="18" charset="0"/>
                <a:cs typeface="+mn-cs"/>
              </a:rPr>
              <a:t>оценка деятельности педагога с помощью диагностической программы наблюдения; </a:t>
            </a:r>
          </a:p>
          <a:p>
            <a:pPr marL="914400" marR="0" lvl="1" indent="-4572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Bookman Old Style" pitchFamily="18" charset="0"/>
                <a:cs typeface="+mn-cs"/>
              </a:rPr>
              <a:t>выявление педагогов, получающих устойчивые положительные результаты; </a:t>
            </a:r>
          </a:p>
          <a:p>
            <a:pPr marL="914400" marR="0" lvl="1" indent="-4572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Bookman Old Style" pitchFamily="18" charset="0"/>
                <a:cs typeface="+mn-cs"/>
              </a:rPr>
              <a:t>первый сбор информации о деятельности педагога; </a:t>
            </a:r>
          </a:p>
          <a:p>
            <a:pPr marL="914400" marR="0" lvl="1" indent="-4572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Bookman Old Style" pitchFamily="18" charset="0"/>
                <a:cs typeface="+mn-cs"/>
              </a:rPr>
              <a:t>выявление факторов, способствующих получению высоких результатов; </a:t>
            </a:r>
          </a:p>
          <a:p>
            <a:pPr marL="533400" indent="-533400" eaLnBrk="1" hangingPunct="1">
              <a:buFontTx/>
              <a:buNone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Bookman Old Style" pitchFamily="18" charset="0"/>
                <a:cs typeface="+mn-cs"/>
              </a:rPr>
              <a:t>определение объектов изучения. </a:t>
            </a:r>
          </a:p>
          <a:p>
            <a:pPr marL="533400" indent="-533400" eaLnBrk="1" hangingPunct="1">
              <a:buFontTx/>
              <a:buNone/>
            </a:pPr>
            <a:endParaRPr lang="ru-RU" sz="1400" dirty="0">
              <a:latin typeface="Bookman Old Style" pitchFamily="18" charset="0"/>
              <a:cs typeface="+mn-cs"/>
            </a:endParaRPr>
          </a:p>
          <a:p>
            <a:pPr marL="533400" indent="-533400" eaLnBrk="1" hangingPunct="1">
              <a:buFontTx/>
              <a:buNone/>
            </a:pPr>
            <a:r>
              <a:rPr lang="ru-RU" sz="1400" dirty="0" smtClean="0">
                <a:latin typeface="Bookman Old Style" pitchFamily="18" charset="0"/>
              </a:rPr>
              <a:t>2. Постановка цели изучения: </a:t>
            </a:r>
          </a:p>
          <a:p>
            <a:pPr marL="914400" lvl="1" indent="-457200" eaLnBrk="1" hangingPunct="1"/>
            <a:r>
              <a:rPr lang="ru-RU" sz="1400" dirty="0" smtClean="0">
                <a:latin typeface="Bookman Old Style" pitchFamily="18" charset="0"/>
              </a:rPr>
              <a:t>выявление существенного противоречия, на разрешение которого направлен творческий педагога; </a:t>
            </a:r>
          </a:p>
          <a:p>
            <a:pPr marL="914400" lvl="1" indent="-457200" eaLnBrk="1" hangingPunct="1"/>
            <a:r>
              <a:rPr lang="ru-RU" sz="1400" dirty="0" smtClean="0">
                <a:latin typeface="Bookman Old Style" pitchFamily="18" charset="0"/>
              </a:rPr>
              <a:t>формулировка проблемы; </a:t>
            </a:r>
          </a:p>
          <a:p>
            <a:pPr marL="914400" lvl="1" indent="-457200" eaLnBrk="1" hangingPunct="1"/>
            <a:r>
              <a:rPr lang="ru-RU" sz="1400" dirty="0" smtClean="0">
                <a:latin typeface="Bookman Old Style" pitchFamily="18" charset="0"/>
              </a:rPr>
              <a:t>теоретическое обоснование опыта; </a:t>
            </a:r>
          </a:p>
          <a:p>
            <a:pPr marL="914400" lvl="1" indent="-457200" eaLnBrk="1" hangingPunct="1"/>
            <a:r>
              <a:rPr lang="ru-RU" sz="1400" dirty="0" smtClean="0">
                <a:latin typeface="Bookman Old Style" pitchFamily="18" charset="0"/>
              </a:rPr>
              <a:t>выявление гипотезы о сущности и основных идеях опыта.</a:t>
            </a:r>
          </a:p>
          <a:p>
            <a:pPr marL="914400" lvl="1" indent="-457200" eaLnBrk="1" hangingPunct="1"/>
            <a:endParaRPr lang="ru-RU" sz="1400" dirty="0" smtClean="0">
              <a:latin typeface="Bookman Old Style" pitchFamily="18" charset="0"/>
            </a:endParaRPr>
          </a:p>
          <a:p>
            <a:pPr marL="533400" indent="-533400" eaLnBrk="1" hangingPunct="1">
              <a:buFontTx/>
              <a:buNone/>
            </a:pPr>
            <a:r>
              <a:rPr lang="ru-RU" sz="1400" dirty="0" smtClean="0">
                <a:latin typeface="Bookman Old Style" pitchFamily="18" charset="0"/>
              </a:rPr>
              <a:t>3. Сбор информации об изучаемом опыте: </a:t>
            </a:r>
          </a:p>
          <a:p>
            <a:pPr marL="914400" lvl="1" indent="-457200" eaLnBrk="1" hangingPunct="1"/>
            <a:r>
              <a:rPr lang="ru-RU" sz="1400" dirty="0" smtClean="0">
                <a:latin typeface="Bookman Old Style" pitchFamily="18" charset="0"/>
              </a:rPr>
              <a:t>отбор методов сбора и обработки информации; </a:t>
            </a:r>
          </a:p>
          <a:p>
            <a:pPr marL="914400" lvl="1" indent="-457200" eaLnBrk="1" hangingPunct="1"/>
            <a:r>
              <a:rPr lang="ru-RU" sz="1400" dirty="0" smtClean="0">
                <a:latin typeface="Bookman Old Style" pitchFamily="18" charset="0"/>
              </a:rPr>
              <a:t>составление программы наблюдения за деятельностью педагога и детей на занятиях и в повседневной жизни по изученной проблеме; </a:t>
            </a:r>
          </a:p>
          <a:p>
            <a:pPr marL="914400" lvl="1" indent="-457200" eaLnBrk="1" hangingPunct="1"/>
            <a:r>
              <a:rPr lang="ru-RU" sz="1400" dirty="0" smtClean="0">
                <a:latin typeface="Bookman Old Style" pitchFamily="18" charset="0"/>
              </a:rPr>
              <a:t>реализация методов сбора информации об опыте. </a:t>
            </a:r>
          </a:p>
          <a:p>
            <a:pPr marL="914400" lvl="1" indent="-457200" eaLnBrk="1" hangingPunct="1"/>
            <a:endParaRPr lang="ru-RU" sz="1200" dirty="0" smtClean="0">
              <a:latin typeface="Bookman Old Style" pitchFamily="18" charset="0"/>
            </a:endParaRPr>
          </a:p>
          <a:p>
            <a:pPr marL="914400" marR="0" lvl="1" indent="-4572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endParaRPr kumimoji="0" lang="ru-RU" sz="1400" b="0" i="0" u="none" strike="noStrike" kern="1200" cap="none" spc="0" normalizeH="0" baseline="0" noProof="0" dirty="0" smtClean="0">
              <a:ln>
                <a:noFill/>
              </a:ln>
              <a:solidFill>
                <a:srgbClr val="4F6228"/>
              </a:solidFill>
              <a:effectLst/>
              <a:uLnTx/>
              <a:uFillTx/>
              <a:latin typeface="Bookman Old Style" pitchFamily="18" charset="0"/>
              <a:cs typeface="+mn-cs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1505397"/>
            <a:ext cx="806489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3400" indent="-533400" eaLnBrk="1" hangingPunct="1">
              <a:buFontTx/>
              <a:buNone/>
            </a:pPr>
            <a:r>
              <a:rPr lang="ru-RU" sz="1200" dirty="0" smtClean="0">
                <a:latin typeface="Bookman Old Style" pitchFamily="18" charset="0"/>
              </a:rPr>
              <a:t>4. </a:t>
            </a:r>
            <a:r>
              <a:rPr lang="ru-RU" sz="1400" dirty="0" smtClean="0">
                <a:latin typeface="Bookman Old Style" pitchFamily="18" charset="0"/>
              </a:rPr>
              <a:t>Педагогический анализ собранной информации: </a:t>
            </a:r>
          </a:p>
          <a:p>
            <a:pPr marL="914400" lvl="1" indent="-457200" eaLnBrk="1" hangingPunct="1"/>
            <a:r>
              <a:rPr lang="ru-RU" sz="1400" dirty="0" smtClean="0">
                <a:latin typeface="Bookman Old Style" pitchFamily="18" charset="0"/>
              </a:rPr>
              <a:t>расчленение изучаемого опыта на части, соответствующие основным идеям опыта; </a:t>
            </a:r>
          </a:p>
          <a:p>
            <a:pPr marL="914400" lvl="1" indent="-457200" eaLnBrk="1" hangingPunct="1"/>
            <a:r>
              <a:rPr lang="ru-RU" sz="1400" dirty="0" smtClean="0">
                <a:latin typeface="Bookman Old Style" pitchFamily="18" charset="0"/>
              </a:rPr>
              <a:t>оценка идей опыта на основе критериев; </a:t>
            </a:r>
          </a:p>
          <a:p>
            <a:pPr marL="914400" lvl="1" indent="-457200" eaLnBrk="1" hangingPunct="1"/>
            <a:r>
              <a:rPr lang="ru-RU" sz="1400" dirty="0" smtClean="0">
                <a:latin typeface="Bookman Old Style" pitchFamily="18" charset="0"/>
              </a:rPr>
              <a:t>определение причинно-следственных связей между заявленной проблемой и идеей опыта; </a:t>
            </a:r>
          </a:p>
          <a:p>
            <a:pPr marL="914400" lvl="1" indent="-457200" eaLnBrk="1" hangingPunct="1"/>
            <a:r>
              <a:rPr lang="ru-RU" sz="1400" dirty="0" smtClean="0">
                <a:latin typeface="Bookman Old Style" pitchFamily="18" charset="0"/>
              </a:rPr>
              <a:t>выявление места и роли опыта в целостной педагогической системе. </a:t>
            </a:r>
          </a:p>
          <a:p>
            <a:pPr marL="533400" indent="-533400" eaLnBrk="1" hangingPunct="1">
              <a:buFontTx/>
              <a:buNone/>
            </a:pPr>
            <a:endParaRPr lang="ru-RU" sz="1400" dirty="0" smtClean="0">
              <a:latin typeface="Bookman Old Style" pitchFamily="18" charset="0"/>
            </a:endParaRPr>
          </a:p>
          <a:p>
            <a:pPr marL="533400" indent="-533400" eaLnBrk="1" hangingPunct="1">
              <a:buFontTx/>
              <a:buNone/>
            </a:pPr>
            <a:r>
              <a:rPr lang="ru-RU" sz="1400" dirty="0" smtClean="0">
                <a:latin typeface="Bookman Old Style" pitchFamily="18" charset="0"/>
              </a:rPr>
              <a:t>5. Обобщение опыта: </a:t>
            </a:r>
          </a:p>
          <a:p>
            <a:pPr marL="914400" lvl="1" indent="-457200" eaLnBrk="1" hangingPunct="1"/>
            <a:r>
              <a:rPr lang="ru-RU" sz="1400" dirty="0" smtClean="0">
                <a:latin typeface="Bookman Old Style" pitchFamily="18" charset="0"/>
              </a:rPr>
              <a:t>систематизация и синтез полученных на основе анализа данных; </a:t>
            </a:r>
          </a:p>
          <a:p>
            <a:pPr marL="914400" lvl="1" indent="-457200" eaLnBrk="1" hangingPunct="1"/>
            <a:r>
              <a:rPr lang="ru-RU" sz="1400" dirty="0" smtClean="0">
                <a:latin typeface="Bookman Old Style" pitchFamily="18" charset="0"/>
              </a:rPr>
              <a:t>формулировка сущности и ведущей идеи опыта; </a:t>
            </a:r>
          </a:p>
          <a:p>
            <a:pPr marL="914400" lvl="1" indent="-457200" eaLnBrk="1" hangingPunct="1"/>
            <a:r>
              <a:rPr lang="ru-RU" sz="1400" dirty="0" smtClean="0">
                <a:latin typeface="Bookman Old Style" pitchFamily="18" charset="0"/>
              </a:rPr>
              <a:t>раскрытие условий, в которых развивался опыт и затруднения, с которыми сталкивался педагог; </a:t>
            </a:r>
          </a:p>
          <a:p>
            <a:pPr marL="914400" lvl="1" indent="-457200" eaLnBrk="1" hangingPunct="1"/>
            <a:r>
              <a:rPr lang="ru-RU" sz="1400" dirty="0" smtClean="0">
                <a:latin typeface="Bookman Old Style" pitchFamily="18" charset="0"/>
              </a:rPr>
              <a:t>определение границ применения опыта и его практической значимости для других педагогов; </a:t>
            </a:r>
          </a:p>
          <a:p>
            <a:pPr marL="914400" lvl="1" indent="-457200" eaLnBrk="1" hangingPunct="1"/>
            <a:r>
              <a:rPr lang="ru-RU" sz="1400" dirty="0" smtClean="0">
                <a:latin typeface="Bookman Old Style" pitchFamily="18" charset="0"/>
              </a:rPr>
              <a:t>описание опыта в соответствии с определёнными требованиями.</a:t>
            </a:r>
            <a:r>
              <a:rPr lang="ru-RU" sz="1400" dirty="0" smtClean="0"/>
              <a:t> </a:t>
            </a:r>
          </a:p>
          <a:p>
            <a:pPr marL="914400" lvl="1" indent="-457200" eaLnBrk="1" hangingPunct="1"/>
            <a:endParaRPr lang="ru-RU" sz="2800" dirty="0" smtClean="0"/>
          </a:p>
          <a:p>
            <a:pPr marL="914400" lvl="1" indent="-457200" eaLnBrk="1" hangingPunct="1"/>
            <a:endParaRPr lang="ru-RU" sz="1200" dirty="0" smtClean="0">
              <a:latin typeface="Bookman Old Style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Шаблон презентации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презентации</Template>
  <TotalTime>775</TotalTime>
  <Words>4948</Words>
  <Application>Microsoft Office PowerPoint</Application>
  <PresentationFormat>Экран (4:3)</PresentationFormat>
  <Paragraphs>566</Paragraphs>
  <Slides>31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41" baseType="lpstr">
      <vt:lpstr>Arial</vt:lpstr>
      <vt:lpstr>Wingdings</vt:lpstr>
      <vt:lpstr>Verdana</vt:lpstr>
      <vt:lpstr>Calibri</vt:lpstr>
      <vt:lpstr>Bookman Old Style</vt:lpstr>
      <vt:lpstr>Calibri Light</vt:lpstr>
      <vt:lpstr>Art Nouveau-Bistro</vt:lpstr>
      <vt:lpstr>Times New Roman</vt:lpstr>
      <vt:lpstr>Garamond</vt:lpstr>
      <vt:lpstr>Шаблон презентации</vt:lpstr>
      <vt:lpstr>Краевое государственное  казённое учреждение «Центр содействия семейному устройству детей-сирот и детей, оставшихся без попечения родителей, с. Вольно-Надеждинское»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SONY_VAIO</cp:lastModifiedBy>
  <cp:revision>117</cp:revision>
  <dcterms:created xsi:type="dcterms:W3CDTF">2014-11-11T04:43:03Z</dcterms:created>
  <dcterms:modified xsi:type="dcterms:W3CDTF">2017-02-18T08:49:05Z</dcterms:modified>
  <cp:contentStatus>Окончательное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