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ppt" ContentType="application/vnd.ms-powerpoint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0"/>
  </p:notesMasterIdLst>
  <p:sldIdLst>
    <p:sldId id="256" r:id="rId2"/>
    <p:sldId id="264" r:id="rId3"/>
    <p:sldId id="257" r:id="rId4"/>
    <p:sldId id="265" r:id="rId5"/>
    <p:sldId id="259" r:id="rId6"/>
    <p:sldId id="271" r:id="rId7"/>
    <p:sldId id="260" r:id="rId8"/>
    <p:sldId id="266" r:id="rId9"/>
    <p:sldId id="267" r:id="rId10"/>
    <p:sldId id="268" r:id="rId11"/>
    <p:sldId id="269" r:id="rId12"/>
    <p:sldId id="275" r:id="rId13"/>
    <p:sldId id="258" r:id="rId14"/>
    <p:sldId id="273" r:id="rId15"/>
    <p:sldId id="261" r:id="rId16"/>
    <p:sldId id="270" r:id="rId17"/>
    <p:sldId id="272" r:id="rId18"/>
    <p:sldId id="274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8" autoAdjust="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1215082489688788"/>
          <c:y val="0.15457303044543133"/>
          <c:w val="0.31017841519810035"/>
          <c:h val="0.5713291685815145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Начало обучения в 1 кл.</c:v>
                </c:pt>
              </c:strCache>
            </c:strRef>
          </c:tx>
          <c:cat>
            <c:strRef>
              <c:f>Лист1!$A$2:$A$4</c:f>
              <c:strCache>
                <c:ptCount val="3"/>
                <c:pt idx="0">
                  <c:v>Умеющие читать</c:v>
                </c:pt>
                <c:pt idx="1">
                  <c:v>Неумеющие читать</c:v>
                </c:pt>
                <c:pt idx="2">
                  <c:v>Незнающие букв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4</c:v>
                </c:pt>
                <c:pt idx="1">
                  <c:v>18</c:v>
                </c:pt>
                <c:pt idx="2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legend>
      <c:legendPos val="r"/>
      <c:layout>
        <c:manualLayout>
          <c:xMode val="edge"/>
          <c:yMode val="edge"/>
          <c:x val="0.43924196975378088"/>
          <c:y val="0.3065092544338377"/>
          <c:w val="0.3266310461192351"/>
          <c:h val="0.26745643283798132"/>
        </c:manualLayout>
      </c:layout>
      <c:overlay val="0"/>
    </c:legend>
    <c:plotVisOnly val="1"/>
    <c:dispBlanksAs val="zero"/>
    <c:showDLblsOverMax val="0"/>
  </c:chart>
  <c:txPr>
    <a:bodyPr/>
    <a:lstStyle/>
    <a:p>
      <a:pPr>
        <a:defRPr sz="16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1666666666666664E-2"/>
          <c:y val="0.44583612204724421"/>
          <c:w val="0.34513533464566926"/>
          <c:h val="0.51770300196850394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6"/>
          <c:dPt>
            <c:idx val="0"/>
            <c:bubble3D val="0"/>
            <c:explosion val="0"/>
          </c:dPt>
          <c:dPt>
            <c:idx val="1"/>
            <c:bubble3D val="0"/>
            <c:explosion val="0"/>
          </c:dPt>
          <c:dPt>
            <c:idx val="2"/>
            <c:bubble3D val="0"/>
            <c:explosion val="0"/>
          </c:dPt>
          <c:cat>
            <c:strRef>
              <c:f>Лист1!$A$2:$A$4</c:f>
              <c:strCache>
                <c:ptCount val="3"/>
                <c:pt idx="0">
                  <c:v>Читающие дети</c:v>
                </c:pt>
                <c:pt idx="1">
                  <c:v>Читающие по слогам</c:v>
                </c:pt>
                <c:pt idx="2">
                  <c:v>С трудом читающие слоги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13</c:v>
                </c:pt>
                <c:pt idx="1">
                  <c:v>9</c:v>
                </c:pt>
                <c:pt idx="2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legend>
      <c:legendPos val="r"/>
      <c:layout>
        <c:manualLayout>
          <c:xMode val="edge"/>
          <c:yMode val="edge"/>
          <c:x val="0.39930200131233617"/>
          <c:y val="0.49352239173228363"/>
          <c:w val="0.33611466535433099"/>
          <c:h val="0.38170521653543305"/>
        </c:manualLayout>
      </c:layout>
      <c:overlay val="0"/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/>
              <a:t>Конец первого </a:t>
            </a:r>
            <a:r>
              <a:rPr lang="ru-RU" dirty="0" smtClean="0"/>
              <a:t>полугодия </a:t>
            </a:r>
            <a:r>
              <a:rPr lang="ru-RU" dirty="0"/>
              <a:t>2 </a:t>
            </a:r>
            <a:r>
              <a:rPr lang="ru-RU" dirty="0" err="1"/>
              <a:t>кл</a:t>
            </a:r>
            <a:r>
              <a:rPr lang="ru-RU" dirty="0"/>
              <a:t>.</a:t>
            </a:r>
          </a:p>
        </c:rich>
      </c:tx>
      <c:layout>
        <c:manualLayout>
          <c:xMode val="edge"/>
          <c:yMode val="edge"/>
          <c:x val="0.13511450131233599"/>
          <c:y val="0.26875000000000004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2.8041666666666673E-2"/>
          <c:y val="0.36587500000000012"/>
          <c:w val="0.42275000000000001"/>
          <c:h val="0.63412500000000038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Конец первого полуггодия 2 кл.</c:v>
                </c:pt>
              </c:strCache>
            </c:strRef>
          </c:tx>
          <c:cat>
            <c:strRef>
              <c:f>Лист1!$A$2:$A$4</c:f>
              <c:strCache>
                <c:ptCount val="3"/>
                <c:pt idx="0">
                  <c:v>Хорошо читающие</c:v>
                </c:pt>
                <c:pt idx="1">
                  <c:v>Читающие ниже нормы</c:v>
                </c:pt>
                <c:pt idx="2">
                  <c:v>Читающие по слогам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18</c:v>
                </c:pt>
                <c:pt idx="1">
                  <c:v>3</c:v>
                </c:pt>
                <c:pt idx="2">
                  <c:v>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Столбец3</c:v>
                </c:pt>
              </c:strCache>
            </c:strRef>
          </c:tx>
          <c:cat>
            <c:strRef>
              <c:f>Лист1!$A$2:$A$4</c:f>
              <c:strCache>
                <c:ptCount val="3"/>
                <c:pt idx="0">
                  <c:v>Хорошо читающие</c:v>
                </c:pt>
                <c:pt idx="1">
                  <c:v>Читающие ниже нормы</c:v>
                </c:pt>
                <c:pt idx="2">
                  <c:v>Читающие по слогам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cat>
            <c:strRef>
              <c:f>Лист1!$A$2:$A$4</c:f>
              <c:strCache>
                <c:ptCount val="3"/>
                <c:pt idx="0">
                  <c:v>Хорошо читающие</c:v>
                </c:pt>
                <c:pt idx="1">
                  <c:v>Читающие ниже нормы</c:v>
                </c:pt>
                <c:pt idx="2">
                  <c:v>Читающие по слогам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legend>
      <c:legendPos val="r"/>
      <c:layout>
        <c:manualLayout>
          <c:xMode val="edge"/>
          <c:yMode val="edge"/>
          <c:x val="0.50174999999999992"/>
          <c:y val="0.49989739173228354"/>
          <c:w val="0.33158333333333345"/>
          <c:h val="0.44420521653543293"/>
        </c:manualLayout>
      </c:layout>
      <c:overlay val="0"/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EE0ECA-C003-4180-8A7B-5F8C47A4B1DB}" type="datetimeFigureOut">
              <a:rPr lang="ru-RU" smtClean="0"/>
              <a:pPr/>
              <a:t>01.02.2017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6B3D97-0696-4016-8A2D-717F0BCEB92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00928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01.02.2017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01.02.2017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01.02.2017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01.02.2017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PowerPoint_97-20031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9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260649"/>
            <a:ext cx="7175351" cy="1152128"/>
          </a:xfrm>
        </p:spPr>
        <p:txBody>
          <a:bodyPr/>
          <a:lstStyle/>
          <a:p>
            <a:pPr marL="182880" indent="0">
              <a:buNone/>
            </a:pP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116632"/>
            <a:ext cx="9170201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Тема: Пробуждение и развитие </a:t>
            </a:r>
          </a:p>
          <a:p>
            <a:pPr algn="ctr"/>
            <a:r>
              <a:rPr lang="ru-RU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</a:t>
            </a:r>
            <a:r>
              <a:rPr lang="ru-RU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нтереса к чтению у младших школьников.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780" y="3714692"/>
            <a:ext cx="4212291" cy="27903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550371" y="3212976"/>
            <a:ext cx="2364750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r>
              <a:rPr lang="ru-RU" dirty="0" smtClean="0"/>
              <a:t>Работу выполнила </a:t>
            </a:r>
          </a:p>
          <a:p>
            <a:r>
              <a:rPr lang="ru-RU" dirty="0" smtClean="0"/>
              <a:t>учитель </a:t>
            </a:r>
          </a:p>
          <a:p>
            <a:r>
              <a:rPr lang="ru-RU" dirty="0" smtClean="0"/>
              <a:t>начальных классов </a:t>
            </a:r>
          </a:p>
          <a:p>
            <a:r>
              <a:rPr lang="ru-RU" dirty="0" smtClean="0"/>
              <a:t>МБОУ СОШ №</a:t>
            </a:r>
            <a:r>
              <a:rPr lang="ru-RU" dirty="0" smtClean="0"/>
              <a:t>6 </a:t>
            </a:r>
          </a:p>
          <a:p>
            <a:r>
              <a:rPr lang="ru-RU" dirty="0" smtClean="0"/>
              <a:t>ст. </a:t>
            </a:r>
            <a:r>
              <a:rPr lang="ru-RU" dirty="0" err="1" smtClean="0"/>
              <a:t>Курджипской</a:t>
            </a:r>
            <a:endParaRPr lang="ru-RU" dirty="0" smtClean="0"/>
          </a:p>
          <a:p>
            <a:r>
              <a:rPr lang="ru-RU" dirty="0"/>
              <a:t>М</a:t>
            </a:r>
            <a:r>
              <a:rPr lang="ru-RU" dirty="0" smtClean="0"/>
              <a:t>айкопского р-на </a:t>
            </a:r>
          </a:p>
          <a:p>
            <a:r>
              <a:rPr lang="ru-RU" dirty="0" smtClean="0"/>
              <a:t>Республики Адыгея</a:t>
            </a:r>
            <a:endParaRPr lang="ru-RU" dirty="0" smtClean="0"/>
          </a:p>
          <a:p>
            <a:r>
              <a:rPr lang="ru-RU" dirty="0" smtClean="0"/>
              <a:t>Уразова Е.А.</a:t>
            </a:r>
          </a:p>
        </p:txBody>
      </p:sp>
    </p:spTree>
    <p:extLst>
      <p:ext uri="{BB962C8B-B14F-4D97-AF65-F5344CB8AC3E}">
        <p14:creationId xmlns:p14="http://schemas.microsoft.com/office/powerpoint/2010/main" val="817764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548680"/>
            <a:ext cx="7200800" cy="4536504"/>
          </a:xfrm>
        </p:spPr>
        <p:txBody>
          <a:bodyPr/>
          <a:lstStyle/>
          <a:p>
            <a:pPr marL="0" indent="0" algn="l">
              <a:buNone/>
            </a:pP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То, что ребенку необходимо запомнить и чему научиться, должно быть для него интересным.</a:t>
            </a:r>
            <a:b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</a:b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                                                                              Сухомлинский</a:t>
            </a:r>
            <a:b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</a:b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800" i="1" dirty="0">
                <a:solidFill>
                  <a:schemeClr val="accent6"/>
                </a:solidFill>
                <a:effectLst/>
              </a:rPr>
              <a:t>Цель работы: </a:t>
            </a:r>
            <a:r>
              <a:rPr lang="ru-RU" sz="1600" b="0" dirty="0">
                <a:effectLst/>
              </a:rPr>
              <a:t>воспитание интереса и любви к </a:t>
            </a:r>
            <a:r>
              <a:rPr lang="ru-RU" sz="1600" b="0" dirty="0" smtClean="0">
                <a:effectLst/>
              </a:rPr>
              <a:t>книге у младших школьников.</a:t>
            </a:r>
            <a:br>
              <a:rPr lang="ru-RU" sz="1600" b="0" dirty="0" smtClean="0">
                <a:effectLst/>
              </a:rPr>
            </a:br>
            <a:r>
              <a:rPr lang="ru-RU" sz="1600" b="0" dirty="0" smtClean="0">
                <a:effectLst/>
              </a:rPr>
              <a:t/>
            </a:r>
            <a:br>
              <a:rPr lang="ru-RU" sz="1600" b="0" dirty="0" smtClean="0">
                <a:effectLst/>
              </a:rPr>
            </a:br>
            <a:r>
              <a:rPr lang="ru-RU" sz="1600" i="1" dirty="0" smtClean="0">
                <a:solidFill>
                  <a:srgbClr val="FF0000"/>
                </a:solidFill>
                <a:effectLst/>
              </a:rPr>
              <a:t>Задачи</a:t>
            </a:r>
            <a:r>
              <a:rPr lang="ru-RU" sz="1400" b="0" dirty="0" smtClean="0">
                <a:effectLst/>
              </a:rPr>
              <a:t>:</a:t>
            </a:r>
            <a:br>
              <a:rPr lang="ru-RU" sz="1400" b="0" dirty="0" smtClean="0">
                <a:effectLst/>
              </a:rPr>
            </a:br>
            <a:r>
              <a:rPr lang="ru-RU" sz="1400" b="0" dirty="0" smtClean="0">
                <a:effectLst/>
              </a:rPr>
              <a:t>1. Изучить и проанализировать педагогическую литературу по проблеме                                      формирования читательского интереса у учащихся начальных классов. </a:t>
            </a:r>
            <a:br>
              <a:rPr lang="ru-RU" sz="1400" b="0" dirty="0" smtClean="0">
                <a:effectLst/>
              </a:rPr>
            </a:br>
            <a:r>
              <a:rPr lang="ru-RU" sz="1400" b="0" dirty="0" smtClean="0">
                <a:effectLst/>
              </a:rPr>
              <a:t>2. Активизировать единое читательское пространство во взаимодействии школы, семьи и библиотеки.</a:t>
            </a:r>
            <a:br>
              <a:rPr lang="ru-RU" sz="1400" b="0" dirty="0" smtClean="0">
                <a:effectLst/>
              </a:rPr>
            </a:br>
            <a:r>
              <a:rPr lang="ru-RU" sz="1400" b="0" dirty="0" smtClean="0">
                <a:effectLst/>
              </a:rPr>
              <a:t>3. Разработать методические рекомендации по совершенствованию навыка чтения у младших школьников.</a:t>
            </a:r>
            <a:r>
              <a:rPr lang="ru-RU" sz="1400" b="0" dirty="0">
                <a:effectLst/>
              </a:rPr>
              <a:t/>
            </a:r>
            <a:br>
              <a:rPr lang="ru-RU" sz="1400" b="0" dirty="0">
                <a:effectLst/>
              </a:rPr>
            </a:br>
            <a:endParaRPr lang="ru-RU" sz="14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221088"/>
            <a:ext cx="3744416" cy="2437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5571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2256" y="1628800"/>
            <a:ext cx="8466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                        </a:t>
            </a:r>
          </a:p>
        </p:txBody>
      </p:sp>
      <p:grpSp>
        <p:nvGrpSpPr>
          <p:cNvPr id="23" name="Группа 22"/>
          <p:cNvGrpSpPr/>
          <p:nvPr/>
        </p:nvGrpSpPr>
        <p:grpSpPr>
          <a:xfrm>
            <a:off x="1043608" y="452697"/>
            <a:ext cx="7488832" cy="3421856"/>
            <a:chOff x="1259632" y="1718071"/>
            <a:chExt cx="7488832" cy="3421856"/>
          </a:xfrm>
        </p:grpSpPr>
        <p:sp>
          <p:nvSpPr>
            <p:cNvPr id="24" name="Полилиния 23"/>
            <p:cNvSpPr/>
            <p:nvPr/>
          </p:nvSpPr>
          <p:spPr>
            <a:xfrm>
              <a:off x="4384867" y="2609180"/>
              <a:ext cx="187132" cy="819819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187132" y="0"/>
                  </a:moveTo>
                  <a:lnTo>
                    <a:pt x="187132" y="819819"/>
                  </a:lnTo>
                  <a:lnTo>
                    <a:pt x="0" y="819819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5" name="Полилиния 24"/>
            <p:cNvSpPr/>
            <p:nvPr/>
          </p:nvSpPr>
          <p:spPr>
            <a:xfrm>
              <a:off x="4572000" y="2609180"/>
              <a:ext cx="2156482" cy="1639639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1452506"/>
                  </a:lnTo>
                  <a:lnTo>
                    <a:pt x="2156482" y="1452506"/>
                  </a:lnTo>
                  <a:lnTo>
                    <a:pt x="2156482" y="1639639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6" name="Полилиния 25"/>
            <p:cNvSpPr/>
            <p:nvPr/>
          </p:nvSpPr>
          <p:spPr>
            <a:xfrm>
              <a:off x="4526280" y="2609180"/>
              <a:ext cx="91440" cy="1639639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45720" y="0"/>
                  </a:moveTo>
                  <a:lnTo>
                    <a:pt x="45720" y="1639639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7" name="Полилиния 26"/>
            <p:cNvSpPr/>
            <p:nvPr/>
          </p:nvSpPr>
          <p:spPr>
            <a:xfrm>
              <a:off x="2415517" y="2609180"/>
              <a:ext cx="2156482" cy="1639639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2156482" y="0"/>
                  </a:moveTo>
                  <a:lnTo>
                    <a:pt x="2156482" y="1452506"/>
                  </a:lnTo>
                  <a:lnTo>
                    <a:pt x="0" y="1452506"/>
                  </a:lnTo>
                  <a:lnTo>
                    <a:pt x="0" y="1639639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8" name="Полилиния 27"/>
            <p:cNvSpPr/>
            <p:nvPr/>
          </p:nvSpPr>
          <p:spPr>
            <a:xfrm>
              <a:off x="1259632" y="1718071"/>
              <a:ext cx="7488831" cy="891108"/>
            </a:xfrm>
            <a:custGeom>
              <a:avLst/>
              <a:gdLst>
                <a:gd name="connsiteX0" fmla="*/ 0 w 1782216"/>
                <a:gd name="connsiteY0" fmla="*/ 0 h 891108"/>
                <a:gd name="connsiteX1" fmla="*/ 1782216 w 1782216"/>
                <a:gd name="connsiteY1" fmla="*/ 0 h 891108"/>
                <a:gd name="connsiteX2" fmla="*/ 1782216 w 1782216"/>
                <a:gd name="connsiteY2" fmla="*/ 891108 h 891108"/>
                <a:gd name="connsiteX3" fmla="*/ 0 w 1782216"/>
                <a:gd name="connsiteY3" fmla="*/ 891108 h 891108"/>
                <a:gd name="connsiteX4" fmla="*/ 0 w 1782216"/>
                <a:gd name="connsiteY4" fmla="*/ 0 h 891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2216" h="891108">
                  <a:moveTo>
                    <a:pt x="0" y="0"/>
                  </a:moveTo>
                  <a:lnTo>
                    <a:pt x="1782216" y="0"/>
                  </a:lnTo>
                  <a:lnTo>
                    <a:pt x="1782216" y="891108"/>
                  </a:lnTo>
                  <a:lnTo>
                    <a:pt x="0" y="89110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/>
            </a:solidFill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400" tIns="25400" rIns="25400" bIns="25400" numCol="1" spcCol="1270" anchor="ctr" anchorCtr="0">
              <a:noAutofit/>
            </a:bodyPr>
            <a:lstStyle/>
            <a:p>
              <a:pPr lvl="0" algn="ctr" defTabSz="1778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4000" kern="1200" dirty="0" smtClean="0">
                  <a:solidFill>
                    <a:schemeClr val="tx2"/>
                  </a:solidFill>
                </a:rPr>
                <a:t>Воспитание читателя </a:t>
              </a:r>
              <a:endParaRPr lang="ru-RU" sz="4000" kern="1200" dirty="0">
                <a:solidFill>
                  <a:schemeClr val="tx2"/>
                </a:solidFill>
              </a:endParaRPr>
            </a:p>
          </p:txBody>
        </p:sp>
        <p:sp>
          <p:nvSpPr>
            <p:cNvPr id="29" name="Полилиния 28"/>
            <p:cNvSpPr/>
            <p:nvPr/>
          </p:nvSpPr>
          <p:spPr>
            <a:xfrm>
              <a:off x="1524409" y="4248819"/>
              <a:ext cx="1782216" cy="891108"/>
            </a:xfrm>
            <a:custGeom>
              <a:avLst/>
              <a:gdLst>
                <a:gd name="connsiteX0" fmla="*/ 0 w 1782216"/>
                <a:gd name="connsiteY0" fmla="*/ 0 h 891108"/>
                <a:gd name="connsiteX1" fmla="*/ 1782216 w 1782216"/>
                <a:gd name="connsiteY1" fmla="*/ 0 h 891108"/>
                <a:gd name="connsiteX2" fmla="*/ 1782216 w 1782216"/>
                <a:gd name="connsiteY2" fmla="*/ 891108 h 891108"/>
                <a:gd name="connsiteX3" fmla="*/ 0 w 1782216"/>
                <a:gd name="connsiteY3" fmla="*/ 891108 h 891108"/>
                <a:gd name="connsiteX4" fmla="*/ 0 w 1782216"/>
                <a:gd name="connsiteY4" fmla="*/ 0 h 891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2216" h="891108">
                  <a:moveTo>
                    <a:pt x="0" y="0"/>
                  </a:moveTo>
                  <a:lnTo>
                    <a:pt x="1782216" y="0"/>
                  </a:lnTo>
                  <a:lnTo>
                    <a:pt x="1782216" y="891108"/>
                  </a:lnTo>
                  <a:lnTo>
                    <a:pt x="0" y="89110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/>
            </a:solidFill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400" tIns="25400" rIns="25400" bIns="25400" numCol="1" spcCol="1270" anchor="ctr" anchorCtr="0">
              <a:noAutofit/>
            </a:bodyPr>
            <a:lstStyle/>
            <a:p>
              <a:pPr lvl="0" algn="ctr" defTabSz="1778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4000" kern="1200" dirty="0" smtClean="0">
                  <a:solidFill>
                    <a:schemeClr val="tx2"/>
                  </a:solidFill>
                </a:rPr>
                <a:t>Школа</a:t>
              </a:r>
              <a:endParaRPr lang="ru-RU" sz="4000" kern="1200" dirty="0">
                <a:solidFill>
                  <a:schemeClr val="tx2"/>
                </a:solidFill>
              </a:endParaRPr>
            </a:p>
          </p:txBody>
        </p:sp>
        <p:sp>
          <p:nvSpPr>
            <p:cNvPr id="30" name="Полилиния 29"/>
            <p:cNvSpPr/>
            <p:nvPr/>
          </p:nvSpPr>
          <p:spPr>
            <a:xfrm>
              <a:off x="3680891" y="4248819"/>
              <a:ext cx="1782216" cy="891108"/>
            </a:xfrm>
            <a:custGeom>
              <a:avLst/>
              <a:gdLst>
                <a:gd name="connsiteX0" fmla="*/ 0 w 1782216"/>
                <a:gd name="connsiteY0" fmla="*/ 0 h 891108"/>
                <a:gd name="connsiteX1" fmla="*/ 1782216 w 1782216"/>
                <a:gd name="connsiteY1" fmla="*/ 0 h 891108"/>
                <a:gd name="connsiteX2" fmla="*/ 1782216 w 1782216"/>
                <a:gd name="connsiteY2" fmla="*/ 891108 h 891108"/>
                <a:gd name="connsiteX3" fmla="*/ 0 w 1782216"/>
                <a:gd name="connsiteY3" fmla="*/ 891108 h 891108"/>
                <a:gd name="connsiteX4" fmla="*/ 0 w 1782216"/>
                <a:gd name="connsiteY4" fmla="*/ 0 h 891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2216" h="891108">
                  <a:moveTo>
                    <a:pt x="0" y="0"/>
                  </a:moveTo>
                  <a:lnTo>
                    <a:pt x="1782216" y="0"/>
                  </a:lnTo>
                  <a:lnTo>
                    <a:pt x="1782216" y="891108"/>
                  </a:lnTo>
                  <a:lnTo>
                    <a:pt x="0" y="89110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/>
            </a:solidFill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400" tIns="25400" rIns="25400" bIns="25400" numCol="1" spcCol="1270" anchor="ctr" anchorCtr="0">
              <a:noAutofit/>
            </a:bodyPr>
            <a:lstStyle/>
            <a:p>
              <a:pPr lvl="0" algn="ctr" defTabSz="1778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4000" kern="1200" dirty="0" smtClean="0">
                  <a:solidFill>
                    <a:schemeClr val="tx1"/>
                  </a:solidFill>
                </a:rPr>
                <a:t>Семья</a:t>
              </a:r>
              <a:endParaRPr lang="ru-RU" sz="4000" kern="1200" dirty="0">
                <a:solidFill>
                  <a:schemeClr val="tx1"/>
                </a:solidFill>
              </a:endParaRPr>
            </a:p>
          </p:txBody>
        </p:sp>
        <p:sp>
          <p:nvSpPr>
            <p:cNvPr id="31" name="Полилиния 30"/>
            <p:cNvSpPr/>
            <p:nvPr/>
          </p:nvSpPr>
          <p:spPr>
            <a:xfrm>
              <a:off x="5837372" y="4248819"/>
              <a:ext cx="2911092" cy="891108"/>
            </a:xfrm>
            <a:custGeom>
              <a:avLst/>
              <a:gdLst>
                <a:gd name="connsiteX0" fmla="*/ 0 w 1782216"/>
                <a:gd name="connsiteY0" fmla="*/ 0 h 891108"/>
                <a:gd name="connsiteX1" fmla="*/ 1782216 w 1782216"/>
                <a:gd name="connsiteY1" fmla="*/ 0 h 891108"/>
                <a:gd name="connsiteX2" fmla="*/ 1782216 w 1782216"/>
                <a:gd name="connsiteY2" fmla="*/ 891108 h 891108"/>
                <a:gd name="connsiteX3" fmla="*/ 0 w 1782216"/>
                <a:gd name="connsiteY3" fmla="*/ 891108 h 891108"/>
                <a:gd name="connsiteX4" fmla="*/ 0 w 1782216"/>
                <a:gd name="connsiteY4" fmla="*/ 0 h 891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2216" h="891108">
                  <a:moveTo>
                    <a:pt x="0" y="0"/>
                  </a:moveTo>
                  <a:lnTo>
                    <a:pt x="1782216" y="0"/>
                  </a:lnTo>
                  <a:lnTo>
                    <a:pt x="1782216" y="891108"/>
                  </a:lnTo>
                  <a:lnTo>
                    <a:pt x="0" y="89110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/>
            </a:solidFill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400" tIns="25400" rIns="25400" bIns="25400" numCol="1" spcCol="1270" anchor="ctr" anchorCtr="0">
              <a:noAutofit/>
            </a:bodyPr>
            <a:lstStyle/>
            <a:p>
              <a:pPr lvl="0" algn="ctr" defTabSz="1778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4000" kern="1200" dirty="0" smtClean="0">
                  <a:solidFill>
                    <a:schemeClr val="tx1"/>
                  </a:solidFill>
                </a:rPr>
                <a:t>Библиотека</a:t>
              </a:r>
              <a:endParaRPr lang="ru-RU" sz="4000" kern="1200" dirty="0">
                <a:solidFill>
                  <a:schemeClr val="tx1"/>
                </a:solidFill>
              </a:endParaRPr>
            </a:p>
          </p:txBody>
        </p:sp>
      </p:grpSp>
      <p:pic>
        <p:nvPicPr>
          <p:cNvPr id="102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41168"/>
            <a:ext cx="9102607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9544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840005566"/>
              </p:ext>
            </p:extLst>
          </p:nvPr>
        </p:nvGraphicFramePr>
        <p:xfrm>
          <a:off x="-180528" y="0"/>
          <a:ext cx="6400800" cy="34750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1859864184"/>
              </p:ext>
            </p:extLst>
          </p:nvPr>
        </p:nvGraphicFramePr>
        <p:xfrm>
          <a:off x="4572000" y="-1323528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5868144" y="116632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Второе полугодие 1 </a:t>
            </a:r>
            <a:r>
              <a:rPr lang="ru-RU" dirty="0" err="1" smtClean="0"/>
              <a:t>кл</a:t>
            </a:r>
            <a:r>
              <a:rPr lang="ru-RU" dirty="0" smtClean="0"/>
              <a:t>.</a:t>
            </a:r>
            <a:endParaRPr lang="ru-RU" dirty="0"/>
          </a:p>
        </p:txBody>
      </p:sp>
      <p:graphicFrame>
        <p:nvGraphicFramePr>
          <p:cNvPr id="10" name="Диаграмма 9"/>
          <p:cNvGraphicFramePr/>
          <p:nvPr>
            <p:extLst>
              <p:ext uri="{D42A27DB-BD31-4B8C-83A1-F6EECF244321}">
                <p14:modId xmlns:p14="http://schemas.microsoft.com/office/powerpoint/2010/main" val="928818718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145121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5937840"/>
          </a:xfrm>
        </p:spPr>
        <p:txBody>
          <a:bodyPr>
            <a:normAutofit lnSpcReduction="10000"/>
          </a:bodyPr>
          <a:lstStyle/>
          <a:p>
            <a:pPr>
              <a:buFont typeface="Arial" pitchFamily="34" charset="0"/>
              <a:buChar char="•"/>
            </a:pPr>
            <a:r>
              <a:rPr lang="ru-RU" dirty="0" smtClean="0"/>
              <a:t> </a:t>
            </a:r>
            <a:r>
              <a:rPr lang="ru-RU" sz="2000" dirty="0" smtClean="0">
                <a:solidFill>
                  <a:srgbClr val="FF0000"/>
                </a:solidFill>
              </a:rPr>
              <a:t>Ролевая игра.</a:t>
            </a:r>
            <a:r>
              <a:rPr lang="ru-RU" sz="2000" dirty="0" smtClean="0">
                <a:solidFill>
                  <a:schemeClr val="tx1"/>
                </a:solidFill>
              </a:rPr>
              <a:t> Лучший способ понять и осмыслить прочитанное – ролевая игра. </a:t>
            </a:r>
          </a:p>
          <a:p>
            <a:pPr marL="45720" indent="0">
              <a:buNone/>
            </a:pPr>
            <a:r>
              <a:rPr lang="ru-RU" sz="2000" dirty="0" smtClean="0">
                <a:solidFill>
                  <a:schemeClr val="tx1"/>
                </a:solidFill>
              </a:rPr>
              <a:t>  Виды работ на уроках литературного чтения для младших школьников:</a:t>
            </a:r>
          </a:p>
          <a:p>
            <a:pPr marL="45720" indent="0">
              <a:buNone/>
            </a:pPr>
            <a:r>
              <a:rPr lang="ru-RU" sz="2000" dirty="0" smtClean="0">
                <a:solidFill>
                  <a:schemeClr val="tx1"/>
                </a:solidFill>
              </a:rPr>
              <a:t>- встречи со сказочными героями, которые «приносят» задания;</a:t>
            </a:r>
          </a:p>
          <a:p>
            <a:pPr marL="45720" indent="0">
              <a:buNone/>
            </a:pPr>
            <a:r>
              <a:rPr lang="ru-RU" sz="2000" dirty="0" smtClean="0">
                <a:solidFill>
                  <a:schemeClr val="tx1"/>
                </a:solidFill>
              </a:rPr>
              <a:t>- игры:</a:t>
            </a:r>
          </a:p>
          <a:p>
            <a:pPr marL="45720" indent="0">
              <a:buNone/>
            </a:pPr>
            <a:r>
              <a:rPr lang="ru-RU" sz="2000" dirty="0" smtClean="0">
                <a:solidFill>
                  <a:schemeClr val="tx1"/>
                </a:solidFill>
              </a:rPr>
              <a:t> «Что в мешочке?»</a:t>
            </a:r>
          </a:p>
          <a:p>
            <a:pPr marL="45720" indent="0">
              <a:buNone/>
            </a:pP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smtClean="0">
                <a:solidFill>
                  <a:schemeClr val="tx1"/>
                </a:solidFill>
              </a:rPr>
              <a:t>Н-р: По предмету определить автора и </a:t>
            </a:r>
          </a:p>
          <a:p>
            <a:pPr marL="45720" indent="0">
              <a:buNone/>
            </a:pPr>
            <a:r>
              <a:rPr lang="ru-RU" sz="2000" dirty="0" smtClean="0">
                <a:solidFill>
                  <a:schemeClr val="tx1"/>
                </a:solidFill>
              </a:rPr>
              <a:t> произведение (верёвочка-</a:t>
            </a:r>
            <a:r>
              <a:rPr lang="ru-RU" sz="2000" dirty="0" err="1" smtClean="0">
                <a:solidFill>
                  <a:schemeClr val="tx1"/>
                </a:solidFill>
              </a:rPr>
              <a:t>А.Барто</a:t>
            </a:r>
            <a:r>
              <a:rPr lang="ru-RU" sz="2000" dirty="0" smtClean="0">
                <a:solidFill>
                  <a:schemeClr val="tx1"/>
                </a:solidFill>
              </a:rPr>
              <a:t> «Верёвочка») ,</a:t>
            </a:r>
          </a:p>
          <a:p>
            <a:pPr marL="45720" indent="0">
              <a:buNone/>
            </a:pPr>
            <a:r>
              <a:rPr lang="ru-RU" sz="2000" dirty="0" smtClean="0">
                <a:solidFill>
                  <a:schemeClr val="tx1"/>
                </a:solidFill>
              </a:rPr>
              <a:t>(телефон-</a:t>
            </a:r>
            <a:r>
              <a:rPr lang="ru-RU" sz="2000" dirty="0" err="1" smtClean="0">
                <a:solidFill>
                  <a:schemeClr val="tx1"/>
                </a:solidFill>
              </a:rPr>
              <a:t>К.Чуковский</a:t>
            </a:r>
            <a:r>
              <a:rPr lang="ru-RU" sz="2000" dirty="0" smtClean="0">
                <a:solidFill>
                  <a:schemeClr val="tx1"/>
                </a:solidFill>
              </a:rPr>
              <a:t> «Телефон»)</a:t>
            </a:r>
          </a:p>
          <a:p>
            <a:pPr marL="45720" indent="0">
              <a:buNone/>
            </a:pPr>
            <a:r>
              <a:rPr lang="ru-RU" sz="2000" dirty="0" smtClean="0">
                <a:solidFill>
                  <a:schemeClr val="tx1"/>
                </a:solidFill>
              </a:rPr>
              <a:t> «Доскажи словечко»</a:t>
            </a:r>
          </a:p>
          <a:p>
            <a:pPr marL="45720" indent="0">
              <a:buNone/>
            </a:pPr>
            <a:r>
              <a:rPr lang="ru-RU" sz="2000" dirty="0" smtClean="0">
                <a:solidFill>
                  <a:schemeClr val="tx1"/>
                </a:solidFill>
              </a:rPr>
              <a:t> «Узнай пословицу по её началу»</a:t>
            </a:r>
          </a:p>
          <a:p>
            <a:pPr marL="45720" indent="0">
              <a:buNone/>
            </a:pP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smtClean="0">
                <a:solidFill>
                  <a:schemeClr val="tx1"/>
                </a:solidFill>
              </a:rPr>
              <a:t>«Придумай продолжение истории»</a:t>
            </a:r>
          </a:p>
          <a:p>
            <a:pPr marL="45720" indent="0">
              <a:buNone/>
            </a:pP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smtClean="0">
                <a:solidFill>
                  <a:schemeClr val="tx1"/>
                </a:solidFill>
              </a:rPr>
              <a:t>Н-р: Как сложилась судьба </a:t>
            </a:r>
            <a:r>
              <a:rPr lang="ru-RU" sz="2000" dirty="0" err="1">
                <a:solidFill>
                  <a:schemeClr val="tx1"/>
                </a:solidFill>
              </a:rPr>
              <a:t>Д</a:t>
            </a:r>
            <a:r>
              <a:rPr lang="ru-RU" sz="2000" dirty="0" err="1" smtClean="0">
                <a:solidFill>
                  <a:schemeClr val="tx1"/>
                </a:solidFill>
              </a:rPr>
              <a:t>юймовочки</a:t>
            </a:r>
            <a:r>
              <a:rPr lang="ru-RU" sz="2000" dirty="0" smtClean="0">
                <a:solidFill>
                  <a:schemeClr val="tx1"/>
                </a:solidFill>
              </a:rPr>
              <a:t> после     встречи с эльфами; что произошло бы, если  Красная Шапочка не встретила волка.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2232821"/>
            <a:ext cx="1971675" cy="2314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1739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24544" y="332656"/>
            <a:ext cx="8414320" cy="1143000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«Кто играет в прятки?»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547664" y="1700808"/>
            <a:ext cx="574238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solidFill>
                  <a:schemeClr val="accent6"/>
                </a:solidFill>
              </a:rPr>
              <a:t>АПЧЕЛАЛЕКСЙОСАР</a:t>
            </a:r>
            <a:endParaRPr lang="ru-RU" sz="3600" dirty="0">
              <a:solidFill>
                <a:schemeClr val="accent6"/>
              </a:solidFill>
            </a:endParaRPr>
          </a:p>
          <a:p>
            <a:r>
              <a:rPr lang="ru-RU" sz="3600" dirty="0">
                <a:solidFill>
                  <a:schemeClr val="accent6"/>
                </a:solidFill>
              </a:rPr>
              <a:t>ТРЕСКМУРАВЕЙЯДУ</a:t>
            </a:r>
          </a:p>
          <a:p>
            <a:r>
              <a:rPr lang="ru-RU" sz="3600" dirty="0">
                <a:solidFill>
                  <a:schemeClr val="accent6"/>
                </a:solidFill>
              </a:rPr>
              <a:t>ДКОМАРОКМЮМУХАХ</a:t>
            </a:r>
          </a:p>
          <a:p>
            <a:r>
              <a:rPr lang="ru-RU" sz="3600" dirty="0">
                <a:solidFill>
                  <a:schemeClr val="accent6"/>
                </a:solidFill>
              </a:rPr>
              <a:t>ИТЛЯКРБАБОЧКАЮЯЛ</a:t>
            </a:r>
          </a:p>
          <a:p>
            <a:r>
              <a:rPr lang="ru-RU" sz="3600" dirty="0">
                <a:solidFill>
                  <a:schemeClr val="accent6"/>
                </a:solidFill>
              </a:rPr>
              <a:t>ОШМЕЛЬСФАЖУКСИБ</a:t>
            </a:r>
          </a:p>
          <a:p>
            <a:r>
              <a:rPr lang="ru-RU" sz="3600" dirty="0">
                <a:solidFill>
                  <a:schemeClr val="accent6"/>
                </a:solidFill>
              </a:rPr>
              <a:t>БУЛИТКАХГУСЕНИЦА</a:t>
            </a:r>
          </a:p>
          <a:p>
            <a:r>
              <a:rPr lang="ru-RU" sz="3600" dirty="0">
                <a:solidFill>
                  <a:schemeClr val="accent6"/>
                </a:solidFill>
              </a:rPr>
              <a:t>МОЛАФПАУКСЛИЗЕНЬ</a:t>
            </a:r>
          </a:p>
        </p:txBody>
      </p:sp>
    </p:spTree>
    <p:extLst>
      <p:ext uri="{BB962C8B-B14F-4D97-AF65-F5344CB8AC3E}">
        <p14:creationId xmlns:p14="http://schemas.microsoft.com/office/powerpoint/2010/main" val="3525990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188640"/>
            <a:ext cx="6597352" cy="6552728"/>
          </a:xfrm>
        </p:spPr>
        <p:txBody>
          <a:bodyPr>
            <a:normAutofit fontScale="92500"/>
          </a:bodyPr>
          <a:lstStyle/>
          <a:p>
            <a:pPr marL="45720" indent="0">
              <a:buNone/>
            </a:pPr>
            <a:endParaRPr lang="ru-RU" dirty="0" smtClean="0"/>
          </a:p>
          <a:p>
            <a:pPr marL="45720" indent="0">
              <a:buNone/>
            </a:pPr>
            <a:endParaRPr lang="ru-RU" dirty="0" smtClean="0"/>
          </a:p>
          <a:p>
            <a:pPr>
              <a:buFont typeface="Wingdings" pitchFamily="2" charset="2"/>
              <a:buChar char="ü"/>
            </a:pPr>
            <a:r>
              <a:rPr lang="ru-RU" dirty="0" err="1" smtClean="0"/>
              <a:t>Инсценирование</a:t>
            </a:r>
            <a:r>
              <a:rPr lang="ru-RU" dirty="0" smtClean="0"/>
              <a:t> </a:t>
            </a:r>
            <a:r>
              <a:rPr lang="ru-RU" dirty="0"/>
              <a:t>текста или отрывка.</a:t>
            </a:r>
          </a:p>
          <a:p>
            <a:pPr>
              <a:buFont typeface="Wingdings" pitchFamily="2" charset="2"/>
              <a:buChar char="ü"/>
            </a:pPr>
            <a:r>
              <a:rPr lang="ru-RU" dirty="0"/>
              <a:t>Выборочное чтение (с определенным заданием).</a:t>
            </a:r>
          </a:p>
          <a:p>
            <a:pPr>
              <a:buFont typeface="Wingdings" pitchFamily="2" charset="2"/>
              <a:buChar char="ü"/>
            </a:pPr>
            <a:r>
              <a:rPr lang="ru-RU" dirty="0"/>
              <a:t>Чтение по ролям.</a:t>
            </a:r>
          </a:p>
          <a:p>
            <a:pPr>
              <a:buFont typeface="Wingdings" pitchFamily="2" charset="2"/>
              <a:buChar char="ü"/>
            </a:pPr>
            <a:r>
              <a:rPr lang="ru-RU" dirty="0"/>
              <a:t>«Жужжащее чтение».</a:t>
            </a:r>
          </a:p>
          <a:p>
            <a:pPr>
              <a:buFont typeface="Wingdings" pitchFamily="2" charset="2"/>
              <a:buChar char="ü"/>
            </a:pPr>
            <a:r>
              <a:rPr lang="ru-RU" dirty="0"/>
              <a:t>Чтение цепочкой по предложению.</a:t>
            </a:r>
          </a:p>
          <a:p>
            <a:pPr>
              <a:buFont typeface="Wingdings" pitchFamily="2" charset="2"/>
              <a:buChar char="ü"/>
            </a:pPr>
            <a:r>
              <a:rPr lang="ru-RU" dirty="0"/>
              <a:t>Чтение цепочкой по абзацу.</a:t>
            </a:r>
          </a:p>
          <a:p>
            <a:pPr>
              <a:buFont typeface="Wingdings" pitchFamily="2" charset="2"/>
              <a:buChar char="ü"/>
            </a:pPr>
            <a:r>
              <a:rPr lang="ru-RU" dirty="0"/>
              <a:t>Чтение с целью нахождения подходящего отрывка к рисунку.</a:t>
            </a:r>
          </a:p>
          <a:p>
            <a:pPr>
              <a:buFont typeface="Wingdings" pitchFamily="2" charset="2"/>
              <a:buChar char="ü"/>
            </a:pPr>
            <a:r>
              <a:rPr lang="ru-RU" dirty="0"/>
              <a:t>Чтение с целью нахождения отрывка, который поможет ответить на вопрос.</a:t>
            </a:r>
          </a:p>
          <a:p>
            <a:pPr>
              <a:buFont typeface="Wingdings" pitchFamily="2" charset="2"/>
              <a:buChar char="ü"/>
            </a:pPr>
            <a:r>
              <a:rPr lang="ru-RU" dirty="0"/>
              <a:t>Нахождение предложения или отрывка, отражающего главную мысль текста.</a:t>
            </a:r>
          </a:p>
          <a:p>
            <a:pPr>
              <a:buFont typeface="Wingdings" pitchFamily="2" charset="2"/>
              <a:buChar char="ü"/>
            </a:pPr>
            <a:r>
              <a:rPr lang="ru-RU" dirty="0"/>
              <a:t>Нахождение и чтение образных слов и описаний.</a:t>
            </a:r>
          </a:p>
          <a:p>
            <a:pPr>
              <a:buFont typeface="Wingdings" pitchFamily="2" charset="2"/>
              <a:buChar char="ü"/>
            </a:pPr>
            <a:r>
              <a:rPr lang="ru-RU" dirty="0"/>
              <a:t>Нахождение и чтение слов с логическим ударением.</a:t>
            </a:r>
          </a:p>
          <a:p>
            <a:pPr>
              <a:buFont typeface="Wingdings" pitchFamily="2" charset="2"/>
              <a:buChar char="ü"/>
            </a:pP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827584" y="260647"/>
            <a:ext cx="707096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Виды работ над 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текстом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:</a:t>
            </a:r>
            <a:endParaRPr lang="ru-RU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29326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Владимир\Desktop\Новая папка\2011201575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3" y="908720"/>
            <a:ext cx="3456386" cy="2592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-828600" y="56818"/>
            <a:ext cx="6410493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Конкурс</a:t>
            </a:r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чтецов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2051" name="Picture 3" descr="C:\Users\Владимир\Desktop\Новая папка\2011201575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920" b="-4306"/>
          <a:stretch/>
        </p:blipFill>
        <p:spPr bwMode="auto">
          <a:xfrm>
            <a:off x="1475656" y="3573016"/>
            <a:ext cx="2160240" cy="3183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Владимир\Desktop\Новая папка\2011201575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574539"/>
            <a:ext cx="3552394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Владимир\Desktop\Новая папка\0210201078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692696"/>
            <a:ext cx="3552395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8643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Владимир\Desktop\Новая папка\0210201078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92696"/>
            <a:ext cx="3758187" cy="2818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Владимир\Desktop\Новая папка\0210201078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592348"/>
            <a:ext cx="3734184" cy="2800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Владимир\Desktop\Новая папка\0210201079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286" y="4068245"/>
            <a:ext cx="3758187" cy="2818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Владимир\Desktop\Новая папка\0210201079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7294" y="4176448"/>
            <a:ext cx="3614642" cy="2710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130683"/>
            <a:ext cx="550182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Проект «Мой любимый журнал»</a:t>
            </a:r>
            <a:endParaRPr lang="ru-RU" sz="2800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652120" y="1"/>
            <a:ext cx="3302136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Угадай сказку</a:t>
            </a:r>
            <a:endParaRPr lang="ru-RU" sz="2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750912" y="3497084"/>
            <a:ext cx="4773415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Юные читатели</a:t>
            </a:r>
            <a:endParaRPr lang="ru-RU" sz="32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641458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:\презентация 123\0201201068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80628"/>
            <a:ext cx="4334251" cy="3250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I:\презентация 123\2310201466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9617" y="670384"/>
            <a:ext cx="4461960" cy="5949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I:\презентация 123\3010201466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368976"/>
            <a:ext cx="4334251" cy="3250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004048" y="139287"/>
            <a:ext cx="316785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Защита проектов</a:t>
            </a:r>
            <a:endParaRPr lang="ru-RU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90293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Владимир\Desktop\Новая папка\IMG-20160227-WA0006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5520" y="3933056"/>
            <a:ext cx="5138480" cy="2890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Владимир\Desktop\Новая папка\0210201078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20" y="86000"/>
            <a:ext cx="4814304" cy="361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503944" y="908720"/>
            <a:ext cx="3316527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Наша</a:t>
            </a:r>
          </a:p>
          <a:p>
            <a:pPr algn="ctr"/>
            <a:r>
              <a:rPr lang="ru-RU" sz="36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к</a:t>
            </a:r>
            <a:r>
              <a:rPr lang="ru-RU" sz="3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лассная</a:t>
            </a:r>
          </a:p>
          <a:p>
            <a:pPr algn="ctr"/>
            <a:r>
              <a:rPr lang="ru-RU" sz="36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библиотека</a:t>
            </a:r>
            <a:endParaRPr lang="ru-RU" sz="36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5125" name="Picture 5" descr="C:\Users\Владимир\Desktop\Новая папка\IMG-20160227-WA0008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603" y="3717032"/>
            <a:ext cx="5480024" cy="3082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5231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80847273"/>
              </p:ext>
            </p:extLst>
          </p:nvPr>
        </p:nvGraphicFramePr>
        <p:xfrm>
          <a:off x="357158" y="285728"/>
          <a:ext cx="8064500" cy="6056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7" name="Презентация" r:id="rId3" imgW="6699370" imgH="5024601" progId="PowerPoint.Show.8">
                  <p:embed/>
                </p:oleObj>
              </mc:Choice>
              <mc:Fallback>
                <p:oleObj name="Презентация" r:id="rId3" imgW="6699370" imgH="5024601" progId="PowerPoint.Show.8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158" y="285728"/>
                        <a:ext cx="8064500" cy="60563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09518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980728"/>
            <a:ext cx="8352928" cy="5976664"/>
          </a:xfrm>
        </p:spPr>
        <p:txBody>
          <a:bodyPr>
            <a:normAutofit/>
          </a:bodyPr>
          <a:lstStyle/>
          <a:p>
            <a:pPr marL="45720" indent="0">
              <a:buNone/>
            </a:pPr>
            <a:endParaRPr lang="ru-RU" dirty="0" smtClean="0"/>
          </a:p>
          <a:p>
            <a:pPr marL="45720" indent="0">
              <a:buNone/>
            </a:pPr>
            <a:endParaRPr lang="ru-RU" dirty="0" smtClean="0"/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rgbClr val="FF0000"/>
                </a:solidFill>
              </a:rPr>
              <a:t>Семейное чтение. </a:t>
            </a:r>
            <a:r>
              <a:rPr lang="ru-RU" dirty="0" smtClean="0">
                <a:solidFill>
                  <a:schemeClr val="tx1"/>
                </a:solidFill>
              </a:rPr>
              <a:t>Основополагающую </a:t>
            </a:r>
            <a:r>
              <a:rPr lang="ru-RU" dirty="0">
                <a:solidFill>
                  <a:schemeClr val="tx1"/>
                </a:solidFill>
              </a:rPr>
              <a:t>роль в </a:t>
            </a:r>
            <a:r>
              <a:rPr lang="ru-RU" dirty="0" smtClean="0">
                <a:solidFill>
                  <a:schemeClr val="tx1"/>
                </a:solidFill>
              </a:rPr>
              <a:t>воспитании ребенка </a:t>
            </a:r>
            <a:r>
              <a:rPr lang="ru-RU" dirty="0">
                <a:solidFill>
                  <a:schemeClr val="tx1"/>
                </a:solidFill>
              </a:rPr>
              <a:t>играет </a:t>
            </a:r>
            <a:r>
              <a:rPr lang="ru-RU" dirty="0" smtClean="0">
                <a:solidFill>
                  <a:schemeClr val="tx1"/>
                </a:solidFill>
              </a:rPr>
              <a:t>семья.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7124" y="0"/>
            <a:ext cx="3267029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-73888" y="116632"/>
            <a:ext cx="6026009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«Ребенок учится тому, что видит</a:t>
            </a:r>
          </a:p>
          <a:p>
            <a:pPr algn="ctr"/>
            <a:r>
              <a:rPr lang="ru-RU" sz="2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у себя в дому –</a:t>
            </a:r>
          </a:p>
          <a:p>
            <a:pPr algn="ctr"/>
            <a:r>
              <a:rPr lang="ru-RU" sz="2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родители пример ему». 16 в.</a:t>
            </a:r>
            <a:endParaRPr lang="ru-RU" sz="2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0098" y="2708919"/>
            <a:ext cx="6100253" cy="41032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221088"/>
            <a:ext cx="1512168" cy="14177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31476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188640"/>
            <a:ext cx="8136904" cy="6669360"/>
          </a:xfrm>
        </p:spPr>
        <p:txBody>
          <a:bodyPr>
            <a:normAutofit fontScale="47500" lnSpcReduction="20000"/>
          </a:bodyPr>
          <a:lstStyle/>
          <a:p>
            <a:pPr marL="45720" indent="0">
              <a:buNone/>
            </a:pPr>
            <a:r>
              <a:rPr lang="ru-RU" dirty="0"/>
              <a:t>	</a:t>
            </a:r>
            <a:endParaRPr lang="ru-RU" dirty="0" smtClean="0"/>
          </a:p>
          <a:p>
            <a:pPr marL="45720" indent="0">
              <a:buNone/>
            </a:pPr>
            <a:endParaRPr lang="ru-RU" sz="3400" dirty="0" smtClean="0"/>
          </a:p>
          <a:p>
            <a:pPr marL="45720" indent="0">
              <a:buNone/>
            </a:pPr>
            <a:endParaRPr lang="ru-RU" sz="3400" dirty="0"/>
          </a:p>
          <a:p>
            <a:pPr>
              <a:buFont typeface="Wingdings" pitchFamily="2" charset="2"/>
              <a:buChar char="ü"/>
            </a:pPr>
            <a:r>
              <a:rPr lang="ru-RU" sz="3400" dirty="0" smtClean="0"/>
              <a:t>Прививайте </a:t>
            </a:r>
            <a:r>
              <a:rPr lang="ru-RU" sz="3400" dirty="0"/>
              <a:t>ребенку интерес к чтению с раннего детства.</a:t>
            </a:r>
          </a:p>
          <a:p>
            <a:pPr>
              <a:buFont typeface="Wingdings" pitchFamily="2" charset="2"/>
              <a:buChar char="ü"/>
            </a:pPr>
            <a:r>
              <a:rPr lang="ru-RU" sz="3400" dirty="0" smtClean="0"/>
              <a:t>Покупая </a:t>
            </a:r>
            <a:r>
              <a:rPr lang="ru-RU" sz="3400" dirty="0"/>
              <a:t>книги, выбирайте яркие по оформлению и интересные по содержанию.</a:t>
            </a:r>
          </a:p>
          <a:p>
            <a:pPr>
              <a:buFont typeface="Wingdings" pitchFamily="2" charset="2"/>
              <a:buChar char="ü"/>
            </a:pPr>
            <a:r>
              <a:rPr lang="ru-RU" sz="3400" dirty="0" smtClean="0"/>
              <a:t>Систематически </a:t>
            </a:r>
            <a:r>
              <a:rPr lang="ru-RU" sz="3400" dirty="0"/>
              <a:t>читайте ребенку. Это сформирует у него привычку ежедневного общения с книгой. </a:t>
            </a:r>
          </a:p>
          <a:p>
            <a:pPr>
              <a:buFont typeface="Wingdings" pitchFamily="2" charset="2"/>
              <a:buChar char="ü"/>
            </a:pPr>
            <a:r>
              <a:rPr lang="ru-RU" sz="3400" dirty="0" smtClean="0"/>
              <a:t>Обсуждайте </a:t>
            </a:r>
            <a:r>
              <a:rPr lang="ru-RU" sz="3400" dirty="0"/>
              <a:t>прочитанную детскую книгу среди членов своей </a:t>
            </a:r>
            <a:r>
              <a:rPr lang="ru-RU" sz="3400" dirty="0" smtClean="0"/>
              <a:t>семьи.</a:t>
            </a:r>
          </a:p>
          <a:p>
            <a:pPr>
              <a:buFont typeface="Wingdings" pitchFamily="2" charset="2"/>
              <a:buChar char="ü"/>
            </a:pPr>
            <a:r>
              <a:rPr lang="ru-RU" sz="3400" dirty="0" smtClean="0"/>
              <a:t>Рассказывайте </a:t>
            </a:r>
            <a:r>
              <a:rPr lang="ru-RU" sz="3400" dirty="0"/>
              <a:t>ребенку об авторе прочитанной книги.</a:t>
            </a:r>
          </a:p>
          <a:p>
            <a:pPr>
              <a:buFont typeface="Wingdings" pitchFamily="2" charset="2"/>
              <a:buChar char="ü"/>
            </a:pPr>
            <a:r>
              <a:rPr lang="ru-RU" sz="3400" dirty="0" smtClean="0"/>
              <a:t>Если </a:t>
            </a:r>
            <a:r>
              <a:rPr lang="ru-RU" sz="3400" dirty="0"/>
              <a:t>вы читаете ребенку книгу, старайтесь прервать чтение на самом увлекательном </a:t>
            </a:r>
            <a:r>
              <a:rPr lang="ru-RU" sz="3400" dirty="0" smtClean="0"/>
              <a:t>эпизоде.</a:t>
            </a:r>
          </a:p>
          <a:p>
            <a:pPr>
              <a:buFont typeface="Wingdings" pitchFamily="2" charset="2"/>
              <a:buChar char="ü"/>
            </a:pPr>
            <a:r>
              <a:rPr lang="ru-RU" sz="3400" dirty="0" smtClean="0"/>
              <a:t>Вспоминая </a:t>
            </a:r>
            <a:r>
              <a:rPr lang="ru-RU" sz="3400" dirty="0"/>
              <a:t>с ребенком содержание ранее прочитанного, намеренно его искажайте, чтобы проверить, как он запомнил прочитанный текст.</a:t>
            </a:r>
          </a:p>
          <a:p>
            <a:pPr>
              <a:buFont typeface="Wingdings" pitchFamily="2" charset="2"/>
              <a:buChar char="ü"/>
            </a:pPr>
            <a:r>
              <a:rPr lang="ru-RU" sz="3400" dirty="0" smtClean="0"/>
              <a:t>Устраивайте </a:t>
            </a:r>
            <a:r>
              <a:rPr lang="ru-RU" sz="3400" dirty="0"/>
              <a:t>дома дискуссии по прочитанным книгам.</a:t>
            </a:r>
          </a:p>
          <a:p>
            <a:pPr>
              <a:buFont typeface="Wingdings" pitchFamily="2" charset="2"/>
              <a:buChar char="ü"/>
            </a:pPr>
            <a:r>
              <a:rPr lang="ru-RU" sz="3400" dirty="0" smtClean="0"/>
              <a:t>Рекомендуйте </a:t>
            </a:r>
            <a:r>
              <a:rPr lang="ru-RU" sz="3400" dirty="0"/>
              <a:t>ребенку книги своего детства, делитесь своими детскими впечатлениями от чтения той или иной книги, сопоставляйте ваши и его впечатления.</a:t>
            </a:r>
          </a:p>
          <a:p>
            <a:pPr>
              <a:buFont typeface="Wingdings" pitchFamily="2" charset="2"/>
              <a:buChar char="ü"/>
            </a:pPr>
            <a:r>
              <a:rPr lang="ru-RU" sz="3400" dirty="0" smtClean="0"/>
              <a:t>Покупайте </a:t>
            </a:r>
            <a:r>
              <a:rPr lang="ru-RU" sz="3400" dirty="0"/>
              <a:t>по возможности книги полюбившихся ребенку авторов, собирайте его личную библиотеку.</a:t>
            </a:r>
          </a:p>
          <a:p>
            <a:pPr>
              <a:buFont typeface="Wingdings" pitchFamily="2" charset="2"/>
              <a:buChar char="ü"/>
            </a:pPr>
            <a:r>
              <a:rPr lang="ru-RU" sz="3400" dirty="0" smtClean="0"/>
              <a:t>Воспитывайте </a:t>
            </a:r>
            <a:r>
              <a:rPr lang="ru-RU" sz="3400" dirty="0"/>
              <a:t>бережное отношение к книге.</a:t>
            </a:r>
          </a:p>
          <a:p>
            <a:pPr>
              <a:buFont typeface="Wingdings" pitchFamily="2" charset="2"/>
              <a:buChar char="ü"/>
            </a:pPr>
            <a:r>
              <a:rPr lang="ru-RU" sz="3400" dirty="0" smtClean="0"/>
              <a:t>Дарите </a:t>
            </a:r>
            <a:r>
              <a:rPr lang="ru-RU" sz="3400" dirty="0"/>
              <a:t>своему ребенку хорошие книги с дарственной надписью, добрыми и теплыми пожеланиями. Спустя годы это станет счастливым напоминанием о родном доме, его традициях, дорогих и близких людях.</a:t>
            </a:r>
          </a:p>
          <a:p>
            <a:pPr>
              <a:buFont typeface="Wingdings" pitchFamily="2" charset="2"/>
              <a:buChar char="ü"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55576" y="260648"/>
            <a:ext cx="727280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Как воспитать читателя</a:t>
            </a:r>
            <a:r>
              <a:rPr lang="ru-RU" sz="2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:</a:t>
            </a:r>
            <a:endParaRPr lang="ru-RU" sz="2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67729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1268760"/>
            <a:ext cx="7776864" cy="5400600"/>
          </a:xfrm>
        </p:spPr>
        <p:txBody>
          <a:bodyPr>
            <a:normAutofit fontScale="92500" lnSpcReduction="20000"/>
          </a:bodyPr>
          <a:lstStyle/>
          <a:p>
            <a:pPr marL="45720" indent="0">
              <a:buNone/>
            </a:pPr>
            <a:r>
              <a:rPr lang="ru-RU" dirty="0" smtClean="0"/>
              <a:t>Самостоятельное детское чтение процесс очень деликатный. Поэтому регулировать его нужно незаметно, формируя у ребёнка читательский вкус.</a:t>
            </a:r>
          </a:p>
          <a:p>
            <a:pPr marL="45720" indent="0">
              <a:buNone/>
            </a:pPr>
            <a:r>
              <a:rPr lang="ru-RU" dirty="0"/>
              <a:t> </a:t>
            </a:r>
            <a:r>
              <a:rPr lang="ru-RU" dirty="0" smtClean="0"/>
              <a:t> Рекомендации родителям:</a:t>
            </a:r>
          </a:p>
          <a:p>
            <a:pPr>
              <a:buFont typeface="Arial" pitchFamily="34" charset="0"/>
              <a:buChar char="•"/>
            </a:pPr>
            <a:r>
              <a:rPr lang="ru-RU" dirty="0"/>
              <a:t> </a:t>
            </a:r>
            <a:r>
              <a:rPr lang="ru-RU" dirty="0" smtClean="0"/>
              <a:t>Не навязывайте ребёнку книги, которые он не хочет читать: выбор книг во многом зависит от характера ребёнка.</a:t>
            </a:r>
          </a:p>
          <a:p>
            <a:pPr>
              <a:buFont typeface="Arial" pitchFamily="34" charset="0"/>
              <a:buChar char="•"/>
            </a:pPr>
            <a:r>
              <a:rPr lang="ru-RU" dirty="0"/>
              <a:t> </a:t>
            </a:r>
            <a:r>
              <a:rPr lang="ru-RU" dirty="0" smtClean="0"/>
              <a:t>Не торопите маленького читателя, чтение – не пожар, и у каждого свой темп восприятия текста.</a:t>
            </a:r>
          </a:p>
          <a:p>
            <a:pPr>
              <a:buFont typeface="Arial" pitchFamily="34" charset="0"/>
              <a:buChar char="•"/>
            </a:pPr>
            <a:r>
              <a:rPr lang="ru-RU" dirty="0"/>
              <a:t> </a:t>
            </a:r>
            <a:r>
              <a:rPr lang="ru-RU" dirty="0" smtClean="0"/>
              <a:t>Не стоит сердиться, если ребёнок много раз перечитывает одну и ту же книгу. Психологи полагают, что многократное </a:t>
            </a:r>
            <a:r>
              <a:rPr lang="ru-RU" dirty="0" err="1" smtClean="0"/>
              <a:t>перечитывание</a:t>
            </a:r>
            <a:r>
              <a:rPr lang="ru-RU" dirty="0" smtClean="0"/>
              <a:t>  свидетельствует об осознанном читательском творчестве.</a:t>
            </a:r>
          </a:p>
          <a:p>
            <a:pPr>
              <a:buFont typeface="Arial" pitchFamily="34" charset="0"/>
              <a:buChar char="•"/>
            </a:pPr>
            <a:r>
              <a:rPr lang="ru-RU" dirty="0"/>
              <a:t> </a:t>
            </a:r>
            <a:r>
              <a:rPr lang="ru-RU" dirty="0" smtClean="0"/>
              <a:t>Не требуйте, чтобы ребёнок непременно пересказывал вам прочитанное. </a:t>
            </a:r>
          </a:p>
          <a:p>
            <a:pPr>
              <a:buFont typeface="Arial" pitchFamily="34" charset="0"/>
              <a:buChar char="•"/>
            </a:pPr>
            <a:r>
              <a:rPr lang="ru-RU" dirty="0"/>
              <a:t> </a:t>
            </a:r>
            <a:r>
              <a:rPr lang="ru-RU" dirty="0" smtClean="0"/>
              <a:t>Запишитесь в библиотеку с ребёнком, пусть дети сами выберут себе книги и журналы.</a:t>
            </a:r>
          </a:p>
          <a:p>
            <a:pPr>
              <a:buFont typeface="Arial" pitchFamily="34" charset="0"/>
              <a:buChar char="•"/>
            </a:pPr>
            <a:r>
              <a:rPr lang="ru-RU" dirty="0"/>
              <a:t> </a:t>
            </a:r>
            <a:r>
              <a:rPr lang="ru-RU" dirty="0" smtClean="0"/>
              <a:t>Подпишите ребёнка на интересующий его журнал.</a:t>
            </a:r>
          </a:p>
          <a:p>
            <a:pPr>
              <a:buFont typeface="Arial" pitchFamily="34" charset="0"/>
              <a:buChar char="•"/>
            </a:pPr>
            <a:r>
              <a:rPr lang="ru-RU" dirty="0"/>
              <a:t> </a:t>
            </a:r>
            <a:r>
              <a:rPr lang="ru-RU" dirty="0" smtClean="0"/>
              <a:t>Организуйте домашнюю библиотеку.</a:t>
            </a:r>
          </a:p>
          <a:p>
            <a:pPr>
              <a:buFont typeface="Arial" pitchFamily="34" charset="0"/>
              <a:buChar char="•"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331640" y="116632"/>
            <a:ext cx="62039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 книгой наедине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3954" y="1271085"/>
            <a:ext cx="1302542" cy="172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3954" y="3140968"/>
            <a:ext cx="1302542" cy="17682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3954" y="5023674"/>
            <a:ext cx="1368689" cy="183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2571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811033" y="14701"/>
            <a:ext cx="7651454" cy="160043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</a:t>
            </a:r>
            <a:r>
              <a:rPr lang="ru-RU" sz="4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Условия возникновения </a:t>
            </a:r>
            <a:endParaRPr lang="ru-RU" sz="44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ru-RU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интереса </a:t>
            </a:r>
            <a:r>
              <a:rPr lang="ru-RU" sz="4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 чтению у детей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845742" y="1705451"/>
            <a:ext cx="538234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ru-RU" sz="2800" dirty="0"/>
              <a:t>В доме должны быть книги.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2800" dirty="0"/>
              <a:t>Должны быть читающие родители.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2800" dirty="0"/>
              <a:t>Необходимо больше читать ребёнку вслух.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1" y="3717032"/>
            <a:ext cx="3451225" cy="260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967457"/>
            <a:ext cx="2906638" cy="2526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12559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159" y="116632"/>
            <a:ext cx="5675313" cy="260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1623" y="1843038"/>
            <a:ext cx="1771397" cy="172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810" y="3432175"/>
            <a:ext cx="7924800" cy="2609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8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85892"/>
            <a:ext cx="1872208" cy="1657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9735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50699" y="1844824"/>
            <a:ext cx="76322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Спасибо за внимание!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4063" y="2996952"/>
            <a:ext cx="2554287" cy="2762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54384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1434</TotalTime>
  <Words>489</Words>
  <Application>Microsoft Office PowerPoint</Application>
  <PresentationFormat>Экран (4:3)</PresentationFormat>
  <Paragraphs>102</Paragraphs>
  <Slides>18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0" baseType="lpstr">
      <vt:lpstr>Воздушный поток</vt:lpstr>
      <vt:lpstr>Презентация</vt:lpstr>
      <vt:lpstr> </vt:lpstr>
      <vt:lpstr>То, что ребенку необходимо запомнить и чему научиться, должно быть для него интересным.                                                                                Сухомлинский   Цель работы: воспитание интереса и любви к книге у младших школьников.  Задачи: 1. Изучить и проанализировать педагогическую литературу по проблеме                                      формирования читательского интереса у учащихся начальных классов.  2. Активизировать единое читательское пространство во взаимодействии школы, семьи и библиотеки. 3. Разработать методические рекомендации по совершенствованию навыка чтения у младших школьников. </vt:lpstr>
      <vt:lpstr>Презентация PowerPoint</vt:lpstr>
      <vt:lpstr>Презентация PowerPoint</vt:lpstr>
      <vt:lpstr>Презентация PowerPoint</vt:lpstr>
      <vt:lpstr>«Кто играет в прятки?»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Уразовы</dc:creator>
  <cp:lastModifiedBy>Уразовы</cp:lastModifiedBy>
  <cp:revision>78</cp:revision>
  <dcterms:created xsi:type="dcterms:W3CDTF">2016-02-20T14:34:46Z</dcterms:created>
  <dcterms:modified xsi:type="dcterms:W3CDTF">2017-02-01T17:44:52Z</dcterms:modified>
</cp:coreProperties>
</file>