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402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2/20/2018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CB97365-EBCA-4027-87D5-99FC1D4DF0BB}" type="datetimeFigureOut">
              <a:rPr lang="en-US" smtClean="0"/>
              <a:pPr/>
              <a:t>2/20/2018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kumimoji="0"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1">
                  <a:shade val="50000"/>
                </a:scheme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4" r:id="rId1"/>
    <p:sldLayoutId id="2147484025" r:id="rId2"/>
    <p:sldLayoutId id="2147484026" r:id="rId3"/>
    <p:sldLayoutId id="2147484027" r:id="rId4"/>
    <p:sldLayoutId id="2147484028" r:id="rId5"/>
    <p:sldLayoutId id="2147484029" r:id="rId6"/>
    <p:sldLayoutId id="2147484030" r:id="rId7"/>
    <p:sldLayoutId id="2147484031" r:id="rId8"/>
    <p:sldLayoutId id="2147484032" r:id="rId9"/>
    <p:sldLayoutId id="2147484033" r:id="rId10"/>
    <p:sldLayoutId id="214748403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CustomShape 1"/>
          <p:cNvSpPr/>
          <p:nvPr/>
        </p:nvSpPr>
        <p:spPr>
          <a:xfrm>
            <a:off x="714240" y="1780920"/>
            <a:ext cx="8143200" cy="1082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50" name="CustomShape 2"/>
          <p:cNvSpPr/>
          <p:nvPr/>
        </p:nvSpPr>
        <p:spPr>
          <a:xfrm>
            <a:off x="1932120" y="4690800"/>
            <a:ext cx="5778360" cy="393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51" name="CustomShape 3"/>
          <p:cNvSpPr/>
          <p:nvPr/>
        </p:nvSpPr>
        <p:spPr>
          <a:xfrm>
            <a:off x="618978" y="980640"/>
            <a:ext cx="7912662" cy="2426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3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Презентация на тему:</a:t>
            </a:r>
            <a:endParaRPr lang="ru-RU" sz="3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4000" b="1" i="1" strike="noStrike" spc="-1" dirty="0">
                <a:solidFill>
                  <a:srgbClr val="0AFF0A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Times New Roman"/>
                <a:cs typeface="Times New Roman" pitchFamily="18" charset="0"/>
              </a:rPr>
              <a:t>          </a:t>
            </a:r>
            <a:r>
              <a:rPr lang="ru-RU" sz="4000" b="1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Times New Roman"/>
                <a:cs typeface="Times New Roman" pitchFamily="18" charset="0"/>
              </a:rPr>
              <a:t>«Использование ИОС                   в   сенсорном развитии детей раннего возраста»</a:t>
            </a:r>
            <a:r>
              <a:rPr lang="ru-RU" sz="4000" b="1" i="1" strike="noStrike" spc="-1" dirty="0">
                <a:solidFill>
                  <a:srgbClr val="0AFF0A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4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100000"/>
              </a:lnSpc>
            </a:pPr>
            <a:r>
              <a:rPr lang="ru-RU" sz="1000" b="1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 </a:t>
            </a:r>
            <a:endParaRPr lang="ru-RU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2" name="CustomShape 4"/>
          <p:cNvSpPr/>
          <p:nvPr/>
        </p:nvSpPr>
        <p:spPr>
          <a:xfrm>
            <a:off x="2988000" y="4437000"/>
            <a:ext cx="5869800" cy="679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r">
              <a:lnSpc>
                <a:spcPct val="115000"/>
              </a:lnSpc>
            </a:pPr>
            <a:r>
              <a:rPr lang="ru-RU" sz="2000" b="1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Подготовила воспитатель: Щербакова Таисия Владимировна.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3" name="CustomShape 5"/>
          <p:cNvSpPr/>
          <p:nvPr/>
        </p:nvSpPr>
        <p:spPr>
          <a:xfrm>
            <a:off x="2988000" y="5445360"/>
            <a:ext cx="3869280" cy="1185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</a:pPr>
            <a:r>
              <a:rPr lang="ru-RU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 </a:t>
            </a:r>
            <a:endParaRPr lang="ru-RU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2018 г.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lang="ru-RU" sz="2000" b="1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г. Комсомольск-на-Амуре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CustomShape 1"/>
          <p:cNvSpPr/>
          <p:nvPr/>
        </p:nvSpPr>
        <p:spPr>
          <a:xfrm>
            <a:off x="984738" y="858129"/>
            <a:ext cx="7834902" cy="426251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35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Сенсорное развитие ребёнка </a:t>
            </a:r>
            <a:endParaRPr lang="ru-RU" sz="3500" b="1" strike="noStrike" spc="-1" dirty="0" smtClean="0">
              <a:uFill>
                <a:solidFill>
                  <a:srgbClr val="FFFFFF"/>
                </a:solidFill>
              </a:uFill>
              <a:latin typeface="Times New Roman"/>
              <a:ea typeface="DejaVu Sans"/>
            </a:endParaRPr>
          </a:p>
          <a:p>
            <a:pPr algn="just"/>
            <a:r>
              <a:rPr lang="ru-RU" sz="35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- </a:t>
            </a:r>
            <a:r>
              <a:rPr lang="ru-RU" sz="3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это развитие его восприятия и формирование представлений о внешних свойствах предметов: их форме, цвете, величине. Положение в пространстве, а также запахе, вкусе. (Автор: </a:t>
            </a:r>
            <a:r>
              <a:rPr lang="ru-RU" sz="35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Венгер</a:t>
            </a:r>
            <a:r>
              <a:rPr lang="ru-RU" sz="3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 Леонид Абрамович).</a:t>
            </a:r>
            <a:endParaRPr lang="ru-RU" sz="3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CustomShape 1"/>
          <p:cNvSpPr/>
          <p:nvPr/>
        </p:nvSpPr>
        <p:spPr>
          <a:xfrm>
            <a:off x="-422031" y="-253218"/>
            <a:ext cx="9566031" cy="9847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endParaRPr lang="ru-RU" sz="2400" b="1" spc="-1" dirty="0" smtClean="0">
              <a:uFill>
                <a:solidFill>
                  <a:srgbClr val="FFFFFF"/>
                </a:solidFill>
              </a:uFill>
              <a:latin typeface="Times New Roman"/>
              <a:ea typeface="Times New Roman"/>
            </a:endParaRPr>
          </a:p>
          <a:p>
            <a:pPr algn="r"/>
            <a:r>
              <a:rPr lang="ru-RU" sz="2400" b="1" strike="noStrike" spc="-1" dirty="0" smtClean="0"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Задачи </a:t>
            </a:r>
            <a:r>
              <a:rPr lang="ru-RU" sz="24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сенсорного развития детей раннего возраста и результаты образовательной деятельности (достижения ребенка).</a:t>
            </a:r>
            <a:endParaRPr lang="ru-RU" sz="2400" b="1" strike="noStrike" spc="-1" dirty="0"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graphicFrame>
        <p:nvGraphicFramePr>
          <p:cNvPr id="256" name="Table 2"/>
          <p:cNvGraphicFramePr/>
          <p:nvPr/>
        </p:nvGraphicFramePr>
        <p:xfrm>
          <a:off x="196947" y="984736"/>
          <a:ext cx="8778241" cy="5873263"/>
        </p:xfrm>
        <a:graphic>
          <a:graphicData uri="http://schemas.openxmlformats.org/drawingml/2006/table">
            <a:tbl>
              <a:tblPr/>
              <a:tblGrid>
                <a:gridCol w="17021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180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580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9153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Возраст ребенка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E7EA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Задачи сенсорного развития 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E7EA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Достижения ребенка (результаты образовательной деятельности) 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E7EA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579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1 год 6 месяцев –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1 год 9 месяцев 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CCD3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 Формировать умение собирать предметы, формы из двух частей (как объемные, так и плоскостные из плотных материалов – фанеры, толстого картона).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 Учить выбирать предметы по размеру и соответственно различать их (большой, маленький), способствовать узнаванию предметов по форме, цвету, величине как наиболее характерным внешним признакам и свойствам.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 Развивать крупную и мелкую моторику рук, побуждая выполнять более тонкие действия с предметами (мелкие вкладыши, «чудесный мешочек» с мелкими игрушками разных форм и размеров).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Знакомить с предметами, издающими различные звуки (колокольчики, металлические подвесные палочки, игрушки – пищалки, музыкальные игрушки).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400" marR="68400"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CCD3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 Ребенок уверенно вкладывает плоскостные и объемные фигуры в отверстия соответствующих форм (доски 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Сегена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сортеры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 Группирует предметы по цвету (основные),  величине (контрастной), форме (шар, куб, призма, цилиндр).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 Умеет расположить предметы в порядке увеличения и уменьшения.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Активно 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эксперименти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рует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 предметами, действуя по - разному (стучит, поворачивает, просовывает в отверстие, катает).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400" marR="68400"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CCD3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Table 1"/>
          <p:cNvGraphicFramePr/>
          <p:nvPr/>
        </p:nvGraphicFramePr>
        <p:xfrm>
          <a:off x="211016" y="476640"/>
          <a:ext cx="8693834" cy="6177378"/>
        </p:xfrm>
        <a:graphic>
          <a:graphicData uri="http://schemas.openxmlformats.org/drawingml/2006/table">
            <a:tbl>
              <a:tblPr/>
              <a:tblGrid>
                <a:gridCol w="184797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4469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0117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655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Возраст ребенка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E7EA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Задачи сенсорного развития 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E7EA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Достижения ребенка (результаты образовательной деятельности) 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E7EA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1182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1 год 9 месяцев –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2 года 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CCD3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 Совершенствовать умения собирать двух- и трехчастные дидактические игрушки; подбирать соответствующие детали-вкладыши, раскладывать предметы по убывающей величине.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 Учить собирать пирамидку из 2-3 групп колец контрастных размеров, с помощью взрослого собирать пирамидку из 4-5 и более колец разной величины.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 Формировать элементарные представления о величине, форме, цвете; выполнять задания с ориентировкой на два свойства одновременно – цвет и величину, форму и величину, форму и цвет, используя дидактические и народные игрушки, бытовые предметы; группировать однородные предметы по одному из трех признаков.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Развивать практическое экспериментирование.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400" marR="68400"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CCD3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 Ребенок уверенно вкладывает плоскостные и объемные фигуры в отверстия соответствующих форм (доски 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Сегена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сортеры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 Группирует предметы по цвету (основные),  величине (контрастной), форме (шар, куб, призма, цилиндр).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 Умеет расположить предметы в порядке увеличения и уменьшения.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Активно 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эксперименти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рует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 предметами, действуя по - разному (стучит, поворачивает, просовывает в отверстие, катает).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400" marR="68400"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CCD3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8" name="Table 1"/>
          <p:cNvGraphicFramePr/>
          <p:nvPr/>
        </p:nvGraphicFramePr>
        <p:xfrm>
          <a:off x="0" y="239150"/>
          <a:ext cx="9144000" cy="6386733"/>
        </p:xfrm>
        <a:graphic>
          <a:graphicData uri="http://schemas.openxmlformats.org/drawingml/2006/table">
            <a:tbl>
              <a:tblPr/>
              <a:tblGrid>
                <a:gridCol w="112138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2717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9544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910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Возраст ребенка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E7EA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Задачи сенсорного развития 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E7EA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Достижения ребенка (результаты образовательной деятельности) 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E7EAE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957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2 – 3 года</a:t>
                      </a:r>
                    </a:p>
                  </a:txBody>
                  <a:tcPr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CCD3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1. Поддерживать интерес и активные действия детей с предметами, геометрическими телами и фигурами, песком, водой и снегом.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2. Формировать представления о сенсорных свойствах и качествах предметов окружающего мира, развитии разных видов детского восприятия: зрительного, слухового, осязательного, вкусового, обонятельного).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3. Формировать обследовательские действия в первоначальном виде; учить детей выделять цвет, форму, величину как особые признаки предметов, сопоставлять предметы между собой по этим признакам, используя один предмет в качестве образца, подбирая пары, группы.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4. Содействовать запоминанию и самостоятельному употреблению детьми слов – названий свойств (цвет, форма, размер) и результатов сравнения  по свойству (такой же, не такой, разные, похожий, больше, меньше).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ru-RU" sz="16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400" marR="68400"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CCD3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1. Ребенок с интересом и удовольствием  действует с взрослым и самостоятельно с предметами, дидактическими игрушками и материалами.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2. Успешно выделяет и учитывает цвет, форму, величину, фактуру и другие признаки предметов и явлений при  выполнении ряда практических действий.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3. Группирует в соответствии с образцом предметы по цвету, форме, величине и другим свойствам при выборе из четырех разновидностей.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4. Активно использует «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опредмечен-ные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»  слова-названия для обозначения формы.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5. Начинает пользоваться </a:t>
                      </a:r>
                      <a:r>
                        <a:rPr lang="ru-RU" sz="16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общеприня-тыми</a:t>
                      </a: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 словами-названиями цвета, часто еще в отрыве от конкретного предмета (синим он может назвать  и желтый, и зеленый предметы).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6. По показу воспитателя обследует объекты природы, использует разнообразные обследовательские действия.</a:t>
                      </a:r>
                    </a:p>
                  </a:txBody>
                  <a:tcPr marL="68400" marR="68400">
                    <a:lnL w="12240">
                      <a:solidFill>
                        <a:srgbClr val="006600"/>
                      </a:solidFill>
                    </a:lnL>
                    <a:lnR w="12240">
                      <a:solidFill>
                        <a:srgbClr val="006600"/>
                      </a:solidFill>
                    </a:lnR>
                    <a:lnT w="12240">
                      <a:solidFill>
                        <a:srgbClr val="006600"/>
                      </a:solidFill>
                    </a:lnT>
                    <a:lnB w="12240">
                      <a:solidFill>
                        <a:srgbClr val="006600"/>
                      </a:solidFill>
                    </a:lnB>
                    <a:solidFill>
                      <a:srgbClr val="CCD3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CustomShape 1"/>
          <p:cNvSpPr/>
          <p:nvPr/>
        </p:nvSpPr>
        <p:spPr>
          <a:xfrm>
            <a:off x="182880" y="801858"/>
            <a:ext cx="8792309" cy="311890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2400" b="0" i="1" strike="noStrike" spc="-1" dirty="0">
                <a:solidFill>
                  <a:srgbClr val="0AFF0A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  </a:t>
            </a:r>
            <a:r>
              <a:rPr lang="ru-RU" sz="2400" b="1" strike="noStrike" spc="-1" dirty="0" smtClean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Игровая </a:t>
            </a:r>
            <a:r>
              <a:rPr lang="ru-RU" sz="2400" b="1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образовательная ситуация </a:t>
            </a: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(ИОС) является одной из основных форм организации педагогического процесса с детьми.  </a:t>
            </a: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Игровая образовательная ситуация </a:t>
            </a: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- это такая форма совместной образовательной деятельности педагога и детей, которая планируется и целенаправленно организуется педагогом с целью решения определенных задач развития, воспитания и обучения.</a:t>
            </a: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0" name="CustomShape 2"/>
          <p:cNvSpPr/>
          <p:nvPr/>
        </p:nvSpPr>
        <p:spPr>
          <a:xfrm>
            <a:off x="225082" y="4221000"/>
            <a:ext cx="8666557" cy="2452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15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 каждой игровой образовательной ситуации перед детьми возникает та, или иная </a:t>
            </a:r>
            <a:r>
              <a:rPr lang="ru-RU" sz="24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проблема,</a:t>
            </a: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требующая решения. </a:t>
            </a:r>
            <a:r>
              <a:rPr lang="ru-RU" sz="24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Воспитатель </a:t>
            </a: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направляет детей на поиск решения проблемы, помогает приобрести новый опыт, активизирует самостоятельность, поддерживает положительный эмоциональный настрой. </a:t>
            </a: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CustomShape 1"/>
          <p:cNvSpPr/>
          <p:nvPr/>
        </p:nvSpPr>
        <p:spPr>
          <a:xfrm>
            <a:off x="2267640" y="404640"/>
            <a:ext cx="3815640" cy="546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</a:pPr>
            <a:r>
              <a:rPr lang="ru-RU" sz="30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Преимущества ИОС</a:t>
            </a:r>
            <a:endParaRPr lang="ru-RU" sz="1800" b="1" strike="noStrike" spc="-1" dirty="0"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2" name="CustomShape 2"/>
          <p:cNvSpPr/>
          <p:nvPr/>
        </p:nvSpPr>
        <p:spPr>
          <a:xfrm>
            <a:off x="281354" y="994320"/>
            <a:ext cx="8538286" cy="551902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2360" algn="just">
              <a:lnSpc>
                <a:spcPct val="115000"/>
              </a:lnSpc>
              <a:buClr>
                <a:srgbClr val="000000"/>
              </a:buClr>
              <a:buFont typeface="Calibri"/>
              <a:buAutoNum type="arabicPeriod"/>
            </a:pP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Times New Roman"/>
                <a:cs typeface="Times New Roman" pitchFamily="18" charset="0"/>
              </a:rPr>
              <a:t>Возможность использования практически во всех образовательных областях и их интеграции в ходе проведения ИОС;</a:t>
            </a: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marL="343080" indent="-342360" algn="just">
              <a:lnSpc>
                <a:spcPct val="115000"/>
              </a:lnSpc>
              <a:buClr>
                <a:srgbClr val="000000"/>
              </a:buClr>
              <a:buFont typeface="Calibri"/>
              <a:buAutoNum type="arabicPeriod"/>
            </a:pP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Times New Roman"/>
                <a:cs typeface="Times New Roman" pitchFamily="18" charset="0"/>
              </a:rPr>
              <a:t>Возможность использования на любом возрастном этапе развития ребенка;</a:t>
            </a: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marL="343080" indent="-342360" algn="just">
              <a:lnSpc>
                <a:spcPct val="115000"/>
              </a:lnSpc>
              <a:buClr>
                <a:srgbClr val="000000"/>
              </a:buClr>
              <a:buFont typeface="Calibri"/>
              <a:buAutoNum type="arabicPeriod"/>
            </a:pP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Times New Roman"/>
                <a:cs typeface="Times New Roman" pitchFamily="18" charset="0"/>
              </a:rPr>
              <a:t>ИОС способствуют активизации детей в процессе обучения, развитию интереса к умственной деятельности,  снижают утомляемость.</a:t>
            </a: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marL="343080" indent="-342360" algn="just">
              <a:lnSpc>
                <a:spcPct val="115000"/>
              </a:lnSpc>
              <a:buClr>
                <a:srgbClr val="000000"/>
              </a:buClr>
              <a:buFont typeface="Calibri"/>
              <a:buAutoNum type="arabicPeriod"/>
            </a:pP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Times New Roman"/>
                <a:cs typeface="Times New Roman" pitchFamily="18" charset="0"/>
              </a:rPr>
              <a:t>В процессе игровых образовательных  ситуаций  развиваются познавательные процессы детей, самостоятельность, любознательность, эмоциональная отзывчивость и т.д. </a:t>
            </a: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CustomShape 1"/>
          <p:cNvSpPr/>
          <p:nvPr/>
        </p:nvSpPr>
        <p:spPr>
          <a:xfrm>
            <a:off x="196948" y="407963"/>
            <a:ext cx="8766692" cy="614758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15000"/>
              </a:lnSpc>
            </a:pPr>
            <a:r>
              <a:rPr lang="ru-RU" sz="18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     </a:t>
            </a:r>
            <a:r>
              <a:rPr lang="ru-RU" sz="2400" b="1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Игровые образовательные ситуа</a:t>
            </a:r>
            <a:r>
              <a:rPr lang="ru-RU" sz="2400" b="1" i="1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ции   </a:t>
            </a: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могут быть включены как в непосредственно образовательную деятельность, так и в совместную образовательную деятельность педагога с детьми. </a:t>
            </a:r>
            <a:endParaRPr lang="ru-RU" sz="2400" b="0" strike="noStrike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   </a:t>
            </a:r>
            <a:r>
              <a:rPr lang="ru-RU" sz="2400" b="1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Основой для игровых образовательных  ситуаций </a:t>
            </a: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 раннем возрасте могут являться упражнения и дидактические игры, наблюдения на основе игрового сюжета, проблемные ситуации, игры – экспериментирования, практические ситуации помощи, практические проблемно – игровые ситуации и т.д</a:t>
            </a:r>
            <a:r>
              <a:rPr lang="ru-RU" sz="2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</a:p>
          <a:p>
            <a:pPr algn="just">
              <a:lnSpc>
                <a:spcPct val="115000"/>
              </a:lnSpc>
            </a:pP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   </a:t>
            </a:r>
            <a:r>
              <a:rPr lang="ru-RU" sz="2400" b="1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Игровые образовательные ситуации </a:t>
            </a: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могут носить  интегрированный характер, при условии включения  задач и содержания, которые реализуются в разных образовательных областях по одной тематике, их взаимосвязи и </a:t>
            </a:r>
            <a:r>
              <a:rPr lang="ru-RU" sz="2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взаимодополнения</a:t>
            </a:r>
            <a:r>
              <a:rPr lang="ru-RU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endParaRPr lang="ru-RU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CustomShape 1"/>
          <p:cNvSpPr/>
          <p:nvPr/>
        </p:nvSpPr>
        <p:spPr>
          <a:xfrm>
            <a:off x="182880" y="260640"/>
            <a:ext cx="8708760" cy="6356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15000"/>
              </a:lnSpc>
            </a:pPr>
            <a:r>
              <a:rPr lang="ru-RU" sz="2000" b="1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Например</a:t>
            </a:r>
            <a:r>
              <a:rPr lang="ru-RU" sz="2000" b="0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ситуация «Кукла Маша заболела» используется нами не только как упражнение детей в выражении сочувствия и помощи (задачи социально- эмоционального развития), она может быть использована также и для решения </a:t>
            </a:r>
            <a:r>
              <a:rPr lang="ru-RU" sz="2000" b="0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других задач:</a:t>
            </a:r>
            <a:endParaRPr lang="ru-RU" sz="2000" b="0" strike="noStrike" spc="-1" dirty="0"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-обогащения представлений о предметах быта и их назначении: из какой чашки удобнее напоить куклу, какое одеяльце или подушечку выбрать;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-освоение приемов сравнения используемых предметов по разным признакам или их группировке: отобрать для куклы из общего набора только маленькие чашку, блюдце, ложечку, тарелочку; выбрать по желанию куклы только красные яблочки; 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- освоение умения отражать отношение (в данном случае к выздоравливающей кукле) средствами музыки (в музыкальной игре «Любимая кукла») и в лепке (ситуация «Делаем угощение для куклы Маши»);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-освоение представления о домашних животных (ситуация кот Василий пришел проведать Машеньку);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-развития детской речи, знакомства с новыми литературными произведениями и иллюстрациями к ним (выздоравливающая кукла слушает сказку или, оправившись после болезни, участвует в речевой игре).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CustomShape 1"/>
          <p:cNvSpPr/>
          <p:nvPr/>
        </p:nvSpPr>
        <p:spPr>
          <a:xfrm>
            <a:off x="253218" y="404640"/>
            <a:ext cx="8782782" cy="546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</a:pPr>
            <a:r>
              <a:rPr lang="ru-RU" sz="30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Основными характеристиками ИОС являются:</a:t>
            </a:r>
            <a:endParaRPr lang="ru-RU" sz="1800" b="1" strike="noStrike" spc="-1" dirty="0"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6" name="CustomShape 2"/>
          <p:cNvSpPr/>
          <p:nvPr/>
        </p:nvSpPr>
        <p:spPr>
          <a:xfrm>
            <a:off x="1259640" y="1340640"/>
            <a:ext cx="7560000" cy="3916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2360">
              <a:lnSpc>
                <a:spcPct val="115000"/>
              </a:lnSpc>
              <a:buClr>
                <a:srgbClr val="000000"/>
              </a:buClr>
              <a:buFont typeface="Symbol"/>
              <a:buChar char=""/>
            </a:pPr>
            <a:r>
              <a:rPr lang="ru-RU" sz="2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короткий и несложный сюжет;</a:t>
            </a:r>
            <a:endParaRPr lang="ru-RU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>
              <a:lnSpc>
                <a:spcPct val="115000"/>
              </a:lnSpc>
              <a:buClr>
                <a:srgbClr val="000000"/>
              </a:buClr>
              <a:buFont typeface="Symbol"/>
              <a:buChar char=""/>
            </a:pPr>
            <a:r>
              <a:rPr lang="ru-RU" sz="2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оснащение необходимыми игрушками, атрибутами, пособиями;</a:t>
            </a:r>
            <a:endParaRPr lang="ru-RU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>
              <a:lnSpc>
                <a:spcPct val="115000"/>
              </a:lnSpc>
              <a:buClr>
                <a:srgbClr val="000000"/>
              </a:buClr>
              <a:buFont typeface="Symbol"/>
              <a:buChar char=""/>
            </a:pPr>
            <a:r>
              <a:rPr lang="ru-RU" sz="2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специально организованное игровое пространство;</a:t>
            </a:r>
            <a:endParaRPr lang="ru-RU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>
              <a:lnSpc>
                <a:spcPct val="115000"/>
              </a:lnSpc>
              <a:buClr>
                <a:srgbClr val="000000"/>
              </a:buClr>
              <a:buFont typeface="Symbol"/>
              <a:buChar char=""/>
            </a:pPr>
            <a:r>
              <a:rPr lang="ru-RU" sz="2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наличие дидактической цели (образовательной, развивающей, воспитательной задач);</a:t>
            </a:r>
            <a:endParaRPr lang="ru-RU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>
              <a:lnSpc>
                <a:spcPct val="115000"/>
              </a:lnSpc>
              <a:buClr>
                <a:srgbClr val="000000"/>
              </a:buClr>
              <a:buFont typeface="Symbol"/>
              <a:buChar char=""/>
            </a:pPr>
            <a:r>
              <a:rPr lang="ru-RU" sz="2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обязательное проведение и руководство игрой взрослым.</a:t>
            </a:r>
            <a:endParaRPr lang="ru-RU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CustomShape 1"/>
          <p:cNvSpPr/>
          <p:nvPr/>
        </p:nvSpPr>
        <p:spPr>
          <a:xfrm>
            <a:off x="1403640" y="188640"/>
            <a:ext cx="6552360" cy="54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</a:pPr>
            <a:r>
              <a:rPr lang="ru-RU" sz="30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Схема моделирования ИОС</a:t>
            </a:r>
            <a:endParaRPr lang="ru-RU" sz="1800" b="1" strike="noStrike" spc="-1" dirty="0"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graphicFrame>
        <p:nvGraphicFramePr>
          <p:cNvPr id="268" name="Table 2"/>
          <p:cNvGraphicFramePr/>
          <p:nvPr/>
        </p:nvGraphicFramePr>
        <p:xfrm>
          <a:off x="1" y="785880"/>
          <a:ext cx="9143999" cy="7589520"/>
        </p:xfrm>
        <a:graphic>
          <a:graphicData uri="http://schemas.openxmlformats.org/drawingml/2006/table">
            <a:tbl>
              <a:tblPr/>
              <a:tblGrid>
                <a:gridCol w="12641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3964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0966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3471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18346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44728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 err="1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Персо-наж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Ситуация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729FC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Положительное решение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ситуации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Положительное разрешение ситуации</a:t>
                      </a:r>
                    </a:p>
                  </a:txBody>
                  <a:tcPr>
                    <a:lnL w="1224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03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729F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Завязка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Развитие сюжета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729FC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24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20095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Куклы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Надо помочь куклам постирать одежду.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Помочь разложить одежду по цвету в стиральные машинки.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Развешать выстиранную одежду по цвету с помощью прищепок того же цвета.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Подобрать большой и маленькой куклам одежду соответствующего размера.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Куклы благодарят детей за помощь.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5268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Мишка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У Мишки день Рождения, но нет чашек для гостей.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Рассмотреть чашки, из которых нельзя пить чай (нет донышка, нет ручки). Рассмотреть новую чашку (преимущества: есть дно, есть ручка). 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Обследование новой чашки и блюдца в сравнении (круглое дно у чашки и у блюдца, стенки чашки и блюдца разные по высоте (высокие у чашки, низкие у блюдца), у чашки есть ручка, у </a:t>
                      </a:r>
                      <a:r>
                        <a:rPr lang="ru-RU" sz="2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блюдца - нет</a:t>
                      </a: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). 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Мишка благодарит за подарок.  Воспи-татель предлагает детям накрыть ку-кольный стол для чая, расставить чашки с </a:t>
                      </a:r>
                      <a:r>
                        <a:rPr lang="ru-RU" sz="2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блюдечками</a:t>
                      </a: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, разлить «воображаемый» чай. Гости пьют чай.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9" name="Table 1"/>
          <p:cNvGraphicFramePr/>
          <p:nvPr/>
        </p:nvGraphicFramePr>
        <p:xfrm>
          <a:off x="168811" y="182879"/>
          <a:ext cx="8795189" cy="6679692"/>
        </p:xfrm>
        <a:graphic>
          <a:graphicData uri="http://schemas.openxmlformats.org/drawingml/2006/table">
            <a:tbl>
              <a:tblPr/>
              <a:tblGrid>
                <a:gridCol w="8695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146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3914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99099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98082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94439">
                <a:tc rowSpan="2">
                  <a:txBody>
                    <a:bodyPr/>
                    <a:lstStyle/>
                    <a:p>
                      <a:r>
                        <a:rPr lang="ru-RU" sz="20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Персо-наж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Ситуация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729FC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Положительное решение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ситуации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Положительное разрешение ситуации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068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729F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Завязка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Развитие сюжета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729FC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24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6738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Кукла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Помочь кукле Кате </a:t>
                      </a:r>
                      <a:r>
                        <a:rPr lang="ru-RU" sz="2000" b="0" strike="noStrike" spc="-1" dirty="0" err="1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собрат-ься</a:t>
                      </a:r>
                      <a:r>
                        <a:rPr lang="ru-RU" sz="2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 </a:t>
                      </a: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на прогулку.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На улице холодно: что лучше надеть кукле, чтобы не замерзнуть?  Рассматривание и выбор одежды. Какую шапку надеть: теплую толстую, или тонкую шапочку – панамку?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Рассматривание и обследование теплой шапки: есть ушки, чтобы уши не мерзли, завязки, чтобы шапочка крепко держалась на голове, чтобы ветер не поддувал и было тепло. Сравнение и </a:t>
                      </a:r>
                      <a:r>
                        <a:rPr lang="ru-RU" sz="2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обследование </a:t>
                      </a: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ткани, из которой сшиты теплая шапка и панамка (у шапки ткань толстая, мягкая, теплая, пушистая, сравнить с тканью, из которой сшита панамка).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Куклу одевают в комбинезон, на голову надевают теплую шапку, из толстой, мягкой, пушистой ткани. У шапки есть ушки и завязки. 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Кукла идет на прогулку.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0" name="Table 1"/>
          <p:cNvGraphicFramePr/>
          <p:nvPr/>
        </p:nvGraphicFramePr>
        <p:xfrm>
          <a:off x="1" y="196947"/>
          <a:ext cx="9144000" cy="6414868"/>
        </p:xfrm>
        <a:graphic>
          <a:graphicData uri="http://schemas.openxmlformats.org/drawingml/2006/table">
            <a:tbl>
              <a:tblPr/>
              <a:tblGrid>
                <a:gridCol w="82375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652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7709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1855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05938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16947">
                <a:tc rowSpan="2">
                  <a:txBody>
                    <a:bodyPr/>
                    <a:lstStyle/>
                    <a:p>
                      <a:r>
                        <a:rPr lang="ru-RU" sz="2000" b="0" strike="noStrike" spc="-1" dirty="0" err="1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Перс-онаж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Ситуация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729FC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Положительное решение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ситуации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Положительное разрешение ситуации</a:t>
                      </a:r>
                    </a:p>
                  </a:txBody>
                  <a:tcPr>
                    <a:lnL w="1224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41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729F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Завязка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Развитие сюжета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D7D2D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729FC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24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3564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cs typeface="Times New Roman" pitchFamily="18" charset="0"/>
                        </a:rPr>
                        <a:t>Мышки</a:t>
                      </a: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Помочь мышкам спрятаться от кошки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Рассматривание мышки: маленькая, шерсть мягкая, пушистая, серого цвета.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Мышки боятся кошки, прячутся в норках разного цвета. Чтобы спрятать мышку надо закрыть окошко дверцей –квадратиком того же цвета, что и домик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Сравнение больших мышек и маленьких мышек-подружек. 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Выбор квадратов такого же цвета, как и норка мышки. 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T w="12240">
                      <a:solidFill>
                        <a:srgbClr val="8064A2"/>
                      </a:solidFill>
                    </a:lnT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Закрыли окошко дверцей-квадратиком того же цвета, что и  норка больших и маленьких мышек. Кошка не нашла мышек, чтобы она не сердилась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itchFamily="18" charset="0"/>
                          <a:ea typeface="DejaVu Sans"/>
                          <a:cs typeface="Times New Roman" pitchFamily="18" charset="0"/>
                        </a:rPr>
                        <a:t>пригласить её поиграть с детьми.</a:t>
                      </a:r>
                      <a:endParaRPr lang="ru-RU" sz="2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240">
                      <a:solidFill>
                        <a:srgbClr val="8064A2"/>
                      </a:solidFill>
                    </a:lnL>
                    <a:lnR w="12240">
                      <a:solidFill>
                        <a:srgbClr val="8064A2"/>
                      </a:solidFill>
                    </a:lnR>
                    <a:lnB w="12240">
                      <a:solidFill>
                        <a:srgbClr val="8064A2"/>
                      </a:solidFill>
                    </a:lnB>
                    <a:solidFill>
                      <a:srgbClr val="ECEA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CustomShape 1"/>
          <p:cNvSpPr/>
          <p:nvPr/>
        </p:nvSpPr>
        <p:spPr>
          <a:xfrm>
            <a:off x="2236763" y="0"/>
            <a:ext cx="3163237" cy="583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Примеры ИОС</a:t>
            </a:r>
            <a:endParaRPr lang="ru-RU" sz="2800" b="1" strike="noStrike" spc="-1" dirty="0"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2" name="CustomShape 2"/>
          <p:cNvSpPr/>
          <p:nvPr/>
        </p:nvSpPr>
        <p:spPr>
          <a:xfrm>
            <a:off x="0" y="534572"/>
            <a:ext cx="9035640" cy="607142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«Подарок для Мишки – новая чашка»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Программные задачи: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1. Формировать умение сравнивать два предмета, выделяя сходство и различие.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2. Систематизировать детские представления о назначении чашки, ее частей (дно, стенки, ручка).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3. Активизировать словарь за счет слов: чашка, блюдце, дно, стенки, края, ручка, наливать, круглая, подарок.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4. Вызвать общее положительное эмоциональное состояние, связанное с принятием подарка.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Материал: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игрушка Мишка, кукла Катя, красивая подарочная коробка с чашкой и блюдцем, «Мишкины чашки» с отбитой ручкой, без дна, игрушечные чашечки с блюдечками, чайник с водой, тряпочка для вытирания воды.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Ход игры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 вместе с детьми подходит к кукольному уголку. Раздается телефонный звонок. Игрушка Мишка: «подходит к телефону».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 «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Кукла Катя сейчас придет в гости, надо на стол накрывать, гостью чаем угостить. Что для чая надо на стол поставить?»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«Чашку, блюдечко»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 «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Есть, Мишка, у тебя такая посуда?».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Мишка вынимает из серванта чашку с отбитой ручкой.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Мишка: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«Вот, какая большая, замечательная чашка!».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Чашка падает, Мишка пытается ее удержать, она снова падает.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«Ой, Мишка, ты так чашку разобьешь, аккуратнее».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Ребята, почему чашка в Мишкиных лапах не держится? Посмотрите-ка дети. Чего у этой чашки нет?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 «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Ручки».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«А для чего нужна ручка? (За ручку удобно брать, держать чашку). Никуда не годится такая чашка. Нет ли, Мишка, у тебя другой чашки?». 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Мишка «вынимает» из серванта чашку с ручкой, но без донышка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«Вот это хорошая чашка, ручка есть, держать удобно. Налей-ка, Кира, в нее чаю из чайника. 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CustomShape 1"/>
          <p:cNvSpPr/>
          <p:nvPr/>
        </p:nvSpPr>
        <p:spPr>
          <a:xfrm>
            <a:off x="0" y="188640"/>
            <a:ext cx="8819640" cy="6483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Кира наливает из чайника воду в чашку.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«Ой, ой, что такое?! Почему вода льется прямо на пол?!» (Переворачивает чашку, демонстрирует всем детям, что дна у нее нет). Чего у этой чашки нет? 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  «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Нет донышка».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«Да, у нее нет донышка. Никуда не годится и эта чашка. Что же делать?». </a:t>
            </a: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Появляется кукла Катя с подарком. Кукла здоровается с детьми, поздравляет Мишку с днем рождения.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«Что же за подарок приготовила кукла Катя?  (Открываем коробку).  Что это?».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 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«Чашка».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«А это что?»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 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«Блюдечко».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Поставьте на стол. Какая красивая чашка с блюдечком, давайте их рассмотрим. Что это? (Показывает на дно чашки).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«Милана, обведи дно пальчиком. Какое оно?»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 «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Круглое».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«А у блюдца есть дно? Возьми, Кристина, блюдце, обведи дно пальчиком. Какое оно?».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 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«Тоже круглое».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«Для чего чашке и блюдцу нужно дно? 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 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«Чтобы вода не выливалась»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 «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Верно, чтобы не выливалось ничего, чтобы чашка и блюдце устойчиво стояли и не падали».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: показывает на стеночки чашки и спрашивает детей: «Что еще есть у чашки? 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«Стеночки». 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 «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Они высокие, чтобы чай, не проливался. У блюдца есть стенки? Какие они?» (Показывает в сравнении).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Дети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:  «Низкие».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Воспитатель: 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«Давайте нальем полную чашку воды, а теперь перельем в блюдце. Почему через край полилось? У чашки стеночки высокие, в чашку можно много налить, а в блюдце мало, потому что стенки низкие».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CustomShape 1"/>
          <p:cNvSpPr/>
          <p:nvPr/>
        </p:nvSpPr>
        <p:spPr>
          <a:xfrm>
            <a:off x="225083" y="404640"/>
            <a:ext cx="8738557" cy="171958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DejaVu Sans"/>
                <a:cs typeface="Times New Roman" pitchFamily="18" charset="0"/>
              </a:rPr>
              <a:t>Воспитатель: 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DejaVu Sans"/>
                <a:cs typeface="Times New Roman" pitchFamily="18" charset="0"/>
              </a:rPr>
              <a:t>«А что есть у чашки, чего у блюдца нет? Кто догадается? За что я чашку держу? (за ручку). Так что у чашки есть? (Ручка). А у блюдца ручка есть? (Нет, блюдце на столе стоит, его поднимать не надо). Зачем нужна ручка у чашки? За ручку удобно брать, держать чашку, чтобы не обжечься горячим чаем».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DejaVu Sans"/>
                <a:cs typeface="Times New Roman" pitchFamily="18" charset="0"/>
              </a:rPr>
              <a:t>Мишка благодарит Катю за чудесный подарок. Воспитатель предлагает накрыть кукольный стол для чая, расставить чашки с блюдечками, «разлить» воображаемый чай. Гости пьют чай.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5" name="CustomShape 2"/>
          <p:cNvSpPr/>
          <p:nvPr/>
        </p:nvSpPr>
        <p:spPr>
          <a:xfrm>
            <a:off x="407963" y="2413440"/>
            <a:ext cx="8555677" cy="113161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Возможные усложнения ситуации: 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предложить подобрать чашки к блюдечкам по цвету, размеру. Показать различия чашки и кружки, чашки и стакана, формировать умение правильно ставить чашку на блюдечко: если ручка справа, чашку удобно брать и снова ставить на блюдечко.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CustomShape 1"/>
          <p:cNvSpPr/>
          <p:nvPr/>
        </p:nvSpPr>
        <p:spPr>
          <a:xfrm>
            <a:off x="2560320" y="0"/>
            <a:ext cx="2940148" cy="50643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Примеры ИОС</a:t>
            </a:r>
            <a:endParaRPr lang="ru-RU" sz="2800" b="1" strike="noStrike" spc="-1" dirty="0"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7" name="CustomShape 2"/>
          <p:cNvSpPr/>
          <p:nvPr/>
        </p:nvSpPr>
        <p:spPr>
          <a:xfrm>
            <a:off x="0" y="478302"/>
            <a:ext cx="9144000" cy="618781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«Теплая шапочка  куклы Кати» 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Программные задачи: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1.  Расширять детские представления о предметах одежды и их назначении:  на улице холодно, дети стали носить теплые шапки с завязочками, чтобы не поддувало и было тепло.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2. Формировать умение на основе простейшего сенсорного анализа выделять качества ткани (толстая, пушистая, мягкая).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3. Развивать умение рассматривать предмет, вычленяя части, назначение каждой части.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4.  Активизировать словарь детей за счет слов: шапочка, теплая, синяя, с ушками, надеть.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Материал: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кукла Катя, синяя пушистая шапочка с ушками из плотной шерстяной мягкой ткани, шарф с кукольной одеждой, среди вещей красный теплый комбинезон, летняя шапочка-панамка.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Ход игры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 кукольном уголке куклы собираются погулять.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«На улице холодно, ветер дует (воспитатель вместе с куклой смотрит в окно). Что лучше надеть, чтобы не замерзнуть на прогулке?»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  вместе с детьми  открывают шкаф с кукольной одеждой, пересматривают вещи.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Кукла: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«Я хочу одеть на улицу свой любимый красный комбинезон».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«А что же надеть на голову Кате?».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Катя «примеряет» летнюю шапочку-панамку.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«Красиво, но будет ли тепло в такой шапочке?»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«Нет, будет холодно».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 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«А у меня для Кати подарок».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 вынимает яркий бумажный пакет с нарядным бантом. 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Дети вместе с Катей  развязывают его.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«Что это?»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CustomShape 1"/>
          <p:cNvSpPr/>
          <p:nvPr/>
        </p:nvSpPr>
        <p:spPr>
          <a:xfrm>
            <a:off x="225083" y="196948"/>
            <a:ext cx="8918917" cy="631401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«Шапочка».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- «Давайте наденем эту шапочку на Катю».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Катя смотрит в зеркало, «радуется» обновке.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«Какая красивая шапочка, как Кате идет! Какого цвета шапочка?».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«Синего».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 снимает шапочку прикладывает к комбинезону.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Шапочка синяя, а комбинезон какой?»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«Красный»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«Правильно, красный. Красное и синее. Ах, как красиво!»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 снова надевает шапочку на голову кукле.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«Хорошо ли на голове держится? А это что у шапочки? (показывает). Это ушки. Где Катины ушки?  А это ушки у шапочки. Что это?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«Ушки».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 предлагает детям хором сказать ушки.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«Для чего нужны ушки на шапочке, кто догадался? Что они закрывают?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«Уши, чтобы они не замерзли».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«А что на конце ушек? Что это?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- «Завязки, </a:t>
            </a:r>
            <a:r>
              <a:rPr lang="ru-RU" sz="15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завязочки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Хором проговорить вместе с детьми завязки, </a:t>
            </a:r>
            <a:r>
              <a:rPr lang="ru-RU" sz="15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завязочки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«Давайте завяжем шапочку Кате. Вот как хорошо, уши закрыты, никакой ветер не страшен!».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Кукла качает головой, вертит ею во все стороны, но шапочка крепко держится на голове.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 «А теперь давайте развяжем завязки».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Шапочка сваливается с головы куклы.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 «Для чего нужны завязки?».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CustomShape 1"/>
          <p:cNvSpPr/>
          <p:nvPr/>
        </p:nvSpPr>
        <p:spPr>
          <a:xfrm>
            <a:off x="576775" y="332640"/>
            <a:ext cx="8314865" cy="299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 «Чтобы шапочка держалась на голове»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 «Правильно, завязки держат шапочку на голове, чтобы не поддувало и было тепло».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 «Из чего сшита шапочка?  Какая ткань - толстая или тоненькая?»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Воспитатель вместе с детьми сравнивают ткань панамки и новой шапочки, выполняют по показу воспитателя обследовательские действия: </a:t>
            </a:r>
            <a:r>
              <a:rPr lang="ru-RU" sz="1500" b="0" i="1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сжимают-мягкая</a:t>
            </a: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, прикладывают к </a:t>
            </a:r>
            <a:r>
              <a:rPr lang="ru-RU" sz="1500" b="0" i="1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щеке-теплая</a:t>
            </a: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, дуют на </a:t>
            </a:r>
            <a:r>
              <a:rPr lang="ru-RU" sz="1500" b="0" i="1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ворсинки-пушистая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 «На улице холодно, какая нужна шапочка?»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Дети: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 «Теплая».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5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Воспитатель:</a:t>
            </a: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«Шапочка нужна теплая, чтобы ткань была толстая, мягкая, пушистая».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Д</a:t>
            </a:r>
            <a:r>
              <a:rPr lang="ru-RU" sz="1500" b="0" i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ети вместе с воспитателем одевают Катю на прогулку.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 </a:t>
            </a:r>
            <a:endParaRPr lang="ru-RU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0" name="CustomShape 2"/>
          <p:cNvSpPr/>
          <p:nvPr/>
        </p:nvSpPr>
        <p:spPr>
          <a:xfrm>
            <a:off x="239150" y="3213000"/>
            <a:ext cx="8721969" cy="255475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15000"/>
              </a:lnSpc>
            </a:pPr>
            <a:r>
              <a:rPr lang="ru-RU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Возможные усложнения ситуации: 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ea typeface="Calibri"/>
                <a:cs typeface="Times New Roman" pitchFamily="18" charset="0"/>
              </a:rPr>
              <a:t>Воспитатель предлагает поиграть «в магазин»-купить куклам новые теплые шапочки. В набор дидактического материала входят 3-4 куклы в теплых куртках красного, зеленого, синего, желтого цвета; шапочки этих же цветов в двух вариантах (летние панамки и теплые шапочки с длинными ушками и завязочками). Игровая задача: «купить» красивую теплую шапочку, чтобы она красиво сочеталась по цвету с одеждой куклы или точно подходила по цвету.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CustomShape 1"/>
          <p:cNvSpPr/>
          <p:nvPr/>
        </p:nvSpPr>
        <p:spPr>
          <a:xfrm>
            <a:off x="2988000" y="188640"/>
            <a:ext cx="2239560" cy="546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</a:pPr>
            <a:r>
              <a:rPr lang="ru-RU" sz="3000" b="1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Литература</a:t>
            </a:r>
            <a:endParaRPr lang="ru-RU" sz="1800" b="1" strike="noStrike" spc="-1" dirty="0"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2" name="CustomShape 2"/>
          <p:cNvSpPr/>
          <p:nvPr/>
        </p:nvSpPr>
        <p:spPr>
          <a:xfrm>
            <a:off x="478302" y="1066320"/>
            <a:ext cx="8413338" cy="5094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1. Младший дошкольник в детском саду.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Учебно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– методическое пособие. Санкт – Петербург. Детство – пресс, 2008.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2. Познавательное развитие ребенка. Методическое пособие. Л.Н. Павлова, Э.Г. Пилюгина, Н.Б. Волосова. Москва, Мозаика-Синтез, 2004.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3. Занятия по сенсорному развитию. Э.Г. Пилюгина.  Москва «Просвещение», 1983.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4. Сенсорное воспитание детей раннего возраста. Ю.М Хохрякова. ТЦ «Сфера», 2014.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5. Сенсорное развитие детей раннего и дошкольного возраста. Методическое пособие под ред. И.В. Петровой, Москва, 2012.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6. Сенсомоторное развитие детей дошкольного возраста. Из опыта работы. Н.В. </a:t>
            </a: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Нищева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. Санкт – Петербург. Детство – пресс, 2011.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7. Познавательное развитие ребенка раннего дошкольного возраста. О.Э. Литвинова. Санкт – Петербург. Детство – пресс, 2016.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 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 </a:t>
            </a:r>
            <a:endParaRPr lang="ru-RU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894</TotalTime>
  <Words>3018</Words>
  <Application>Microsoft Office PowerPoint</Application>
  <PresentationFormat>Экран (4:3)</PresentationFormat>
  <Paragraphs>230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User</dc:creator>
  <dc:description/>
  <cp:lastModifiedBy>мария тимощук</cp:lastModifiedBy>
  <cp:revision>59</cp:revision>
  <dcterms:created xsi:type="dcterms:W3CDTF">2014-11-22T17:16:34Z</dcterms:created>
  <dcterms:modified xsi:type="dcterms:W3CDTF">2018-02-20T09:14:30Z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20</vt:i4>
  </property>
</Properties>
</file>