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0" r:id="rId5"/>
    <p:sldId id="258" r:id="rId6"/>
    <p:sldId id="270" r:id="rId7"/>
    <p:sldId id="262" r:id="rId8"/>
    <p:sldId id="259" r:id="rId9"/>
    <p:sldId id="261" r:id="rId10"/>
    <p:sldId id="272" r:id="rId11"/>
    <p:sldId id="264" r:id="rId12"/>
    <p:sldId id="265" r:id="rId13"/>
    <p:sldId id="266" r:id="rId14"/>
    <p:sldId id="267" r:id="rId15"/>
    <p:sldId id="269" r:id="rId16"/>
    <p:sldId id="26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8A4F"/>
    <a:srgbClr val="AA71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C32-C9A7-462B-B160-BE875645F8AE}" type="datetimeFigureOut">
              <a:rPr lang="ru-RU" smtClean="0"/>
              <a:pPr/>
              <a:t>04.09.2022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0A89E-4146-413C-A02C-C750742C5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1558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C32-C9A7-462B-B160-BE875645F8AE}" type="datetimeFigureOut">
              <a:rPr lang="ru-RU" smtClean="0"/>
              <a:pPr/>
              <a:t>04.09.2022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0A89E-4146-413C-A02C-C750742C5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538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C32-C9A7-462B-B160-BE875645F8AE}" type="datetimeFigureOut">
              <a:rPr lang="ru-RU" smtClean="0"/>
              <a:pPr/>
              <a:t>04.09.2022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0A89E-4146-413C-A02C-C750742C5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0464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C32-C9A7-462B-B160-BE875645F8AE}" type="datetimeFigureOut">
              <a:rPr lang="ru-RU" smtClean="0"/>
              <a:pPr/>
              <a:t>04.09.2022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0A89E-4146-413C-A02C-C750742C5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108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C32-C9A7-462B-B160-BE875645F8AE}" type="datetimeFigureOut">
              <a:rPr lang="ru-RU" smtClean="0"/>
              <a:pPr/>
              <a:t>04.09.2022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0A89E-4146-413C-A02C-C750742C5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621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C32-C9A7-462B-B160-BE875645F8AE}" type="datetimeFigureOut">
              <a:rPr lang="ru-RU" smtClean="0"/>
              <a:pPr/>
              <a:t>04.09.2022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0A89E-4146-413C-A02C-C750742C5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388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C32-C9A7-462B-B160-BE875645F8AE}" type="datetimeFigureOut">
              <a:rPr lang="ru-RU" smtClean="0"/>
              <a:pPr/>
              <a:t>04.09.2022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0A89E-4146-413C-A02C-C750742C5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443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C32-C9A7-462B-B160-BE875645F8AE}" type="datetimeFigureOut">
              <a:rPr lang="ru-RU" smtClean="0"/>
              <a:pPr/>
              <a:t>04.09.2022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0A89E-4146-413C-A02C-C750742C5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641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C32-C9A7-462B-B160-BE875645F8AE}" type="datetimeFigureOut">
              <a:rPr lang="ru-RU" smtClean="0"/>
              <a:pPr/>
              <a:t>04.09.2022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0A89E-4146-413C-A02C-C750742C5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014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C32-C9A7-462B-B160-BE875645F8AE}" type="datetimeFigureOut">
              <a:rPr lang="ru-RU" smtClean="0"/>
              <a:pPr/>
              <a:t>04.09.2022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0A89E-4146-413C-A02C-C750742C5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5568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C32-C9A7-462B-B160-BE875645F8AE}" type="datetimeFigureOut">
              <a:rPr lang="ru-RU" smtClean="0"/>
              <a:pPr/>
              <a:t>04.09.2022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0A89E-4146-413C-A02C-C750742C5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2395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A8C32-C9A7-462B-B160-BE875645F8AE}" type="datetimeFigureOut">
              <a:rPr lang="ru-RU" smtClean="0"/>
              <a:pPr/>
              <a:t>04.09.2022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40A89E-4146-413C-A02C-C750742C5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349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g"/><Relationship Id="rId5" Type="http://schemas.openxmlformats.org/officeDocument/2006/relationships/image" Target="../media/image29.jpeg"/><Relationship Id="rId4" Type="http://schemas.openxmlformats.org/officeDocument/2006/relationships/image" Target="../media/image2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gif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g"/><Relationship Id="rId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4480"/>
            <a:ext cx="6444208" cy="55374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-19178"/>
            <a:ext cx="8062664" cy="1470025"/>
          </a:xfrm>
        </p:spPr>
        <p:txBody>
          <a:bodyPr>
            <a:noAutofit/>
          </a:bodyPr>
          <a:lstStyle/>
          <a:p>
            <a:r>
              <a:rPr lang="ru-RU" sz="6800" b="1" dirty="0" smtClean="0">
                <a:solidFill>
                  <a:srgbClr val="AA7138"/>
                </a:solidFill>
                <a:latin typeface="Gabriola" panose="04040605051002020D02" pitchFamily="82" charset="0"/>
                <a:cs typeface="Gautami" panose="020B0502040204020203" pitchFamily="34" charset="0"/>
              </a:rPr>
              <a:t>«Математика вокруг меня»</a:t>
            </a:r>
            <a:endParaRPr lang="ru-RU" sz="6800" b="1" dirty="0">
              <a:solidFill>
                <a:srgbClr val="AA7138"/>
              </a:solidFill>
              <a:latin typeface="Gabriola" panose="04040605051002020D02" pitchFamily="82" charset="0"/>
              <a:cs typeface="Gautami" panose="020B0502040204020203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28184" y="3867181"/>
            <a:ext cx="3059832" cy="2543998"/>
          </a:xfrm>
        </p:spPr>
        <p:txBody>
          <a:bodyPr>
            <a:normAutofit fontScale="85000" lnSpcReduction="20000"/>
          </a:bodyPr>
          <a:lstStyle/>
          <a:p>
            <a:r>
              <a:rPr lang="ru-RU" sz="3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3400" dirty="0" err="1" smtClean="0">
                <a:solidFill>
                  <a:srgbClr val="AA7138"/>
                </a:solidFill>
              </a:rPr>
              <a:t>Есаулкова</a:t>
            </a:r>
            <a:r>
              <a:rPr lang="ru-RU" sz="3400" dirty="0" smtClean="0">
                <a:solidFill>
                  <a:srgbClr val="AA7138"/>
                </a:solidFill>
              </a:rPr>
              <a:t> О. В</a:t>
            </a:r>
            <a:r>
              <a:rPr lang="ru-RU" sz="3400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  <a:p>
            <a:r>
              <a:rPr lang="ru-RU" sz="3400" dirty="0" smtClean="0">
                <a:solidFill>
                  <a:schemeClr val="bg2">
                    <a:lumMod val="25000"/>
                  </a:schemeClr>
                </a:solidFill>
              </a:rPr>
              <a:t>ОГАПОУ "</a:t>
            </a:r>
            <a:r>
              <a:rPr lang="ru-RU" sz="3400" dirty="0" err="1" smtClean="0">
                <a:solidFill>
                  <a:schemeClr val="bg2">
                    <a:lumMod val="25000"/>
                  </a:schemeClr>
                </a:solidFill>
              </a:rPr>
              <a:t>Старооскольский</a:t>
            </a:r>
            <a:r>
              <a:rPr lang="ru-RU" sz="3400" dirty="0" smtClean="0">
                <a:solidFill>
                  <a:schemeClr val="bg2">
                    <a:lumMod val="25000"/>
                  </a:schemeClr>
                </a:solidFill>
              </a:rPr>
              <a:t> медицинский колледж»</a:t>
            </a:r>
          </a:p>
          <a:p>
            <a:r>
              <a:rPr lang="ru-RU" sz="3400" dirty="0" smtClean="0">
                <a:solidFill>
                  <a:schemeClr val="bg2">
                    <a:lumMod val="25000"/>
                  </a:schemeClr>
                </a:solidFill>
              </a:rPr>
              <a:t>2022 г.</a:t>
            </a:r>
          </a:p>
          <a:p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40" y="0"/>
            <a:ext cx="91440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18138"/>
            <a:ext cx="913526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049" y="1340768"/>
            <a:ext cx="2163316" cy="224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2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28" y="332656"/>
            <a:ext cx="7156260" cy="3993307"/>
          </a:xfrm>
        </p:spPr>
        <p:txBody>
          <a:bodyPr>
            <a:normAutofit lnSpcReduction="10000"/>
          </a:bodyPr>
          <a:lstStyle/>
          <a:p>
            <a:pPr marL="0" lvl="0" indent="0" algn="r">
              <a:buNone/>
            </a:pPr>
            <a:r>
              <a:rPr lang="ru-RU" sz="3300" b="1" dirty="0">
                <a:solidFill>
                  <a:srgbClr val="AA7138"/>
                </a:solidFill>
                <a:latin typeface="Cambria" panose="02040503050406030204" pitchFamily="18" charset="0"/>
              </a:rPr>
              <a:t>Математика – увлекательная и необходимая в жизни наука. Уже с глубокой древности люди использовали ее при составлении календаря и измерении расстояний, в строительстве и путешествиях, </a:t>
            </a:r>
            <a:r>
              <a:rPr lang="ru-RU" sz="3300" b="1" dirty="0" smtClean="0">
                <a:solidFill>
                  <a:srgbClr val="AA7138"/>
                </a:solidFill>
                <a:latin typeface="Cambria" panose="02040503050406030204" pitchFamily="18" charset="0"/>
              </a:rPr>
              <a:t>при </a:t>
            </a:r>
            <a:r>
              <a:rPr lang="ru-RU" sz="3300" b="1" dirty="0">
                <a:solidFill>
                  <a:srgbClr val="AA7138"/>
                </a:solidFill>
                <a:latin typeface="Cambria" panose="02040503050406030204" pitchFamily="18" charset="0"/>
              </a:rPr>
              <a:t>расчетах </a:t>
            </a:r>
            <a:r>
              <a:rPr lang="ru-RU" sz="3300" b="1" dirty="0" smtClean="0">
                <a:solidFill>
                  <a:srgbClr val="AA7138"/>
                </a:solidFill>
                <a:latin typeface="Cambria" panose="02040503050406030204" pitchFamily="18" charset="0"/>
              </a:rPr>
              <a:t>в </a:t>
            </a:r>
            <a:r>
              <a:rPr lang="ru-RU" sz="3300" b="1" dirty="0">
                <a:solidFill>
                  <a:srgbClr val="AA7138"/>
                </a:solidFill>
                <a:latin typeface="Cambria" panose="02040503050406030204" pitchFamily="18" charset="0"/>
              </a:rPr>
              <a:t>торговле.</a:t>
            </a:r>
          </a:p>
          <a:p>
            <a:pPr algn="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3018" y="4000005"/>
            <a:ext cx="3719779" cy="232486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931234"/>
            <a:ext cx="3384376" cy="2393633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5007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513" y="620688"/>
            <a:ext cx="3165134" cy="2304256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548681"/>
            <a:ext cx="5688632" cy="2664295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ru-RU" b="1" dirty="0">
                <a:solidFill>
                  <a:schemeClr val="bg1"/>
                </a:solidFill>
                <a:latin typeface="Cambria" panose="02040503050406030204" pitchFamily="18" charset="0"/>
              </a:rPr>
              <a:t>Она представляет </a:t>
            </a:r>
            <a:r>
              <a:rPr lang="ru-RU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собой науку </a:t>
            </a:r>
            <a:r>
              <a:rPr lang="ru-RU" b="1" dirty="0">
                <a:solidFill>
                  <a:schemeClr val="bg1"/>
                </a:solidFill>
                <a:latin typeface="Cambria" panose="02040503050406030204" pitchFamily="18" charset="0"/>
              </a:rPr>
              <a:t>точную, не терпящую произвола в толковании и различных спекуляций. Это воплощение порядка и жесткой логики.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573015"/>
            <a:ext cx="3049521" cy="2376265"/>
          </a:xfrm>
          <a:prstGeom prst="rect">
            <a:avLst/>
          </a:prstGeom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5" name="TextBox 4"/>
          <p:cNvSpPr txBox="1"/>
          <p:nvPr/>
        </p:nvSpPr>
        <p:spPr>
          <a:xfrm>
            <a:off x="3701317" y="3429000"/>
            <a:ext cx="52565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3000" b="1" dirty="0">
                <a:solidFill>
                  <a:schemeClr val="bg1"/>
                </a:solidFill>
                <a:latin typeface="Cambria" panose="02040503050406030204" pitchFamily="18" charset="0"/>
              </a:rPr>
              <a:t>Она помогает понять мир вокруг нас, узнать больше о его законах, так как эти законы подчинены тому же самому порядку, что </a:t>
            </a:r>
            <a:r>
              <a:rPr lang="ru-RU" sz="3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царит </a:t>
            </a:r>
            <a:r>
              <a:rPr lang="ru-RU" sz="3000" b="1" dirty="0">
                <a:solidFill>
                  <a:schemeClr val="bg1"/>
                </a:solidFill>
                <a:latin typeface="Cambria" panose="02040503050406030204" pitchFamily="18" charset="0"/>
              </a:rPr>
              <a:t>в математике!</a:t>
            </a:r>
          </a:p>
        </p:txBody>
      </p:sp>
    </p:spTree>
    <p:extLst>
      <p:ext uri="{BB962C8B-B14F-4D97-AF65-F5344CB8AC3E}">
        <p14:creationId xmlns:p14="http://schemas.microsoft.com/office/powerpoint/2010/main" val="110363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88640"/>
            <a:ext cx="8229600" cy="2592288"/>
          </a:xfrm>
        </p:spPr>
        <p:txBody>
          <a:bodyPr/>
          <a:lstStyle/>
          <a:p>
            <a:pPr marL="0" lvl="0" indent="0">
              <a:buNone/>
            </a:pPr>
            <a:r>
              <a:rPr lang="ru-RU" sz="6600" b="1" dirty="0">
                <a:latin typeface="Gabriola" panose="04040605051002020D02" pitchFamily="82" charset="0"/>
              </a:rPr>
              <a:t>Слово </a:t>
            </a:r>
            <a:r>
              <a:rPr lang="ru-RU" sz="6600" b="1" dirty="0" smtClean="0">
                <a:latin typeface="Gabriola" panose="04040605051002020D02" pitchFamily="82" charset="0"/>
              </a:rPr>
              <a:t> </a:t>
            </a:r>
            <a:r>
              <a:rPr lang="ru-RU" sz="6600" b="1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«</a:t>
            </a:r>
            <a:r>
              <a:rPr lang="ru-RU" sz="6600" b="1" dirty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математика» </a:t>
            </a:r>
            <a:r>
              <a:rPr lang="ru-RU" sz="6600" b="1" dirty="0">
                <a:latin typeface="Gabriola" panose="04040605051002020D02" pitchFamily="82" charset="0"/>
              </a:rPr>
              <a:t>означает </a:t>
            </a:r>
            <a:r>
              <a:rPr lang="ru-RU" sz="6600" b="1" dirty="0" smtClean="0">
                <a:latin typeface="Gabriola" panose="04040605051002020D02" pitchFamily="82" charset="0"/>
              </a:rPr>
              <a:t> </a:t>
            </a:r>
            <a:r>
              <a:rPr lang="ru-RU" sz="6600" b="1" dirty="0" smtClean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«</a:t>
            </a:r>
            <a:r>
              <a:rPr lang="ru-RU" sz="6600" b="1" dirty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точное знание»</a:t>
            </a:r>
            <a:r>
              <a:rPr lang="ru-RU" sz="6600" b="1" dirty="0">
                <a:latin typeface="Gabriola" panose="04040605051002020D02" pitchFamily="82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420887"/>
            <a:ext cx="3241955" cy="271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973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26247" y="332656"/>
            <a:ext cx="6273715" cy="4032448"/>
          </a:xfrm>
        </p:spPr>
        <p:txBody>
          <a:bodyPr>
            <a:normAutofit/>
          </a:bodyPr>
          <a:lstStyle/>
          <a:p>
            <a:pPr marL="0" lvl="0" indent="0" algn="r">
              <a:buNone/>
            </a:pPr>
            <a:r>
              <a:rPr lang="ru-RU" sz="3600" b="1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В современном мире на помощь человеку пришли калькуляторы и компьютеры, но без знания математики не обойтись. Она развивает наш ум и логику, память и внимание, помогает в решении жизненных задач.</a:t>
            </a:r>
          </a:p>
          <a:p>
            <a:pPr marL="0" indent="0">
              <a:buNone/>
            </a:pPr>
            <a:endParaRPr lang="ru-RU" b="1" dirty="0">
              <a:latin typeface="Gabriola" panose="04040605051002020D02" pitchFamily="82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861048"/>
            <a:ext cx="4200128" cy="285477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356992"/>
            <a:ext cx="3444781" cy="2474007"/>
          </a:xfrm>
          <a:prstGeom prst="rect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70" y="764704"/>
            <a:ext cx="1814489" cy="130643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1536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62" y="980728"/>
            <a:ext cx="5040560" cy="51640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7292">
            <a:off x="5634086" y="1636430"/>
            <a:ext cx="3419872" cy="2748431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124" y="188640"/>
            <a:ext cx="2593249" cy="2593249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16873" y="2564904"/>
            <a:ext cx="6660232" cy="27977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sz="3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«Холодные </a:t>
            </a:r>
            <a:r>
              <a:rPr lang="ru-RU" sz="3600" b="1" dirty="0">
                <a:solidFill>
                  <a:schemeClr val="bg1"/>
                </a:solidFill>
                <a:latin typeface="Gabriola" panose="04040605051002020D02" pitchFamily="82" charset="0"/>
              </a:rPr>
              <a:t>числа, внешне сухие формулы математики полны внутренней красоты  и жара сконцентрированной в них </a:t>
            </a:r>
            <a:r>
              <a:rPr lang="ru-RU" sz="3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мысли».</a:t>
            </a:r>
          </a:p>
          <a:p>
            <a:pPr marL="0" indent="0">
              <a:buNone/>
            </a:pPr>
            <a:r>
              <a:rPr lang="ru-RU" sz="3600" b="1" dirty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ru-RU" sz="3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                                              Александров А. Д.</a:t>
            </a:r>
            <a:endParaRPr lang="ru-RU" sz="36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96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9872" y="260648"/>
            <a:ext cx="5724128" cy="4464496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ru-RU" sz="3300" b="1" dirty="0">
                <a:latin typeface="Gabriola" panose="04040605051002020D02" pitchFamily="82" charset="0"/>
              </a:rPr>
              <a:t>Практически невозможно представить себе хоть что-то, сделанное без помощи математики. Математика повсюду. Здания, техника, лекарства, транспорт… во всех аспектах жизни используются числа, измерения, вычисления и модели.</a:t>
            </a: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202507"/>
            <a:ext cx="2572578" cy="2625080"/>
          </a:xfrm>
          <a:prstGeom prst="rect">
            <a:avLst/>
          </a:prstGeom>
          <a:ln>
            <a:noFill/>
          </a:ln>
          <a:effectLst>
            <a:glow rad="101600">
              <a:schemeClr val="accent3">
                <a:lumMod val="60000"/>
                <a:lumOff val="40000"/>
                <a:alpha val="60000"/>
              </a:schemeClr>
            </a:glow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927" y="3994883"/>
            <a:ext cx="2742281" cy="2463405"/>
          </a:xfrm>
          <a:prstGeom prst="rect">
            <a:avLst/>
          </a:prstGeom>
          <a:ln>
            <a:noFill/>
          </a:ln>
          <a:effectLst>
            <a:glow rad="101600">
              <a:schemeClr val="accent3">
                <a:lumMod val="60000"/>
                <a:lumOff val="40000"/>
                <a:alpha val="6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4159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2352" y="2492896"/>
            <a:ext cx="6825952" cy="4525963"/>
          </a:xfrm>
        </p:spPr>
        <p:txBody>
          <a:bodyPr/>
          <a:lstStyle/>
          <a:p>
            <a:pPr marL="0" lvl="0" indent="0">
              <a:buNone/>
            </a:pPr>
            <a:r>
              <a:rPr lang="ru-RU" sz="3600" b="1" dirty="0">
                <a:latin typeface="Gabriola" panose="04040605051002020D02" pitchFamily="82" charset="0"/>
              </a:rPr>
              <a:t>Медицина и здравоохранение — тоже </a:t>
            </a:r>
            <a:r>
              <a:rPr lang="ru-RU" sz="3600" b="1" dirty="0" smtClean="0">
                <a:latin typeface="Gabriola" panose="04040605051002020D02" pitchFamily="82" charset="0"/>
              </a:rPr>
              <a:t>существуют </a:t>
            </a:r>
            <a:r>
              <a:rPr lang="ru-RU" sz="3600" b="1" dirty="0">
                <a:latin typeface="Gabriola" panose="04040605051002020D02" pitchFamily="82" charset="0"/>
              </a:rPr>
              <a:t>благодаря математике, которая используется, во-первых при проектировании медицинских приборов, а во-вторых, при анализе данных об эффективности того или иного лечения.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680"/>
            <a:ext cx="9144000" cy="2014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288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9754">
            <a:off x="602311" y="3697198"/>
            <a:ext cx="3071681" cy="2303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2469">
            <a:off x="312440" y="914226"/>
            <a:ext cx="3651425" cy="2430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38251">
            <a:off x="4005198" y="3231958"/>
            <a:ext cx="4619703" cy="28152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104" y="700201"/>
            <a:ext cx="3160280" cy="21887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7704" y="188640"/>
            <a:ext cx="7092280" cy="3960440"/>
          </a:xfrm>
        </p:spPr>
        <p:txBody>
          <a:bodyPr>
            <a:normAutofit/>
          </a:bodyPr>
          <a:lstStyle/>
          <a:p>
            <a:pPr marL="0" lvl="0" indent="0" algn="r">
              <a:buNone/>
            </a:pPr>
            <a:r>
              <a:rPr lang="ru-RU" sz="3600" b="1" dirty="0">
                <a:latin typeface="Gabriola" panose="04040605051002020D02" pitchFamily="82" charset="0"/>
              </a:rPr>
              <a:t>Благодаря математике мы имеем все доступные нам сегодня технологии, не подвергаем нашу жизнь бессмысленной опасности, строим города, осваиваем космос и развиваем культуру! Без нее мир был бы совсем иным.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557" y="3772540"/>
            <a:ext cx="3072705" cy="3072705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0658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36357" y="615344"/>
            <a:ext cx="5595633" cy="5544616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ru-RU" sz="3800" b="1" dirty="0">
                <a:solidFill>
                  <a:schemeClr val="bg1"/>
                </a:solidFill>
                <a:latin typeface="Gabriola" panose="04040605051002020D02" pitchFamily="82" charset="0"/>
              </a:rPr>
              <a:t>Также эта дисциплина улучшает возможности абстрактного мышления (ведь это абстрактная наука), способность концентрироваться, тренирует память и усиливает быстроту мышления. </a:t>
            </a:r>
          </a:p>
          <a:p>
            <a:pPr algn="ctr"/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481" y="4869160"/>
            <a:ext cx="4904748" cy="1988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620688"/>
            <a:ext cx="2520280" cy="2982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10" y="3789040"/>
            <a:ext cx="2883596" cy="2883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061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68845" y="2072747"/>
            <a:ext cx="5554960" cy="37772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«Знание </a:t>
            </a:r>
            <a:r>
              <a:rPr lang="ru-RU" sz="3600" b="1" i="1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математики — своего рода рентгеновские очки, позволяющие увидеть структуру мира, скрытую под беспорядочной, хаотичной </a:t>
            </a: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поверхностью».</a:t>
            </a:r>
          </a:p>
          <a:p>
            <a:pPr marL="0" indent="0">
              <a:buNone/>
            </a:pPr>
            <a:r>
              <a:rPr lang="ru-RU" sz="3600" b="1" i="1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 </a:t>
            </a:r>
            <a:r>
              <a:rPr lang="ru-RU" sz="3600" b="1" dirty="0" err="1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Джордан</a:t>
            </a:r>
            <a:r>
              <a:rPr lang="ru-RU" sz="3600" b="1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ru-RU" sz="3600" b="1" dirty="0" err="1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Элленберг</a:t>
            </a:r>
            <a:endParaRPr lang="ru-RU" sz="3600" b="1" dirty="0">
              <a:solidFill>
                <a:schemeClr val="tx2">
                  <a:lumMod val="75000"/>
                </a:schemeClr>
              </a:solidFill>
              <a:latin typeface="Gabriola" panose="04040605051002020D02" pitchFamily="8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509120"/>
            <a:ext cx="2592288" cy="2145924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  <a:softEdge rad="127000"/>
          </a:effectLst>
          <a:scene3d>
            <a:camera prst="isometricOffAxis1Right"/>
            <a:lightRig rig="threePt" dir="t"/>
          </a:scene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341" y="170228"/>
            <a:ext cx="2525468" cy="1902519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  <a:softEdge rad="63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1" y="4733995"/>
            <a:ext cx="1949404" cy="1921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46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7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90910"/>
            <a:ext cx="1616161" cy="5924683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42266" y="370602"/>
            <a:ext cx="4356483" cy="2297013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ru-RU" b="1" dirty="0">
                <a:latin typeface="Gabriola" panose="04040605051002020D02" pitchFamily="82" charset="0"/>
              </a:rPr>
              <a:t>Математика, как и другие точные науки, важны не только для развития человека, но и для его интеллектуального совершенствования.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1175">
            <a:off x="6072111" y="419778"/>
            <a:ext cx="2952328" cy="20235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642266" y="3903712"/>
            <a:ext cx="38884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Gabriola" panose="04040605051002020D02" pitchFamily="82" charset="0"/>
              </a:rPr>
              <a:t>Читая книги, мы рассуждаем, выстраиваем логические цепочки, находим взаимосвязи и анализируем прочитанное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47662" y="2647879"/>
            <a:ext cx="73517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ru-RU" sz="3200" b="1" dirty="0">
                <a:latin typeface="Gabriola" panose="04040605051002020D02" pitchFamily="82" charset="0"/>
              </a:rPr>
              <a:t>При этом не стоит забывать, что «царица наук» тесно связана и с гуманитарными науками, например, литературой</a:t>
            </a:r>
            <a:r>
              <a:rPr lang="ru-RU" sz="3200" b="1" dirty="0" smtClean="0">
                <a:latin typeface="Gabriola" panose="04040605051002020D02" pitchFamily="82" charset="0"/>
              </a:rPr>
              <a:t>.</a:t>
            </a:r>
            <a:endParaRPr lang="ru-RU" sz="3200" b="1" dirty="0">
              <a:latin typeface="Gabriola" panose="04040605051002020D02" pitchFamily="8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844" y="4174423"/>
            <a:ext cx="3080537" cy="22158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9763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9672" y="260648"/>
            <a:ext cx="7067128" cy="4824536"/>
          </a:xfrm>
        </p:spPr>
        <p:txBody>
          <a:bodyPr>
            <a:normAutofit fontScale="92500" lnSpcReduction="20000"/>
          </a:bodyPr>
          <a:lstStyle/>
          <a:p>
            <a:pPr marL="0" lvl="0" indent="0" algn="ctr">
              <a:buNone/>
            </a:pPr>
            <a:r>
              <a:rPr lang="ru-RU" sz="3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abriola" panose="04040605051002020D02" pitchFamily="82" charset="0"/>
              </a:rPr>
              <a:t>Взаимосвязь точных и гуманитарных наук гармонично развивает наш ум, придавая человеку универсальности, делает нас интересными для окружающих и облегчает нашу жизнь разнообразными знаниями и умениями. Не зря все великие ученые признавали, что без математики никуда – без нее не работает ни одно открытие, ни одно изобретение, ни одно предприятие, ни одно государство.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350265"/>
            <a:ext cx="2354485" cy="250773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610856"/>
            <a:ext cx="2664296" cy="1986551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4477" y="4742118"/>
            <a:ext cx="2486025" cy="172402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92481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350804" y="69273"/>
            <a:ext cx="4474840" cy="3195598"/>
          </a:xfrm>
        </p:spPr>
        <p:txBody>
          <a:bodyPr/>
          <a:lstStyle/>
          <a:p>
            <a:pPr marL="0" lvl="0" indent="0" algn="r">
              <a:buNone/>
            </a:pPr>
            <a:r>
              <a:rPr lang="ru-RU" sz="6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Математика – это основа всего!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44" y="2132857"/>
            <a:ext cx="2868480" cy="25976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2608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678</TotalTime>
  <Words>429</Words>
  <Application>Microsoft Office PowerPoint</Application>
  <PresentationFormat>Экран (4:3)</PresentationFormat>
  <Paragraphs>22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Cambria</vt:lpstr>
      <vt:lpstr>Gabriola</vt:lpstr>
      <vt:lpstr>Gautami</vt:lpstr>
      <vt:lpstr>Тема Office</vt:lpstr>
      <vt:lpstr>«Математика вокруг меня»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*</cp:lastModifiedBy>
  <cp:revision>27</cp:revision>
  <dcterms:created xsi:type="dcterms:W3CDTF">2017-12-17T19:38:02Z</dcterms:created>
  <dcterms:modified xsi:type="dcterms:W3CDTF">2022-09-04T16:39:13Z</dcterms:modified>
</cp:coreProperties>
</file>