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5" r:id="rId3"/>
    <p:sldId id="264" r:id="rId4"/>
    <p:sldId id="262" r:id="rId5"/>
    <p:sldId id="261" r:id="rId6"/>
    <p:sldId id="259" r:id="rId7"/>
    <p:sldId id="266" r:id="rId8"/>
    <p:sldId id="267" r:id="rId9"/>
    <p:sldId id="260" r:id="rId10"/>
    <p:sldId id="268" r:id="rId11"/>
    <p:sldId id="269" r:id="rId12"/>
    <p:sldId id="271" r:id="rId13"/>
    <p:sldId id="272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0" d="100"/>
          <a:sy n="50" d="100"/>
        </p:scale>
        <p:origin x="-70" y="-8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20.07.2018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СОХРАНЯЙ ЗДЕСЬ\рабочая\рамки\crbst_colours-serene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10912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9512" y="692696"/>
            <a:ext cx="82809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Обобщение </a:t>
            </a:r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опыта работы музыкального руководителя</a:t>
            </a:r>
          </a:p>
          <a:p>
            <a:pPr algn="ctr"/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 квалификационной категории МБДОУ №5 «Радуга»</a:t>
            </a:r>
          </a:p>
          <a:p>
            <a:pPr algn="ctr"/>
            <a:r>
              <a:rPr lang="ru-RU" sz="2400" i="1" dirty="0" err="1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Тишуниной</a:t>
            </a:r>
            <a:r>
              <a:rPr lang="ru-RU" sz="2400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О. П.</a:t>
            </a:r>
          </a:p>
          <a:p>
            <a:pPr algn="ctr"/>
            <a:endParaRPr lang="ru-RU" sz="2400" i="1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1600" dirty="0" smtClean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Адаптация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детей раннего возраста </a:t>
            </a:r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 ДОУ</a:t>
            </a:r>
          </a:p>
          <a:p>
            <a:pPr algn="ctr"/>
            <a:r>
              <a:rPr lang="ru-RU" sz="28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посредством музыкальной деятельности»</a:t>
            </a:r>
            <a:endParaRPr lang="ru-RU" sz="2800" b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43808" y="5733256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г</a:t>
            </a:r>
            <a:r>
              <a:rPr lang="ru-RU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 Жердевка</a:t>
            </a:r>
          </a:p>
          <a:p>
            <a:pPr algn="ctr"/>
            <a:r>
              <a:rPr lang="ru-RU" sz="2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2018год</a:t>
            </a:r>
            <a:endParaRPr lang="ru-RU" sz="2000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СОХРАНЯЙ ЗДЕСЬ\рабочая\рамки\crbst_colours-serene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9552" y="836712"/>
            <a:ext cx="820891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Адаптация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приспособление к изменяющимся внешним и внутренним условиям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>
              <a:buFont typeface="Wingdings" pitchFamily="2" charset="2"/>
              <a:buChar char="v"/>
            </a:pPr>
            <a:endParaRPr lang="ru-RU" sz="2400" i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Адаптация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процесс вхождения ребенка в новую среду и привыкание к её условиям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ctr">
              <a:buFont typeface="Wingdings" pitchFamily="2" charset="2"/>
              <a:buChar char="v"/>
            </a:pP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>
              <a:buFont typeface="Wingdings" pitchFamily="2" charset="2"/>
              <a:buChar char="v"/>
            </a:pP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Адаптация</a:t>
            </a:r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в условиях ДОУ -</a:t>
            </a:r>
            <a:r>
              <a:rPr lang="ru-RU" sz="2400" i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процесс или приспособление функций организма ребенка к условиям  существования к группе сверстников.</a:t>
            </a:r>
          </a:p>
          <a:p>
            <a:pPr algn="ctr"/>
            <a:endParaRPr lang="ru-RU" sz="2400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4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4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СОХРАНЯЙ ЗДЕСЬ\рабочая\рамки\crbst_colours-serene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27584" y="476672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Актуальность: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99592" y="1268760"/>
            <a:ext cx="784887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      С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поступлением ребенка  в дошкольное  учреждение в его жизни происходит множество изменений, создавая для него стрессовую ситуацию.  Именно музыка способствует созданию благоприятного эмоционального фона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, влияет на состояние нервной системы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совершенствованию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восприятия, снятию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мышечного напряжения, развитию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мелкой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моторики, обеспечивает более легкую адаптацию к новой среде, помогает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настроиться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на совместную работу взрослых и детей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99592" y="2564904"/>
            <a:ext cx="856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СОХРАНЯЙ ЗДЕСЬ\рабочая\рамки\crbst_colours-serene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971600" y="476672"/>
            <a:ext cx="648072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r>
              <a:rPr lang="ru-RU" sz="28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       Познакомить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детей и их родителей с развивающей предметно –пространственной  средой музыкального зала для успешной адаптации  к условиям детского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сада,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д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оставить 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детям и родителям радость, веселое настроение от встречи с музыкой,  игрушками , пособиями и инструментами, со сверстниками.</a:t>
            </a:r>
          </a:p>
          <a:p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СОХРАНЯЙ ЗДЕСЬ\рабочая\рамки\crbst_colours-serene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44000" cy="684847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95536" y="260648"/>
            <a:ext cx="8280920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buFont typeface="Wingdings" pitchFamily="2" charset="2"/>
              <a:buChar char="v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Способствовать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успешной адаптации детей к условиям  ДОУ на музыкальных занятиях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Поддерживать 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эмоциональный отклик на музыку, разную по настроению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Подстраиваться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к интонации взрослого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Font typeface="Wingdings" pitchFamily="2" charset="2"/>
              <a:buChar char="v"/>
            </a:pP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Передавать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при помощи движений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различные музыкальные 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образы. </a:t>
            </a: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Октивизировать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родителей на совместную музыкальную деятельность </a:t>
            </a:r>
          </a:p>
          <a:p>
            <a:pPr>
              <a:buFont typeface="Wingdings" pitchFamily="2" charset="2"/>
              <a:buChar char="v"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v"/>
            </a:pPr>
            <a:endParaRPr lang="ru-RU" dirty="0" smtClean="0"/>
          </a:p>
          <a:p>
            <a:pPr>
              <a:buFont typeface="Wingdings" pitchFamily="2" charset="2"/>
              <a:buChar char="v"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СОХРАНЯЙ ЗДЕСЬ\рабочая\рамки\crbst_colours-serene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4763"/>
            <a:ext cx="8572500" cy="6848475"/>
          </a:xfrm>
          <a:prstGeom prst="rect">
            <a:avLst/>
          </a:prstGeom>
          <a:noFill/>
        </p:spPr>
      </p:pic>
      <p:pic>
        <p:nvPicPr>
          <p:cNvPr id="2051" name="Picture 3" descr="D:\СОХРАНЯЙ ЗДЕСЬ\рабочая\рамки\crbst_colours-serene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39552" y="692696"/>
            <a:ext cx="8136904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Проблема данного опыта:</a:t>
            </a:r>
          </a:p>
          <a:p>
            <a:pPr algn="ctr"/>
            <a:endParaRPr lang="ru-RU" b="1" dirty="0" smtClean="0"/>
          </a:p>
          <a:p>
            <a:pPr algn="ctr"/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при каких психолого-педагогических условия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происходит успешная адаптация детей группы раннего дошкольного возраста к условиям дошкольной организации средствами музыкальной деятельности?</a:t>
            </a:r>
          </a:p>
          <a:p>
            <a:pPr algn="ctr"/>
            <a:r>
              <a:rPr lang="ru-RU" i="1" dirty="0" smtClean="0"/>
              <a:t>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СОХРАНЯЙ ЗДЕСЬ\рабочая\рамки\crbst_colours-serene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67544" y="332656"/>
            <a:ext cx="792088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Условия успешной адаптации:</a:t>
            </a:r>
          </a:p>
          <a:p>
            <a:pPr algn="ctr"/>
            <a:endParaRPr lang="ru-RU" sz="32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создание успешной благоприятной атмосферы в музыкальном зале,</a:t>
            </a:r>
          </a:p>
          <a:p>
            <a:pPr>
              <a:buFont typeface="Arial" pitchFamily="34" charset="0"/>
              <a:buChar char="•"/>
            </a:pPr>
            <a:endParaRPr lang="ru-RU" sz="2800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конструктивное </a:t>
            </a:r>
            <a:r>
              <a:rPr lang="ru-RU" sz="2800" i="1" dirty="0" err="1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сотрудничествро</a:t>
            </a:r>
            <a:r>
              <a:rPr lang="ru-RU" sz="28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 родителями,</a:t>
            </a:r>
          </a:p>
          <a:p>
            <a:endParaRPr lang="ru-RU" sz="2800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наличие музыкальной, развивающей, предметно-игровой среды.</a:t>
            </a:r>
          </a:p>
          <a:p>
            <a:pPr>
              <a:buFont typeface="Arial" pitchFamily="34" charset="0"/>
              <a:buChar char="•"/>
            </a:pPr>
            <a:endParaRPr lang="ru-RU" sz="2800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D:\СОХРАНЯЙ ЗДЕСЬ\рабочая\рамки\crbst_colours-serene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27584" y="332656"/>
            <a:ext cx="7992888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Виды музыкальной деятельности :</a:t>
            </a:r>
            <a:b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40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32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восприятие музыки,</a:t>
            </a:r>
          </a:p>
          <a:p>
            <a:pPr algn="ctr"/>
            <a:r>
              <a:rPr lang="ru-RU" sz="32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 подпевание,</a:t>
            </a:r>
          </a:p>
          <a:p>
            <a:pPr algn="ctr"/>
            <a:r>
              <a:rPr lang="ru-RU" sz="32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  ритмопластика,</a:t>
            </a:r>
          </a:p>
          <a:p>
            <a:pPr algn="ctr">
              <a:buFontTx/>
              <a:buChar char="-"/>
            </a:pPr>
            <a:r>
              <a:rPr lang="ru-RU" sz="32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экспериментирование с шумовыми инструментами,</a:t>
            </a:r>
          </a:p>
          <a:p>
            <a:pPr algn="ctr">
              <a:buFontTx/>
              <a:buChar char="-"/>
            </a:pPr>
            <a:r>
              <a:rPr lang="ru-RU" sz="32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пальчиковая гимнастика,</a:t>
            </a:r>
          </a:p>
          <a:p>
            <a:pPr algn="ctr">
              <a:buFontTx/>
              <a:buChar char="-"/>
            </a:pPr>
            <a:r>
              <a:rPr lang="ru-RU" sz="32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подвижные  и образные игры.</a:t>
            </a:r>
            <a:endParaRPr lang="ru-RU" sz="3200" i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3200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5" name="Picture 1" descr="D:\СОХРАНЯЙ ЗДЕСЬ\рабочая\рамки\crbst_colours-serene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</p:spPr>
      </p:pic>
      <p:pic>
        <p:nvPicPr>
          <p:cNvPr id="1026" name="Picture 2" descr="D:\СОХРАНЯЙ ЗДЕСЬ\рабочая\адаптация опыт\фото сжатое\P114097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908720"/>
            <a:ext cx="3361935" cy="2520280"/>
          </a:xfrm>
          <a:prstGeom prst="rect">
            <a:avLst/>
          </a:prstGeom>
          <a:noFill/>
        </p:spPr>
      </p:pic>
      <p:pic>
        <p:nvPicPr>
          <p:cNvPr id="1027" name="Picture 3" descr="D:\СОХРАНЯЙ ЗДЕСЬ\рабочая\адаптация опыт\фото сжатое\P114097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908720"/>
            <a:ext cx="3365267" cy="2522778"/>
          </a:xfrm>
          <a:prstGeom prst="rect">
            <a:avLst/>
          </a:prstGeom>
          <a:noFill/>
        </p:spPr>
      </p:pic>
      <p:pic>
        <p:nvPicPr>
          <p:cNvPr id="1028" name="Picture 4" descr="D:\СОХРАНЯЙ ЗДЕСЬ\рабочая\адаптация опыт\фото сжатое\P114098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4005064"/>
            <a:ext cx="3312368" cy="248312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339752" y="188640"/>
            <a:ext cx="38164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«Вместе с мамой»</a:t>
            </a:r>
            <a:endParaRPr lang="ru-RU" sz="3200" b="1" i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64088" y="18864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D:\СОХРАНЯЙ ЗДЕСЬ\рабочая\рамки\crbst_colours-serene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</p:spPr>
      </p:pic>
      <p:pic>
        <p:nvPicPr>
          <p:cNvPr id="23555" name="Picture 3" descr="D:\СОХРАНЯЙ ЗДЕСЬ\рабочая\адаптация опыт\фото сжатое\P11504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3472" y="1124744"/>
            <a:ext cx="3671943" cy="2376264"/>
          </a:xfrm>
          <a:prstGeom prst="rect">
            <a:avLst/>
          </a:prstGeom>
          <a:noFill/>
        </p:spPr>
      </p:pic>
      <p:pic>
        <p:nvPicPr>
          <p:cNvPr id="23556" name="Picture 4" descr="D:\СОХРАНЯЙ ЗДЕСЬ\рабочая\адаптация опыт\фото сжатое\P11409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15816" y="4041219"/>
            <a:ext cx="3505818" cy="2628141"/>
          </a:xfrm>
          <a:prstGeom prst="rect">
            <a:avLst/>
          </a:prstGeom>
          <a:noFill/>
        </p:spPr>
      </p:pic>
      <p:pic>
        <p:nvPicPr>
          <p:cNvPr id="23557" name="Picture 5" descr="D:\СОХРАНЯЙ ЗДЕСЬ\рабочая\адаптация опыт\фото сжатое\DSC0715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56432" y="1124744"/>
            <a:ext cx="3574094" cy="2376264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475656" y="260648"/>
            <a:ext cx="52565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 Очень любим танцевать!»</a:t>
            </a:r>
            <a:endParaRPr lang="ru-RU" sz="24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D:\СОХРАНЯЙ ЗДЕСЬ\рабочая\рамки\crbst_colours-serene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525"/>
            <a:ext cx="9144000" cy="6848475"/>
          </a:xfrm>
          <a:prstGeom prst="rect">
            <a:avLst/>
          </a:prstGeom>
          <a:noFill/>
        </p:spPr>
      </p:pic>
      <p:pic>
        <p:nvPicPr>
          <p:cNvPr id="24579" name="Picture 3" descr="D:\СОХРАНЯЙ ЗДЕСЬ\рабочая\адаптация опыт\фото сжатое\DSC0626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052736"/>
            <a:ext cx="3240360" cy="2154379"/>
          </a:xfrm>
          <a:prstGeom prst="rect">
            <a:avLst/>
          </a:prstGeom>
          <a:noFill/>
        </p:spPr>
      </p:pic>
      <p:pic>
        <p:nvPicPr>
          <p:cNvPr id="24580" name="Picture 4" descr="D:\СОХРАНЯЙ ЗДЕСЬ\рабочая\адаптация опыт\фото сжатое\DSC062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052736"/>
            <a:ext cx="3264675" cy="2170544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259632" y="332656"/>
            <a:ext cx="70567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 Новый год ворот!»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4582" name="Picture 6" descr="D:\СОХРАНЯЙ ЗДЕСЬ\рабочая\адаптация опыт\фото сжатое\DSC0625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005064"/>
            <a:ext cx="3456383" cy="2298003"/>
          </a:xfrm>
          <a:prstGeom prst="rect">
            <a:avLst/>
          </a:prstGeom>
          <a:noFill/>
        </p:spPr>
      </p:pic>
      <p:pic>
        <p:nvPicPr>
          <p:cNvPr id="24583" name="Picture 7" descr="D:\СОХРАНЯЙ ЗДЕСЬ\рабочая\адаптация опыт\фото сжатое\DSC0249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70694" y="4005064"/>
            <a:ext cx="3465788" cy="2304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D:\СОХРАНЯЙ ЗДЕСЬ\рабочая\рамки\crbst_colours-serene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99592" y="476672"/>
            <a:ext cx="7560840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Таким образом:</a:t>
            </a:r>
          </a:p>
          <a:p>
            <a:pPr algn="ctr"/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Музыкальная деятельность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способствует созданию благоприятного эмоционального фона, совершенствованию восприятия, снятию мышечного напряжения, развитию мелкой моторики, обеспечивает более легкую адаптацию к новой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среде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помогает ребенку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преодолеть барьеры в общении, лучше понимать себя и других,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создаёт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благоприятную среду для возможности самовыражения.</a:t>
            </a:r>
          </a:p>
          <a:p>
            <a:endParaRPr lang="ru-RU" sz="3600" dirty="0" smtClean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3600" dirty="0">
              <a:solidFill>
                <a:schemeClr val="tx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:\СОХРАНЯЙ ЗДЕСЬ\рабочая\рамки\crbst_colours-serene-pastel-sha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4847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547664" y="2276872"/>
            <a:ext cx="65527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i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48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314</TotalTime>
  <Words>362</Words>
  <Application>Microsoft Office PowerPoint</Application>
  <PresentationFormat>Экран (4:3)</PresentationFormat>
  <Paragraphs>62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34</cp:revision>
  <dcterms:created xsi:type="dcterms:W3CDTF">2018-07-17T10:20:37Z</dcterms:created>
  <dcterms:modified xsi:type="dcterms:W3CDTF">2018-07-20T13:40:35Z</dcterms:modified>
</cp:coreProperties>
</file>