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260" r:id="rId2"/>
    <p:sldId id="419" r:id="rId3"/>
    <p:sldId id="420" r:id="rId4"/>
    <p:sldId id="421" r:id="rId5"/>
    <p:sldId id="448" r:id="rId6"/>
    <p:sldId id="450" r:id="rId7"/>
    <p:sldId id="422" r:id="rId8"/>
    <p:sldId id="423" r:id="rId9"/>
    <p:sldId id="424" r:id="rId10"/>
    <p:sldId id="425" r:id="rId11"/>
    <p:sldId id="426" r:id="rId12"/>
    <p:sldId id="427" r:id="rId13"/>
    <p:sldId id="429" r:id="rId14"/>
    <p:sldId id="430" r:id="rId15"/>
    <p:sldId id="432" r:id="rId16"/>
    <p:sldId id="433" r:id="rId17"/>
    <p:sldId id="434" r:id="rId18"/>
    <p:sldId id="435" r:id="rId19"/>
    <p:sldId id="436" r:id="rId20"/>
    <p:sldId id="437" r:id="rId21"/>
    <p:sldId id="451" r:id="rId22"/>
    <p:sldId id="438" r:id="rId23"/>
    <p:sldId id="439" r:id="rId24"/>
    <p:sldId id="440" r:id="rId25"/>
    <p:sldId id="441" r:id="rId26"/>
    <p:sldId id="456" r:id="rId27"/>
    <p:sldId id="442" r:id="rId28"/>
    <p:sldId id="443" r:id="rId29"/>
    <p:sldId id="444" r:id="rId30"/>
    <p:sldId id="452" r:id="rId31"/>
    <p:sldId id="453" r:id="rId32"/>
    <p:sldId id="454" r:id="rId33"/>
    <p:sldId id="455" r:id="rId34"/>
    <p:sldId id="457" r:id="rId35"/>
    <p:sldId id="380" r:id="rId36"/>
  </p:sldIdLst>
  <p:sldSz cx="9144000" cy="6858000" type="screen4x3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44711"/>
    <a:srgbClr val="0080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3" d="100"/>
          <a:sy n="73" d="100"/>
        </p:scale>
        <p:origin x="-1260" y="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2E415B-3206-4133-BF3C-7A6997FC3D99}" type="datetimeFigureOut">
              <a:rPr lang="ru-RU" smtClean="0"/>
              <a:pPr/>
              <a:t>18.03.2018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4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FF7985-AEBF-492C-A204-51FFD1F6817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29197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B6BCBFA-F226-48B6-A487-A2577D3D157C}" type="datetimeFigureOut">
              <a:rPr lang="ru-RU" smtClean="0"/>
              <a:pPr/>
              <a:t>18.03.2018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36900B1-AB8C-4F47-B94F-75F6C95204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B6BCBFA-F226-48B6-A487-A2577D3D157C}" type="datetimeFigureOut">
              <a:rPr lang="ru-RU" smtClean="0"/>
              <a:pPr/>
              <a:t>18.03.2018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36900B1-AB8C-4F47-B94F-75F6C95204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B6BCBFA-F226-48B6-A487-A2577D3D157C}" type="datetimeFigureOut">
              <a:rPr lang="ru-RU" smtClean="0"/>
              <a:pPr/>
              <a:t>18.03.2018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36900B1-AB8C-4F47-B94F-75F6C95204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B6BCBFA-F226-48B6-A487-A2577D3D157C}" type="datetimeFigureOut">
              <a:rPr lang="ru-RU" smtClean="0"/>
              <a:pPr/>
              <a:t>18.03.2018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36900B1-AB8C-4F47-B94F-75F6C95204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B6BCBFA-F226-48B6-A487-A2577D3D157C}" type="datetimeFigureOut">
              <a:rPr lang="ru-RU" smtClean="0"/>
              <a:pPr/>
              <a:t>18.03.2018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36900B1-AB8C-4F47-B94F-75F6C95204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B6BCBFA-F226-48B6-A487-A2577D3D157C}" type="datetimeFigureOut">
              <a:rPr lang="ru-RU" smtClean="0"/>
              <a:pPr/>
              <a:t>18.03.2018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36900B1-AB8C-4F47-B94F-75F6C95204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B6BCBFA-F226-48B6-A487-A2577D3D157C}" type="datetimeFigureOut">
              <a:rPr lang="ru-RU" smtClean="0"/>
              <a:pPr/>
              <a:t>18.03.2018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36900B1-AB8C-4F47-B94F-75F6C95204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B6BCBFA-F226-48B6-A487-A2577D3D157C}" type="datetimeFigureOut">
              <a:rPr lang="ru-RU" smtClean="0"/>
              <a:pPr/>
              <a:t>18.03.2018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36900B1-AB8C-4F47-B94F-75F6C95204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B6BCBFA-F226-48B6-A487-A2577D3D157C}" type="datetimeFigureOut">
              <a:rPr lang="ru-RU" smtClean="0"/>
              <a:pPr/>
              <a:t>18.03.2018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36900B1-AB8C-4F47-B94F-75F6C95204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B6BCBFA-F226-48B6-A487-A2577D3D157C}" type="datetimeFigureOut">
              <a:rPr lang="ru-RU" smtClean="0"/>
              <a:pPr/>
              <a:t>18.03.2018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36900B1-AB8C-4F47-B94F-75F6C95204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B6BCBFA-F226-48B6-A487-A2577D3D157C}" type="datetimeFigureOut">
              <a:rPr lang="ru-RU" smtClean="0"/>
              <a:pPr/>
              <a:t>18.03.2018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36900B1-AB8C-4F47-B94F-75F6C95204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179512" y="188640"/>
            <a:ext cx="8784976" cy="6480720"/>
          </a:xfrm>
          <a:prstGeom prst="roundRect">
            <a:avLst/>
          </a:prstGeom>
          <a:solidFill>
            <a:schemeClr val="bg1"/>
          </a:solidFill>
          <a:ln w="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noFill/>
              </a:ln>
            </a:endParaRPr>
          </a:p>
        </p:txBody>
      </p:sp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0" y="6642556"/>
            <a:ext cx="1245854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800" b="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FokinaLida.75@mail.ru</a:t>
            </a:r>
            <a:endParaRPr kumimoji="0" lang="en-US" sz="800" b="0" i="0" u="none" strike="noStrike" cap="none" normalizeH="0" baseline="0" dirty="0" smtClean="0">
              <a:ln>
                <a:noFill/>
              </a:ln>
              <a:solidFill>
                <a:schemeClr val="bg1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3319" name="Picture 7" descr="http://s43.radikal.ru/i102/0901/35/72544a67e659.jpg"/>
          <p:cNvPicPr>
            <a:picLocks noChangeAspect="1" noChangeArrowheads="1"/>
          </p:cNvPicPr>
          <p:nvPr/>
        </p:nvPicPr>
        <p:blipFill>
          <a:blip r:embed="rId1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576" y="5373216"/>
            <a:ext cx="3168352" cy="1331080"/>
          </a:xfrm>
          <a:prstGeom prst="rect">
            <a:avLst/>
          </a:prstGeom>
          <a:noFill/>
        </p:spPr>
      </p:pic>
      <p:pic>
        <p:nvPicPr>
          <p:cNvPr id="19" name="Picture 7" descr="http://s43.radikal.ru/i102/0901/35/72544a67e659.jpg"/>
          <p:cNvPicPr>
            <a:picLocks noChangeAspect="1" noChangeArrowheads="1"/>
          </p:cNvPicPr>
          <p:nvPr/>
        </p:nvPicPr>
        <p:blipFill>
          <a:blip r:embed="rId1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64088" y="5373216"/>
            <a:ext cx="3168352" cy="1331080"/>
          </a:xfrm>
          <a:prstGeom prst="rect">
            <a:avLst/>
          </a:prstGeom>
          <a:noFill/>
        </p:spPr>
      </p:pic>
      <p:pic>
        <p:nvPicPr>
          <p:cNvPr id="20" name="Picture 7" descr="http://s43.radikal.ru/i102/0901/35/72544a67e659.jpg"/>
          <p:cNvPicPr>
            <a:picLocks noChangeAspect="1" noChangeArrowheads="1"/>
          </p:cNvPicPr>
          <p:nvPr/>
        </p:nvPicPr>
        <p:blipFill>
          <a:blip r:embed="rId1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59832" y="5373216"/>
            <a:ext cx="3168352" cy="1331080"/>
          </a:xfrm>
          <a:prstGeom prst="rect">
            <a:avLst/>
          </a:prstGeom>
          <a:noFill/>
        </p:spPr>
      </p:pic>
      <p:pic>
        <p:nvPicPr>
          <p:cNvPr id="13321" name="Picture 9" descr="http://img-fotki.yandex.ru/get/5804/svetlera.73/0_51a0d_ac1c6dd1_XL.jpg"/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56376" y="5085184"/>
            <a:ext cx="922731" cy="1423497"/>
          </a:xfrm>
          <a:prstGeom prst="rect">
            <a:avLst/>
          </a:prstGeom>
          <a:noFill/>
        </p:spPr>
      </p:pic>
      <p:pic>
        <p:nvPicPr>
          <p:cNvPr id="13323" name="Picture 11" descr="http://img-fotki.yandex.ru/get/4808/svetlera.73/0_519f5_f10280ea_XS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8100392" y="116632"/>
            <a:ext cx="952500" cy="942976"/>
          </a:xfrm>
          <a:prstGeom prst="rect">
            <a:avLst/>
          </a:prstGeom>
          <a:noFill/>
        </p:spPr>
      </p:pic>
      <p:pic>
        <p:nvPicPr>
          <p:cNvPr id="25" name="Picture 9" descr="http://img-fotki.yandex.ru/get/5804/svetlera.73/0_51a0d_ac1c6dd1_XL.jpg"/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323528" y="5085184"/>
            <a:ext cx="922731" cy="1423497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4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571480"/>
            <a:ext cx="7772400" cy="1872208"/>
          </a:xfrm>
        </p:spPr>
        <p:txBody>
          <a:bodyPr/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Выступление на 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Опыт работы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«Опытно-экспериментальная деятельность с детьми старшей и подготовительной группы детского сада»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728" y="2643182"/>
            <a:ext cx="6400800" cy="2448272"/>
          </a:xfrm>
        </p:spPr>
        <p:txBody>
          <a:bodyPr/>
          <a:lstStyle/>
          <a:p>
            <a:endParaRPr lang="ru-RU" sz="2800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Валиева Нина Ивановна</a:t>
            </a:r>
          </a:p>
          <a:p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воспитатель первой квалификационной категории МДОУ №1 « </a:t>
            </a:r>
            <a:r>
              <a:rPr lang="ru-RU" sz="28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Дюймовочка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 </a:t>
            </a:r>
          </a:p>
          <a:p>
            <a:r>
              <a:rPr lang="ru-RU" sz="2800" b="1" i="1" dirty="0" smtClean="0">
                <a:solidFill>
                  <a:srgbClr val="FF0000"/>
                </a:solidFill>
              </a:rPr>
              <a:t>с.Русский-Акташ </a:t>
            </a:r>
          </a:p>
          <a:p>
            <a:r>
              <a:rPr lang="ru-RU" sz="2800" b="1" i="1" dirty="0" smtClean="0">
                <a:solidFill>
                  <a:srgbClr val="FF0000"/>
                </a:solidFill>
              </a:rPr>
              <a:t>2018г.</a:t>
            </a:r>
          </a:p>
          <a:p>
            <a:endParaRPr lang="ru-RU" sz="2800" b="1" i="1" dirty="0" smtClean="0">
              <a:solidFill>
                <a:schemeClr val="tx2"/>
              </a:solidFill>
            </a:endParaRPr>
          </a:p>
          <a:p>
            <a:endParaRPr lang="ru-RU" sz="2800" b="1" i="1" dirty="0" smtClean="0">
              <a:solidFill>
                <a:schemeClr val="tx2"/>
              </a:solidFill>
            </a:endParaRPr>
          </a:p>
          <a:p>
            <a:endParaRPr lang="ru-RU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05495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Актуальность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911741"/>
          </a:xfrm>
        </p:spPr>
        <p:txBody>
          <a:bodyPr/>
          <a:lstStyle/>
          <a:p>
            <a:pPr>
              <a:buNone/>
            </a:pP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          Экспериментирование пронизывает все сферы детской деятельности. Ребенок-дошкольник сам по себе является исследователем, активизируется его мыслительные процессы, формируются обнаруженные закономерности и выводы стимулируют развитие речи.</a:t>
            </a:r>
          </a:p>
          <a:p>
            <a:pPr>
              <a:buNone/>
            </a:pPr>
            <a:r>
              <a:rPr lang="ru-RU" sz="2400" i="1" smtClean="0">
                <a:latin typeface="Times New Roman" pitchFamily="18" charset="0"/>
                <a:cs typeface="Times New Roman" pitchFamily="18" charset="0"/>
              </a:rPr>
              <a:t>           Детям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присуще наглядно-действенное и наглядно-образное мышление, а именно оно является в дошкольном возрасте ведущим.</a:t>
            </a:r>
            <a:endParaRPr lang="ru-RU" sz="2400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28670"/>
            <a:ext cx="8229600" cy="2143140"/>
          </a:xfrm>
        </p:spPr>
        <p:txBody>
          <a:bodyPr/>
          <a:lstStyle/>
          <a:p>
            <a:r>
              <a:rPr lang="ru-RU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«Что я слышу – забываю</a:t>
            </a:r>
            <a:br>
              <a:rPr lang="ru-RU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Что я вижу – я помню,</a:t>
            </a:r>
            <a:br>
              <a:rPr lang="ru-RU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Что я делаю – я понимаю». </a:t>
            </a:r>
            <a:br>
              <a:rPr lang="ru-RU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(Конфуций)</a:t>
            </a:r>
            <a:br>
              <a:rPr lang="ru-RU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071678"/>
            <a:ext cx="8229600" cy="4054485"/>
          </a:xfrm>
        </p:spPr>
        <p:txBody>
          <a:bodyPr/>
          <a:lstStyle/>
          <a:p>
            <a:pPr>
              <a:buNone/>
            </a:pPr>
            <a:endParaRPr lang="ru-RU" sz="4000" i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4000" i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4000" i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4000" i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/>
          <a:lstStyle/>
          <a:p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Цель и задачи:</a:t>
            </a:r>
            <a:endParaRPr lang="ru-RU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785794"/>
            <a:ext cx="8229600" cy="5340369"/>
          </a:xfrm>
        </p:spPr>
        <p:txBody>
          <a:bodyPr/>
          <a:lstStyle/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формирование и развитие познавательных способностей и творческого потенциала детей через опытно – экспериментальную деятельность.</a:t>
            </a: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Развивать умение обследовать предметы и явления с разных сторон, выявлять зависимости.</a:t>
            </a:r>
          </a:p>
          <a:p>
            <a:pPr>
              <a:buFontTx/>
              <a:buChar char="-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Формировать опыт выполнения правил техники безопасности при проведение опытов и экспериментов.</a:t>
            </a:r>
          </a:p>
          <a:p>
            <a:pPr>
              <a:buFontTx/>
              <a:buChar char="-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Развивать у детей познавательные способности, мыслительные операции, умение выдвигать гипотезы, делать выводы.</a:t>
            </a:r>
          </a:p>
          <a:p>
            <a:pPr>
              <a:buFontTx/>
              <a:buChar char="-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Стимулировать активность детей для решения проблемных ситуаций.</a:t>
            </a:r>
          </a:p>
          <a:p>
            <a:pPr>
              <a:buFontTx/>
              <a:buChar char="-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Воспитывать стремление сохранять и оберегать природный мир, следовать доступным экологическим правилам в деятельности и поведении.</a:t>
            </a:r>
          </a:p>
          <a:p>
            <a:pPr>
              <a:buFontTx/>
              <a:buChar char="-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Способствовать воспитанию самостоятельности, развитие коммуникативных навыков.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r>
              <a:rPr lang="tt-RU" sz="3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Условия, необходимые для детского                       экспериментирования</a:t>
            </a:r>
          </a:p>
        </p:txBody>
      </p:sp>
      <p:sp>
        <p:nvSpPr>
          <p:cNvPr id="9" name="Содержимое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tt-RU" sz="2000" b="1" dirty="0" smtClean="0">
                <a:latin typeface="Times New Roman" pitchFamily="18" charset="0"/>
                <a:cs typeface="Times New Roman" pitchFamily="18" charset="0"/>
              </a:rPr>
              <a:t>В младшем дошкольном возрасте </a:t>
            </a:r>
            <a:r>
              <a:rPr lang="tt-RU" sz="2000" dirty="0" smtClean="0">
                <a:latin typeface="Times New Roman" pitchFamily="18" charset="0"/>
                <a:cs typeface="Times New Roman" pitchFamily="18" charset="0"/>
              </a:rPr>
              <a:t>- это манипулятивный центр, в котором используются материалы – природные, бросовые (пробки, трубочки для коктейля), неструктурированные (песок, вода, опилки); сенсорные игры и пособия; оборудование (совочки, сито, мельница и др.), емкости для игр с водой, песком, снегом.</a:t>
            </a:r>
          </a:p>
          <a:p>
            <a:pPr>
              <a:buNone/>
            </a:pPr>
            <a:r>
              <a:rPr lang="tt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tt-RU" sz="2000" b="1" dirty="0" smtClean="0">
                <a:latin typeface="Times New Roman" pitchFamily="18" charset="0"/>
                <a:cs typeface="Times New Roman" pitchFamily="18" charset="0"/>
              </a:rPr>
              <a:t>В старшем дошкольном возрасте </a:t>
            </a:r>
            <a:r>
              <a:rPr lang="tt-RU" sz="2000" dirty="0" smtClean="0">
                <a:latin typeface="Times New Roman" pitchFamily="18" charset="0"/>
                <a:cs typeface="Times New Roman" pitchFamily="18" charset="0"/>
              </a:rPr>
              <a:t>- это центр науки и природы, в котором используются приборы и оборудование – весы, микроскоп, лупы, пипетки, рулетка и др.; различные емкости; материалы – природный, бросовый, технический (болты, гайки); литература – энциклопедии, журналы, иллюстрации; игры. 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вал 4"/>
          <p:cNvSpPr/>
          <p:nvPr/>
        </p:nvSpPr>
        <p:spPr>
          <a:xfrm>
            <a:off x="714348" y="1643050"/>
            <a:ext cx="3929090" cy="2271722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ССС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4500562" y="1714488"/>
            <a:ext cx="3786214" cy="2071702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Организация работы с детьми  и определение созданных форм , методов и приемов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2357422" y="3857628"/>
            <a:ext cx="4643470" cy="1700218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Организация взаимодействий с семьями воспитанников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85852" y="1928802"/>
            <a:ext cx="31432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Создание предметно-развивающей среды по экспериментальной деятельности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Заголовок 13"/>
          <p:cNvSpPr>
            <a:spLocks noGrp="1"/>
          </p:cNvSpPr>
          <p:nvPr>
            <p:ph type="title" idx="4294967295"/>
          </p:nvPr>
        </p:nvSpPr>
        <p:spPr>
          <a:xfrm>
            <a:off x="428596" y="274638"/>
            <a:ext cx="7801004" cy="1143000"/>
          </a:xfrm>
          <a:prstGeom prst="rect">
            <a:avLst/>
          </a:prstGeom>
        </p:spPr>
        <p:txBody>
          <a:bodyPr/>
          <a:lstStyle/>
          <a:p>
            <a:r>
              <a:rPr lang="ru-RU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Основные направления в работе</a:t>
            </a:r>
            <a:endParaRPr lang="ru-RU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Основные методы</a:t>
            </a:r>
            <a:endParaRPr lang="ru-RU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Наглядно-действенный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dirty="0" smtClean="0"/>
              <a:t>Практический</a:t>
            </a:r>
            <a:endParaRPr lang="ru-RU" dirty="0"/>
          </a:p>
        </p:txBody>
      </p:sp>
      <p:pic>
        <p:nvPicPr>
          <p:cNvPr id="14" name="Содержимое 13" descr="20180314_163757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57200" y="2685823"/>
            <a:ext cx="4040188" cy="2272605"/>
          </a:xfrm>
        </p:spPr>
      </p:pic>
      <p:pic>
        <p:nvPicPr>
          <p:cNvPr id="13" name="Содержимое 12" descr="20180314_170219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 rot="5400000">
            <a:off x="4572441" y="2999934"/>
            <a:ext cx="4214839" cy="2786962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Формы работы</a:t>
            </a:r>
            <a:endParaRPr lang="ru-RU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 smtClean="0"/>
              <a:t>Индивидуальная</a:t>
            </a:r>
          </a:p>
          <a:p>
            <a:r>
              <a:rPr lang="ru-RU" dirty="0" smtClean="0"/>
              <a:t>Работа в парах</a:t>
            </a:r>
          </a:p>
          <a:p>
            <a:r>
              <a:rPr lang="ru-RU" dirty="0" smtClean="0"/>
              <a:t>Работа в группах</a:t>
            </a:r>
          </a:p>
          <a:p>
            <a:r>
              <a:rPr lang="ru-RU" dirty="0" smtClean="0"/>
              <a:t>фронтальные</a:t>
            </a:r>
            <a:endParaRPr lang="ru-RU" dirty="0"/>
          </a:p>
        </p:txBody>
      </p:sp>
      <p:pic>
        <p:nvPicPr>
          <p:cNvPr id="5" name="Содержимое 4" descr="20180315_080511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429124" y="2384425"/>
            <a:ext cx="3857652" cy="2957513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Принципы</a:t>
            </a:r>
            <a:endParaRPr lang="ru-RU" sz="40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054617"/>
          </a:xfrm>
        </p:spPr>
        <p:txBody>
          <a:bodyPr/>
          <a:lstStyle/>
          <a:p>
            <a:r>
              <a:rPr lang="ru-RU" dirty="0" smtClean="0"/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Стимуляция речевой и познавательной активности детей.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Создание ситуации успеха деятельности каждого ребенка.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Доверительное отношение между взрослым и ребенком, основанное на сотрудничестве.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Учет особенностей детского экспериментирования.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Последовательность детского экспериментирования.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4983179"/>
          </a:xfrm>
        </p:spPr>
        <p:txBody>
          <a:bodyPr/>
          <a:lstStyle/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Проблемная ситуация.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Целеполагание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.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Выдвижение гипотез.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Проверка предположения.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Если предположение подтвердилось: формулирование выводов (как получилось)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Если предположение не подтвердилось: возникновение новой гипотезы, реализация ее в действии, подтверждение новой гипотезы, формулировка вывода (как получилось) формулирование выводов (как получилось).</a:t>
            </a:r>
          </a:p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В процессе экспериментирования ребенку необходимо ответить на следующие вопросы:</a:t>
            </a:r>
          </a:p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Как я это делаю?</a:t>
            </a:r>
          </a:p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Почему я это делаю именно так, а не иначе?</a:t>
            </a:r>
          </a:p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Зачем я это делаю, что хочу узнать, что получилось в результате?</a:t>
            </a:r>
          </a:p>
          <a:p>
            <a:pPr>
              <a:buNone/>
            </a:pPr>
            <a:endParaRPr lang="ru-RU" sz="1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8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Формы проведения</a:t>
            </a:r>
            <a:endParaRPr lang="ru-RU" sz="48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Занимательные опыты</a:t>
            </a:r>
            <a:endParaRPr lang="ru-RU" dirty="0"/>
          </a:p>
        </p:txBody>
      </p:sp>
      <p:pic>
        <p:nvPicPr>
          <p:cNvPr id="8" name="Содержимое 7" descr="20180315_073604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 rot="-16200000">
            <a:off x="594141" y="2977705"/>
            <a:ext cx="3656029" cy="2272606"/>
          </a:xfrm>
        </p:spPr>
      </p:pic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>
          <a:xfrm>
            <a:off x="4714876" y="1571612"/>
            <a:ext cx="4041775" cy="639762"/>
          </a:xfrm>
        </p:spPr>
        <p:txBody>
          <a:bodyPr/>
          <a:lstStyle/>
          <a:p>
            <a:pPr algn="ctr"/>
            <a:r>
              <a:rPr lang="ru-RU" dirty="0" smtClean="0"/>
              <a:t>Игры-занятия с элементами экспериментирования</a:t>
            </a:r>
            <a:endParaRPr lang="ru-RU" dirty="0"/>
          </a:p>
        </p:txBody>
      </p:sp>
      <p:pic>
        <p:nvPicPr>
          <p:cNvPr id="9" name="Содержимое 8" descr="20180123_095924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645025" y="3013770"/>
            <a:ext cx="4041775" cy="2273498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Приемы экспериментально-исследовательской деятельности</a:t>
            </a:r>
            <a:endParaRPr lang="ru-RU" sz="36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Эвристические беседы;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Постановка и решение вопросов проблемного характера;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Наблюдение;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Моделирование(создание макетов об изменениях в не живой природе);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Фиксация результатов наблюдений, опытов экспериментальной деятельности;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Погружение в краски, запахи, звуки и образы природы;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Подражание голосам и звукам природы;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Дидактические игры, игры обучающие и творческие, развивающие ситуации;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Трудовые поручения, действия.</a:t>
            </a: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Создание условий</a:t>
            </a:r>
            <a:br>
              <a:rPr lang="ru-RU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В группе организован экспериментальный уголок, разработаны дидактические игры , подобрана методическая литература для проведения опытов</a:t>
            </a:r>
            <a:endParaRPr lang="ru-RU" sz="2400" dirty="0"/>
          </a:p>
        </p:txBody>
      </p:sp>
      <p:pic>
        <p:nvPicPr>
          <p:cNvPr id="4" name="Содержимое 3" descr="20180314_14082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10934" r="15374"/>
          <a:stretch>
            <a:fillRect/>
          </a:stretch>
        </p:blipFill>
        <p:spPr>
          <a:xfrm>
            <a:off x="1428728" y="2214554"/>
            <a:ext cx="5929354" cy="3911609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143000"/>
          </a:xfrm>
        </p:spPr>
        <p:txBody>
          <a:bodyPr/>
          <a:lstStyle/>
          <a:p>
            <a:r>
              <a:rPr lang="ru-RU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Мини-лаборатории </a:t>
            </a:r>
            <a:br>
              <a:rPr lang="ru-RU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бизиборды</a:t>
            </a:r>
            <a:r>
              <a:rPr lang="ru-RU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Содержимое 6" descr="20170329_113042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457200" y="2727325"/>
            <a:ext cx="4038600" cy="2271713"/>
          </a:xfrm>
        </p:spPr>
      </p:pic>
      <p:pic>
        <p:nvPicPr>
          <p:cNvPr id="8" name="Содержимое 7" descr="20180315_071024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786182" y="1928802"/>
            <a:ext cx="4900618" cy="3857651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/>
          <a:lstStyle/>
          <a:p>
            <a:r>
              <a:rPr lang="ru-RU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Мероприятия</a:t>
            </a:r>
            <a:endParaRPr lang="ru-RU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000108"/>
            <a:ext cx="8401080" cy="5126055"/>
          </a:xfrm>
        </p:spPr>
        <p:txBody>
          <a:bodyPr/>
          <a:lstStyle/>
          <a:p>
            <a:pPr algn="just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Мы проводили опыты с объектами живой и неживой природы (с растениями, воздухом, водой, песком, землёй); </a:t>
            </a:r>
          </a:p>
          <a:p>
            <a:pPr algn="just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Знакомились с различными свойствами веществ (твёрдость, мягкость, сыпучесть, вязкость, плавучесть, растворимость);</a:t>
            </a:r>
          </a:p>
          <a:p>
            <a:pPr algn="just">
              <a:spcBef>
                <a:spcPts val="0"/>
              </a:spcBef>
              <a:defRPr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 проведении опытов познакомились с</a:t>
            </a:r>
          </a:p>
          <a:p>
            <a:pPr algn="just">
              <a:spcBef>
                <a:spcPts val="0"/>
              </a:spcBef>
              <a:buNone/>
              <a:defRPr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правилами техники безопасности.</a:t>
            </a:r>
          </a:p>
          <a:p>
            <a:endParaRPr lang="ru-RU" dirty="0"/>
          </a:p>
        </p:txBody>
      </p:sp>
      <p:pic>
        <p:nvPicPr>
          <p:cNvPr id="5" name="Содержимое 4" descr="20180312_160858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1857356" y="3000372"/>
            <a:ext cx="5214974" cy="2786082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Вода и ее свойства</a:t>
            </a:r>
            <a:endParaRPr lang="ru-RU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Окрашивание воды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dirty="0" smtClean="0"/>
              <a:t>Образование пузырьков</a:t>
            </a:r>
            <a:endParaRPr lang="ru-RU" dirty="0"/>
          </a:p>
        </p:txBody>
      </p:sp>
      <p:pic>
        <p:nvPicPr>
          <p:cNvPr id="8" name="Содержимое 7" descr="20180315_073105.jpg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>
          <a:xfrm>
            <a:off x="4645025" y="3013770"/>
            <a:ext cx="4041775" cy="2273498"/>
          </a:xfrm>
        </p:spPr>
      </p:pic>
      <p:pic>
        <p:nvPicPr>
          <p:cNvPr id="10" name="Содержимое 9" descr="20180315_073824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57200" y="3014216"/>
            <a:ext cx="4040188" cy="2272606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Рассматривание снежинок</a:t>
            </a:r>
            <a:endParaRPr lang="ru-RU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>
          <a:xfrm>
            <a:off x="4645025" y="1535112"/>
            <a:ext cx="4041775" cy="1465259"/>
          </a:xfrm>
        </p:spPr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9" name="Содержимое 8" descr="20180123_112824.jpg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>
          <a:xfrm>
            <a:off x="4645025" y="2214554"/>
            <a:ext cx="4041775" cy="3072714"/>
          </a:xfrm>
        </p:spPr>
      </p:pic>
      <p:pic>
        <p:nvPicPr>
          <p:cNvPr id="18" name="Содержимое 17" descr="20180123_095816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57200" y="2285992"/>
            <a:ext cx="4040188" cy="3000830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Замораживание воды</a:t>
            </a:r>
            <a:endParaRPr lang="ru-RU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4294967295"/>
          </p:nvPr>
        </p:nvSpPr>
        <p:spPr>
          <a:xfrm>
            <a:off x="5102225" y="1535113"/>
            <a:ext cx="4041775" cy="639762"/>
          </a:xfrm>
          <a:prstGeom prst="rect">
            <a:avLst/>
          </a:prstGeom>
        </p:spPr>
        <p:txBody>
          <a:bodyPr/>
          <a:lstStyle/>
          <a:p>
            <a:r>
              <a:rPr lang="ru-RU" dirty="0" smtClean="0"/>
              <a:t>Растения в воде.</a:t>
            </a:r>
            <a:endParaRPr lang="ru-RU" dirty="0"/>
          </a:p>
        </p:txBody>
      </p:sp>
      <p:pic>
        <p:nvPicPr>
          <p:cNvPr id="9" name="Содержимое 8" descr="20180226_073854.jpg"/>
          <p:cNvPicPr>
            <a:picLocks noGrp="1" noChangeAspect="1"/>
          </p:cNvPicPr>
          <p:nvPr>
            <p:ph sz="quarter" idx="4294967295"/>
          </p:nvPr>
        </p:nvPicPr>
        <p:blipFill>
          <a:blip r:embed="rId2" cstate="print"/>
          <a:stretch>
            <a:fillRect/>
          </a:stretch>
        </p:blipFill>
        <p:spPr>
          <a:xfrm>
            <a:off x="4429125" y="3013075"/>
            <a:ext cx="4143403" cy="2274888"/>
          </a:xfrm>
          <a:prstGeom prst="rect">
            <a:avLst/>
          </a:prstGeom>
        </p:spPr>
      </p:pic>
      <p:pic>
        <p:nvPicPr>
          <p:cNvPr id="18" name="Содержимое 9" descr="20180302_154926.jpg"/>
          <p:cNvPicPr>
            <a:picLocks noGrp="1" noChangeAspect="1"/>
          </p:cNvPicPr>
          <p:nvPr>
            <p:ph sz="half" idx="4294967295"/>
          </p:nvPr>
        </p:nvPicPr>
        <p:blipFill>
          <a:blip r:embed="rId3" cstate="print"/>
          <a:stretch>
            <a:fillRect/>
          </a:stretch>
        </p:blipFill>
        <p:spPr>
          <a:xfrm rot="5400000">
            <a:off x="0" y="2143125"/>
            <a:ext cx="5214938" cy="2928938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71472" y="285728"/>
            <a:ext cx="8229600" cy="1143000"/>
          </a:xfrm>
        </p:spPr>
        <p:txBody>
          <a:bodyPr/>
          <a:lstStyle/>
          <a:p>
            <a:r>
              <a:rPr lang="ru-RU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Круговорот воды </a:t>
            </a:r>
            <a:endParaRPr lang="ru-RU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Содержимое 7" descr="20180216_073345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648200" y="1857365"/>
            <a:ext cx="4038600" cy="3141674"/>
          </a:xfrm>
        </p:spPr>
      </p:pic>
      <p:pic>
        <p:nvPicPr>
          <p:cNvPr id="5" name="Содержимое 4" descr="20180123_095241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457200" y="1857364"/>
            <a:ext cx="4038600" cy="3141673"/>
          </a:xfr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Воздух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457200" y="1214423"/>
            <a:ext cx="4040188" cy="642942"/>
          </a:xfrm>
        </p:spPr>
        <p:txBody>
          <a:bodyPr/>
          <a:lstStyle/>
          <a:p>
            <a:r>
              <a:rPr lang="ru-RU" dirty="0" smtClean="0"/>
              <a:t>Есть ли в воде воздух?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ru-RU" dirty="0" smtClean="0"/>
              <a:t>Где быстрее вырастет картошка</a:t>
            </a:r>
            <a:endParaRPr lang="ru-RU" dirty="0"/>
          </a:p>
        </p:txBody>
      </p:sp>
      <p:pic>
        <p:nvPicPr>
          <p:cNvPr id="8" name="Содержимое 7" descr="20170327_113303.jpg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4645025" y="3013770"/>
            <a:ext cx="4041775" cy="2273498"/>
          </a:xfrm>
        </p:spPr>
      </p:pic>
      <p:pic>
        <p:nvPicPr>
          <p:cNvPr id="17" name="Содержимое 9" descr="20180315_073604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 rot="5400000">
            <a:off x="457200" y="3014216"/>
            <a:ext cx="4040188" cy="2272606"/>
          </a:xfr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Заголовок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Знакомимся с вентилятором</a:t>
            </a:r>
            <a:endParaRPr lang="ru-RU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Содержимое 12" descr="20180220_10523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42976" y="1428736"/>
            <a:ext cx="7072362" cy="4184274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Извержение вулкана</a:t>
            </a:r>
            <a:endParaRPr lang="ru-RU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Содержимое 4" descr="Эксперимент вулкан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6703" y="1600200"/>
            <a:ext cx="6030594" cy="4525963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796908"/>
          </a:xfrm>
          <a:prstGeom prst="rect">
            <a:avLst/>
          </a:prstGeom>
        </p:spPr>
        <p:txBody>
          <a:bodyPr/>
          <a:lstStyle/>
          <a:p>
            <a:r>
              <a:rPr lang="ru-RU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Что горит ярче?</a:t>
            </a:r>
            <a:endParaRPr lang="ru-RU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Содержимое 9" descr="20180208_161556.jpg"/>
          <p:cNvPicPr>
            <a:picLocks noGrp="1" noChangeAspect="1"/>
          </p:cNvPicPr>
          <p:nvPr>
            <p:ph sz="quarter" idx="4294967295"/>
          </p:nvPr>
        </p:nvPicPr>
        <p:blipFill>
          <a:blip r:embed="rId2" cstate="print"/>
          <a:stretch>
            <a:fillRect/>
          </a:stretch>
        </p:blipFill>
        <p:spPr>
          <a:xfrm>
            <a:off x="4572000" y="2000240"/>
            <a:ext cx="4071966" cy="3287723"/>
          </a:xfrm>
          <a:prstGeom prst="rect">
            <a:avLst/>
          </a:prstGeom>
        </p:spPr>
      </p:pic>
      <p:pic>
        <p:nvPicPr>
          <p:cNvPr id="12" name="Содержимое 11" descr="20180208_161243.jpg"/>
          <p:cNvPicPr>
            <a:picLocks noGrp="1" noChangeAspect="1"/>
          </p:cNvPicPr>
          <p:nvPr>
            <p:ph sz="half" idx="4294967295"/>
          </p:nvPr>
        </p:nvPicPr>
        <p:blipFill>
          <a:blip r:embed="rId3" cstate="print"/>
          <a:stretch>
            <a:fillRect/>
          </a:stretch>
        </p:blipFill>
        <p:spPr>
          <a:xfrm>
            <a:off x="285720" y="2000240"/>
            <a:ext cx="4214842" cy="3286135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Свойство камней</a:t>
            </a:r>
            <a:endParaRPr lang="ru-RU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428596" y="1500174"/>
            <a:ext cx="4040188" cy="639762"/>
          </a:xfrm>
        </p:spPr>
        <p:txBody>
          <a:bodyPr/>
          <a:lstStyle/>
          <a:p>
            <a:pPr algn="ctr"/>
            <a:r>
              <a:rPr lang="ru-RU" dirty="0" smtClean="0"/>
              <a:t>Какие по цвету , форме , размеру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322251"/>
          </a:xfrm>
        </p:spPr>
        <p:txBody>
          <a:bodyPr/>
          <a:lstStyle/>
          <a:p>
            <a:pPr algn="ctr"/>
            <a:r>
              <a:rPr lang="ru-RU" dirty="0" smtClean="0"/>
              <a:t>Тонет- не тонет</a:t>
            </a:r>
            <a:endParaRPr lang="ru-RU" dirty="0"/>
          </a:p>
        </p:txBody>
      </p:sp>
      <p:pic>
        <p:nvPicPr>
          <p:cNvPr id="9" name="Содержимое 8" descr="20180312_160113.jpg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>
          <a:xfrm>
            <a:off x="4645025" y="3013770"/>
            <a:ext cx="4041775" cy="2273498"/>
          </a:xfrm>
        </p:spPr>
      </p:pic>
      <p:pic>
        <p:nvPicPr>
          <p:cNvPr id="11" name="Содержимое 7" descr="20180312_160428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57200" y="3014216"/>
            <a:ext cx="4040188" cy="2272606"/>
          </a:xfr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idx="4294967295"/>
          </p:nvPr>
        </p:nvSpPr>
        <p:spPr>
          <a:xfrm>
            <a:off x="357158" y="857232"/>
            <a:ext cx="4000528" cy="1785950"/>
          </a:xfrm>
          <a:prstGeom prst="rect">
            <a:avLst/>
          </a:prstGeom>
        </p:spPr>
        <p:txBody>
          <a:bodyPr/>
          <a:lstStyle/>
          <a:p>
            <a:pPr algn="ctr">
              <a:buNone/>
            </a:pPr>
            <a:r>
              <a:rPr lang="ru-RU" sz="4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Песок и крупа</a:t>
            </a:r>
          </a:p>
          <a:p>
            <a:pPr algn="ctr">
              <a:buNone/>
            </a:pP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Рассматриваем ,рисуем , лепим из соленного теста</a:t>
            </a: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4294967295"/>
          </p:nvPr>
        </p:nvSpPr>
        <p:spPr>
          <a:xfrm>
            <a:off x="5102225" y="1535113"/>
            <a:ext cx="4041775" cy="1679575"/>
          </a:xfrm>
          <a:prstGeom prst="rect">
            <a:avLst/>
          </a:prstGeom>
        </p:spPr>
        <p:txBody>
          <a:bodyPr/>
          <a:lstStyle/>
          <a:p>
            <a:pPr algn="ctr"/>
            <a:r>
              <a:rPr lang="ru-RU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 smtClean="0"/>
          </a:p>
          <a:p>
            <a:pPr algn="ctr"/>
            <a:endParaRPr lang="ru-RU" dirty="0"/>
          </a:p>
        </p:txBody>
      </p:sp>
      <p:pic>
        <p:nvPicPr>
          <p:cNvPr id="10" name="Содержимое 9" descr="20180314_164155.jpg"/>
          <p:cNvPicPr>
            <a:picLocks noGrp="1" noChangeAspect="1"/>
          </p:cNvPicPr>
          <p:nvPr>
            <p:ph sz="half" idx="4294967295"/>
          </p:nvPr>
        </p:nvPicPr>
        <p:blipFill>
          <a:blip r:embed="rId2" cstate="print"/>
          <a:stretch>
            <a:fillRect/>
          </a:stretch>
        </p:blipFill>
        <p:spPr>
          <a:xfrm>
            <a:off x="357158" y="3286124"/>
            <a:ext cx="4214842" cy="2071687"/>
          </a:xfrm>
          <a:prstGeom prst="rect">
            <a:avLst/>
          </a:prstGeom>
        </p:spPr>
      </p:pic>
      <p:pic>
        <p:nvPicPr>
          <p:cNvPr id="13" name="Содержимое 12" descr="20180125_094113.jpg"/>
          <p:cNvPicPr>
            <a:picLocks noGrp="1" noChangeAspect="1"/>
          </p:cNvPicPr>
          <p:nvPr>
            <p:ph sz="quarter" idx="4294967295"/>
          </p:nvPr>
        </p:nvPicPr>
        <p:blipFill>
          <a:blip r:embed="rId3" cstate="print"/>
          <a:stretch>
            <a:fillRect/>
          </a:stretch>
        </p:blipFill>
        <p:spPr>
          <a:xfrm>
            <a:off x="4714877" y="3214688"/>
            <a:ext cx="4000527" cy="2073275"/>
          </a:xfrm>
          <a:prstGeom prst="rect">
            <a:avLst/>
          </a:prstGeom>
        </p:spPr>
      </p:pic>
      <p:pic>
        <p:nvPicPr>
          <p:cNvPr id="15" name="Содержимое 3" descr="812284601668.jpg"/>
          <p:cNvPicPr>
            <a:picLocks noGrp="1" noChangeAspect="1"/>
          </p:cNvPicPr>
          <p:nvPr>
            <p:ph idx="4294967295"/>
          </p:nvPr>
        </p:nvPicPr>
        <p:blipFill>
          <a:blip r:embed="rId4"/>
          <a:stretch>
            <a:fillRect/>
          </a:stretch>
        </p:blipFill>
        <p:spPr>
          <a:xfrm>
            <a:off x="4714877" y="1000108"/>
            <a:ext cx="4000527" cy="2143125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00562" y="1000108"/>
            <a:ext cx="4229072" cy="1571636"/>
          </a:xfrm>
        </p:spPr>
        <p:txBody>
          <a:bodyPr/>
          <a:lstStyle/>
          <a:p>
            <a:r>
              <a:rPr lang="ru-RU" sz="28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Какие замечательные картины получаются на песке</a:t>
            </a:r>
            <a:endParaRPr lang="ru-RU" sz="28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Объект 3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472" y="3214686"/>
            <a:ext cx="4114800" cy="2234408"/>
          </a:xfrm>
        </p:spPr>
      </p:pic>
      <p:pic>
        <p:nvPicPr>
          <p:cNvPr id="8" name="Объект 3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6314" y="3214686"/>
            <a:ext cx="3900486" cy="2162970"/>
          </a:xfrm>
        </p:spPr>
      </p:pic>
      <p:pic>
        <p:nvPicPr>
          <p:cNvPr id="10" name="Объект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596" y="571480"/>
            <a:ext cx="4214842" cy="2571768"/>
          </a:xfrm>
        </p:spPr>
      </p:pic>
      <p:pic>
        <p:nvPicPr>
          <p:cNvPr id="11" name="Объект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472" y="714357"/>
            <a:ext cx="4071966" cy="2214578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Выращивание кристаллов</a:t>
            </a:r>
            <a:endParaRPr lang="ru-RU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ru-RU" dirty="0" smtClean="0"/>
              <a:t>Что было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ru-RU" dirty="0" smtClean="0"/>
              <a:t>Что получилось</a:t>
            </a:r>
            <a:endParaRPr lang="ru-RU" dirty="0"/>
          </a:p>
        </p:txBody>
      </p:sp>
      <p:pic>
        <p:nvPicPr>
          <p:cNvPr id="9" name="Содержимое 8" descr="20180315_095725.jpg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>
          <a:xfrm>
            <a:off x="4714876" y="2285992"/>
            <a:ext cx="4041775" cy="2987878"/>
          </a:xfrm>
        </p:spPr>
      </p:pic>
      <p:pic>
        <p:nvPicPr>
          <p:cNvPr id="11" name="Содержимое 10" descr="20180314_163828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00034" y="2285992"/>
            <a:ext cx="4040188" cy="2986986"/>
          </a:xfr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Свойства бумаги</a:t>
            </a:r>
            <a:endParaRPr lang="ru-RU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ru-RU" dirty="0" smtClean="0"/>
              <a:t>Разная  бумага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ru-RU" dirty="0" smtClean="0"/>
              <a:t>Что быстрее рвется</a:t>
            </a:r>
            <a:endParaRPr lang="ru-RU" dirty="0"/>
          </a:p>
        </p:txBody>
      </p:sp>
      <p:pic>
        <p:nvPicPr>
          <p:cNvPr id="12" name="Содержимое 11" descr="20180118_160824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57430"/>
            <a:ext cx="4040188" cy="2929392"/>
          </a:xfrm>
        </p:spPr>
      </p:pic>
      <p:pic>
        <p:nvPicPr>
          <p:cNvPr id="19" name="Содержимое 18" descr="20180118_162039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645025" y="2357430"/>
            <a:ext cx="4041775" cy="2929838"/>
          </a:xfr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Свойства бумаги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250813"/>
          </a:xfrm>
        </p:spPr>
        <p:txBody>
          <a:bodyPr/>
          <a:lstStyle/>
          <a:p>
            <a:pPr algn="ctr"/>
            <a:r>
              <a:rPr lang="ru-RU" dirty="0" smtClean="0"/>
              <a:t>Мнется</a:t>
            </a:r>
            <a:endParaRPr lang="ru-RU" dirty="0"/>
          </a:p>
        </p:txBody>
      </p:sp>
      <p:pic>
        <p:nvPicPr>
          <p:cNvPr id="9" name="Содержимое 8" descr="20180118_161341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00034" y="2285992"/>
            <a:ext cx="4040188" cy="3058424"/>
          </a:xfrm>
        </p:spPr>
      </p:pic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ru-RU" dirty="0" smtClean="0"/>
              <a:t>Что делается в воде с бумагой?</a:t>
            </a:r>
            <a:endParaRPr lang="ru-RU" dirty="0"/>
          </a:p>
        </p:txBody>
      </p:sp>
      <p:pic>
        <p:nvPicPr>
          <p:cNvPr id="10" name="Содержимое 9" descr="20180118_162400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714876" y="2357430"/>
            <a:ext cx="4041775" cy="2857520"/>
          </a:xfr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Для чего нужна теплица?</a:t>
            </a:r>
            <a:endParaRPr lang="ru-RU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4414" y="1600201"/>
            <a:ext cx="6929486" cy="4114816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Удивительное рядом</a:t>
            </a:r>
            <a:endParaRPr lang="ru-RU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750879"/>
          </a:xfrm>
        </p:spPr>
        <p:txBody>
          <a:bodyPr/>
          <a:lstStyle/>
          <a:p>
            <a:pPr algn="ctr"/>
            <a:r>
              <a:rPr lang="ru-RU" dirty="0" smtClean="0"/>
              <a:t>Наблюдение за закатом солнца</a:t>
            </a:r>
            <a:endParaRPr lang="ru-RU" dirty="0"/>
          </a:p>
        </p:txBody>
      </p:sp>
      <p:pic>
        <p:nvPicPr>
          <p:cNvPr id="7" name="Содержимое 6" descr="20180302_164210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57200" y="3014216"/>
            <a:ext cx="4040188" cy="2272606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786314" y="3000372"/>
            <a:ext cx="4041775" cy="2286016"/>
          </a:xfrm>
        </p:spPr>
        <p:txBody>
          <a:bodyPr/>
          <a:lstStyle/>
          <a:p>
            <a:pPr algn="ctr"/>
            <a:endParaRPr lang="ru-RU" dirty="0"/>
          </a:p>
        </p:txBody>
      </p:sp>
      <p:pic>
        <p:nvPicPr>
          <p:cNvPr id="12" name="Содержимое 11" descr="20180301_075050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645025" y="3071810"/>
            <a:ext cx="4041775" cy="2214578"/>
          </a:xfrm>
        </p:spPr>
      </p:pic>
      <p:pic>
        <p:nvPicPr>
          <p:cNvPr id="13" name="Содержимое 9" descr="20180301_085102.jpg"/>
          <p:cNvPicPr>
            <a:picLocks noGrp="1" noChangeAspect="1"/>
          </p:cNvPicPr>
          <p:nvPr>
            <p:ph sz="quarter" idx="4"/>
          </p:nvPr>
        </p:nvPicPr>
        <p:blipFill>
          <a:blip r:embed="rId4" cstate="print"/>
          <a:stretch>
            <a:fillRect/>
          </a:stretch>
        </p:blipFill>
        <p:spPr>
          <a:xfrm>
            <a:off x="4645024" y="3013770"/>
            <a:ext cx="4213255" cy="2273498"/>
          </a:xfrm>
        </p:spPr>
      </p:pic>
      <p:sp>
        <p:nvSpPr>
          <p:cNvPr id="10" name="Содержимое 9"/>
          <p:cNvSpPr>
            <a:spLocks noGrp="1"/>
          </p:cNvSpPr>
          <p:nvPr>
            <p:ph sz="quarter" idx="4"/>
          </p:nvPr>
        </p:nvSpPr>
        <p:spPr>
          <a:xfrm>
            <a:off x="4645025" y="1500173"/>
            <a:ext cx="4041775" cy="1143009"/>
          </a:xfrm>
        </p:spPr>
        <p:txBody>
          <a:bodyPr/>
          <a:lstStyle/>
          <a:p>
            <a:pPr>
              <a:buNone/>
            </a:pPr>
            <a:r>
              <a:rPr lang="ru-RU" b="1" dirty="0" smtClean="0"/>
              <a:t>Где быстрее распускаются листья</a:t>
            </a:r>
            <a:endParaRPr lang="ru-RU" b="1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Взаимодействие с родителями</a:t>
            </a:r>
            <a:endParaRPr lang="ru-RU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Содержимое 5" descr="20171116_081056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457200" y="2727325"/>
            <a:ext cx="4038600" cy="2271713"/>
          </a:xfrm>
        </p:spPr>
      </p:pic>
      <p:sp>
        <p:nvSpPr>
          <p:cNvPr id="10" name="Содержимое 9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Анкетирование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Привлечение к созданию ПРС в группе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Оформление наглядной информации : консультации, памятки, рекомендации.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" name="Содержимое 10" descr="20171101_100837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648200" y="2727325"/>
            <a:ext cx="4038600" cy="2271713"/>
          </a:xfrm>
        </p:spPr>
      </p:pic>
      <p:pic>
        <p:nvPicPr>
          <p:cNvPr id="10" name="Содержимое 4" descr="20171116_081038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 rot="5400000">
            <a:off x="607190" y="2178835"/>
            <a:ext cx="4214841" cy="2714645"/>
          </a:xfr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Перспектива на будущее</a:t>
            </a:r>
            <a:endParaRPr lang="ru-RU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sz="half" idx="1"/>
          </p:nvPr>
        </p:nvSpPr>
        <p:spPr>
          <a:xfrm>
            <a:off x="457200" y="1071547"/>
            <a:ext cx="8115328" cy="2143140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Данная проблема действительно актуальна и значима. Я планирую продолжать работу по данной проблеме ,совершенствуя ее в зависимости от возрастных и индивидуальных особенностей детей.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Содержимое 9" descr="20180208_161742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rcRect l="4440"/>
          <a:stretch>
            <a:fillRect/>
          </a:stretch>
        </p:blipFill>
        <p:spPr>
          <a:xfrm>
            <a:off x="3714744" y="3214688"/>
            <a:ext cx="4500594" cy="2911475"/>
          </a:xfr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800" dirty="0" smtClean="0"/>
              <a:t>Спасибо за внимание!</a:t>
            </a:r>
            <a:endParaRPr lang="ru-RU" sz="4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  </a:t>
            </a:r>
            <a:endParaRPr lang="ru-RU" sz="3600" dirty="0"/>
          </a:p>
        </p:txBody>
      </p:sp>
      <p:pic>
        <p:nvPicPr>
          <p:cNvPr id="5123" name="Picture 3" descr="http://dg53.mycdn.me/getImage?photoId=302423135491&amp;photoType=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1285860"/>
            <a:ext cx="6096000" cy="38766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 advTm="6131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1622</TotalTime>
  <Words>760</Words>
  <Application>Microsoft Office PowerPoint</Application>
  <PresentationFormat>Экран (4:3)</PresentationFormat>
  <Paragraphs>118</Paragraphs>
  <Slides>35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6" baseType="lpstr">
      <vt:lpstr>Тема Office</vt:lpstr>
      <vt:lpstr>Выступление на  Опыт работы  «Опытно-экспериментальная деятельность с детьми старшей и подготовительной группы детского сада» </vt:lpstr>
      <vt:lpstr>Актуальность</vt:lpstr>
      <vt:lpstr>«Что я слышу – забываю  Что я вижу – я помню,  Что я делаю – я понимаю».   (Конфуций) </vt:lpstr>
      <vt:lpstr>Цель и задачи:</vt:lpstr>
      <vt:lpstr> Условия, необходимые для детского                       экспериментирования</vt:lpstr>
      <vt:lpstr>  Основные направления в работе</vt:lpstr>
      <vt:lpstr>Основные методы</vt:lpstr>
      <vt:lpstr>Формы работы</vt:lpstr>
      <vt:lpstr>Принципы</vt:lpstr>
      <vt:lpstr>Последовательность детского экспериментирования. </vt:lpstr>
      <vt:lpstr>Формы проведения</vt:lpstr>
      <vt:lpstr>Приемы экспериментально-исследовательской деятельности</vt:lpstr>
      <vt:lpstr>Создание условий В группе организован экспериментальный уголок, разработаны дидактические игры , подобрана методическая литература для проведения опытов</vt:lpstr>
      <vt:lpstr>Мини-лаборатории  и бизиборды </vt:lpstr>
      <vt:lpstr>Мероприятия</vt:lpstr>
      <vt:lpstr>Вода и ее свойства</vt:lpstr>
      <vt:lpstr>Рассматривание снежинок</vt:lpstr>
      <vt:lpstr>Замораживание воды</vt:lpstr>
      <vt:lpstr>Круговорот воды </vt:lpstr>
      <vt:lpstr>Воздух</vt:lpstr>
      <vt:lpstr>Знакомимся с вентилятором</vt:lpstr>
      <vt:lpstr>Извержение вулкана</vt:lpstr>
      <vt:lpstr>Что горит ярче?</vt:lpstr>
      <vt:lpstr>Свойство камней</vt:lpstr>
      <vt:lpstr>Слайд 25</vt:lpstr>
      <vt:lpstr>Какие замечательные картины получаются на песке</vt:lpstr>
      <vt:lpstr>Выращивание кристаллов</vt:lpstr>
      <vt:lpstr>Свойства бумаги</vt:lpstr>
      <vt:lpstr>Свойства бумаги</vt:lpstr>
      <vt:lpstr>Для чего нужна теплица?</vt:lpstr>
      <vt:lpstr>Удивительное рядом</vt:lpstr>
      <vt:lpstr>Взаимодействие с родителями</vt:lpstr>
      <vt:lpstr>Слайд 33</vt:lpstr>
      <vt:lpstr>Перспектива на будущее</vt:lpstr>
      <vt:lpstr>Спасибо за внимание!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Компас</dc:creator>
  <cp:lastModifiedBy>Пользователь</cp:lastModifiedBy>
  <cp:revision>212</cp:revision>
  <cp:lastPrinted>2016-03-16T13:17:17Z</cp:lastPrinted>
  <dcterms:created xsi:type="dcterms:W3CDTF">2013-03-10T13:49:57Z</dcterms:created>
  <dcterms:modified xsi:type="dcterms:W3CDTF">2018-03-18T16:00:06Z</dcterms:modified>
</cp:coreProperties>
</file>