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2"/>
  </p:notesMasterIdLst>
  <p:sldIdLst>
    <p:sldId id="256" r:id="rId2"/>
    <p:sldId id="263" r:id="rId3"/>
    <p:sldId id="262" r:id="rId4"/>
    <p:sldId id="275" r:id="rId5"/>
    <p:sldId id="276" r:id="rId6"/>
    <p:sldId id="267" r:id="rId7"/>
    <p:sldId id="279" r:id="rId8"/>
    <p:sldId id="280" r:id="rId9"/>
    <p:sldId id="278" r:id="rId10"/>
    <p:sldId id="268" r:id="rId11"/>
    <p:sldId id="257" r:id="rId12"/>
    <p:sldId id="260" r:id="rId13"/>
    <p:sldId id="277" r:id="rId14"/>
    <p:sldId id="269" r:id="rId15"/>
    <p:sldId id="270" r:id="rId16"/>
    <p:sldId id="271" r:id="rId17"/>
    <p:sldId id="272" r:id="rId18"/>
    <p:sldId id="273" r:id="rId19"/>
    <p:sldId id="274" r:id="rId20"/>
    <p:sldId id="264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791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F7056F1-AF72-4391-961A-097B12351520}" type="datetimeFigureOut">
              <a:rPr lang="ru-RU"/>
              <a:pPr>
                <a:defRPr/>
              </a:pPr>
              <a:t>18.04.2013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FC1C85A-6E67-4B48-AB82-7D4803CFB1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F89DE-DEC4-43D8-957C-E9C49DD15811}" type="datetime1">
              <a:rPr lang="ru-RU"/>
              <a:pPr>
                <a:defRPr/>
              </a:pPr>
              <a:t>18.04.2013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3CD78-54FE-4502-AA02-479C4EA991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D0B50-4B5B-4FC1-A6EA-A78DC585654A}" type="datetime1">
              <a:rPr lang="ru-RU"/>
              <a:pPr>
                <a:defRPr/>
              </a:pPr>
              <a:t>18.04.2013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6FB1C-6AC8-4DD4-846C-5F2AB57694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72503-165E-449F-9FDE-BC2090850518}" type="datetime1">
              <a:rPr lang="ru-RU"/>
              <a:pPr>
                <a:defRPr/>
              </a:pPr>
              <a:t>18.04.2013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825B5-F486-4BBC-9115-5755E62743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4845E-5143-4D28-A9A4-938CA83254F8}" type="datetime1">
              <a:rPr lang="ru-RU"/>
              <a:pPr>
                <a:defRPr/>
              </a:pPr>
              <a:t>18.04.2013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8995F-AAAA-46B0-BB42-C473C11FAE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F19E8-885A-420B-9213-25EFAE8047F9}" type="datetime1">
              <a:rPr lang="ru-RU"/>
              <a:pPr>
                <a:defRPr/>
              </a:pPr>
              <a:t>18.04.2013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37856-CB81-403A-91D5-2ABA167311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E2E1F-7731-4AC7-A6C6-A02A05CD26AD}" type="datetime1">
              <a:rPr lang="ru-RU"/>
              <a:pPr>
                <a:defRPr/>
              </a:pPr>
              <a:t>18.04.2013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E993B-D883-4076-B034-CD8E13AAB8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14997-280B-4A85-B4B3-D36F562B6432}" type="datetime1">
              <a:rPr lang="ru-RU"/>
              <a:pPr>
                <a:defRPr/>
              </a:pPr>
              <a:t>18.04.2013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EC2B0-48CE-4236-858A-BC10127D61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BD36D-9B69-4DB7-9D48-6215D69CD5A3}" type="datetime1">
              <a:rPr lang="ru-RU"/>
              <a:pPr>
                <a:defRPr/>
              </a:pPr>
              <a:t>18.04.2013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FCE0B-AE03-40EB-9BFD-970045E14E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AD87E-1C5E-4AD8-B4F6-6C8B831DB7F3}" type="datetime1">
              <a:rPr lang="ru-RU"/>
              <a:pPr>
                <a:defRPr/>
              </a:pPr>
              <a:t>18.04.2013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EDA4B-A2A2-4487-87FC-7BD2E96E9C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2342C-1058-470A-B4BE-528E3D5C5A71}" type="datetime1">
              <a:rPr lang="ru-RU"/>
              <a:pPr>
                <a:defRPr/>
              </a:pPr>
              <a:t>18.04.2013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35F34-5614-4F7F-A9C1-CD697F517A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46003-F3BA-40AB-B453-80F357BD38AA}" type="datetime1">
              <a:rPr lang="ru-RU"/>
              <a:pPr>
                <a:defRPr/>
              </a:pPr>
              <a:t>18.04.2013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C7D59-98D2-453A-8FBF-279F812A3C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9ADAE6D-5EB2-4544-B9A0-B5A77EB71F91}" type="datetime1">
              <a:rPr lang="ru-RU"/>
              <a:pPr>
                <a:defRPr/>
              </a:pPr>
              <a:t>18.04.2013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F81742A-7627-48DA-A697-9EB8DD2DC7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ый треугольник 4"/>
          <p:cNvSpPr/>
          <p:nvPr/>
        </p:nvSpPr>
        <p:spPr>
          <a:xfrm flipV="1">
            <a:off x="0" y="0"/>
            <a:ext cx="8001000" cy="6858000"/>
          </a:xfrm>
          <a:prstGeom prst="rtTriangle">
            <a:avLst/>
          </a:prstGeom>
          <a:blipFill dpi="0" rotWithShape="1">
            <a:blip r:embed="rId3" cstate="print">
              <a:alphaModFix amt="94000"/>
            </a:blip>
            <a:srcRect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14625" y="4214813"/>
            <a:ext cx="6429375" cy="192881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Презентация опыта работы</a:t>
            </a:r>
          </a:p>
        </p:txBody>
      </p:sp>
      <p:sp>
        <p:nvSpPr>
          <p:cNvPr id="7" name="Прямоугольник 6"/>
          <p:cNvSpPr/>
          <p:nvPr/>
        </p:nvSpPr>
        <p:spPr>
          <a:xfrm rot="2909618" flipH="1">
            <a:off x="3905228" y="-1812572"/>
            <a:ext cx="119129" cy="10483144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 rot="20815945">
            <a:off x="2735263" y="2422525"/>
            <a:ext cx="1463675" cy="2246313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</a:t>
            </a:r>
            <a:endParaRPr lang="ru-RU" sz="1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0"/>
          <p:cNvSpPr txBox="1"/>
          <p:nvPr/>
        </p:nvSpPr>
        <p:spPr>
          <a:xfrm rot="20983810">
            <a:off x="760413" y="4186238"/>
            <a:ext cx="1481137" cy="22463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0" b="1" dirty="0" smtClean="0">
                <a:solidFill>
                  <a:srgbClr val="F579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</a:t>
            </a:r>
            <a:endParaRPr lang="ru-RU" sz="14000" b="1" dirty="0">
              <a:solidFill>
                <a:srgbClr val="F5791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0"/>
          <p:cNvSpPr txBox="1"/>
          <p:nvPr/>
        </p:nvSpPr>
        <p:spPr>
          <a:xfrm rot="20314623">
            <a:off x="5441950" y="633413"/>
            <a:ext cx="1474788" cy="22463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</a:t>
            </a:r>
            <a:endParaRPr lang="ru-RU" sz="1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0"/>
          <p:cNvSpPr txBox="1"/>
          <p:nvPr/>
        </p:nvSpPr>
        <p:spPr>
          <a:xfrm rot="21443890">
            <a:off x="1550988" y="3532188"/>
            <a:ext cx="1474787" cy="22479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</a:t>
            </a:r>
            <a:endParaRPr lang="ru-RU" sz="1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10"/>
          <p:cNvSpPr txBox="1"/>
          <p:nvPr/>
        </p:nvSpPr>
        <p:spPr>
          <a:xfrm rot="20736033">
            <a:off x="2398713" y="2935288"/>
            <a:ext cx="1482725" cy="22463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0" b="1" dirty="0" smtClean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</a:t>
            </a:r>
            <a:endParaRPr lang="ru-RU" sz="14000" b="1" dirty="0">
              <a:ln w="11430"/>
              <a:solidFill>
                <a:srgbClr val="0070C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0"/>
          <p:cNvSpPr txBox="1"/>
          <p:nvPr/>
        </p:nvSpPr>
        <p:spPr>
          <a:xfrm rot="20803648">
            <a:off x="4019550" y="1535113"/>
            <a:ext cx="1806575" cy="22463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Ж</a:t>
            </a:r>
            <a:endParaRPr lang="ru-RU" sz="140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0"/>
          <p:cNvSpPr txBox="1"/>
          <p:nvPr/>
        </p:nvSpPr>
        <p:spPr>
          <a:xfrm rot="21292455">
            <a:off x="3668713" y="2128838"/>
            <a:ext cx="1382712" cy="22463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</a:t>
            </a:r>
            <a:endParaRPr lang="ru-RU" sz="14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0"/>
          <p:cNvSpPr txBox="1"/>
          <p:nvPr/>
        </p:nvSpPr>
        <p:spPr>
          <a:xfrm rot="21082940">
            <a:off x="4803775" y="1157288"/>
            <a:ext cx="1311275" cy="22463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</a:t>
            </a:r>
            <a:endParaRPr lang="ru-RU" sz="1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51" name="Picture 3" descr="H:\Documents and Settings\Aida\Рабочий стол\НОвая ГРАФИКА сборник\КАРТИНКИ СБОРНИК_ школьные\s4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1428750"/>
            <a:ext cx="2028825" cy="139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0"/>
          <p:cNvSpPr txBox="1"/>
          <p:nvPr/>
        </p:nvSpPr>
        <p:spPr>
          <a:xfrm>
            <a:off x="6143625" y="0"/>
            <a:ext cx="1436688" cy="224631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</a:t>
            </a:r>
            <a:endParaRPr lang="ru-RU" sz="14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10"/>
          <p:cNvSpPr txBox="1"/>
          <p:nvPr/>
        </p:nvSpPr>
        <p:spPr>
          <a:xfrm rot="20983810">
            <a:off x="315913" y="601663"/>
            <a:ext cx="350837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F579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</a:t>
            </a:r>
            <a:endParaRPr lang="ru-RU" b="1" dirty="0">
              <a:solidFill>
                <a:srgbClr val="F5791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10"/>
          <p:cNvSpPr txBox="1"/>
          <p:nvPr/>
        </p:nvSpPr>
        <p:spPr>
          <a:xfrm rot="21443890">
            <a:off x="936625" y="436563"/>
            <a:ext cx="35083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 rot="20736033">
            <a:off x="1397000" y="466725"/>
            <a:ext cx="3524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</a:t>
            </a:r>
            <a:endParaRPr lang="ru-RU" b="1" dirty="0">
              <a:ln w="11430"/>
              <a:solidFill>
                <a:srgbClr val="0070C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10"/>
          <p:cNvSpPr txBox="1"/>
          <p:nvPr/>
        </p:nvSpPr>
        <p:spPr>
          <a:xfrm rot="20803648">
            <a:off x="2036763" y="682625"/>
            <a:ext cx="3937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Ж</a:t>
            </a:r>
            <a:endParaRPr lang="ru-RU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10"/>
          <p:cNvSpPr txBox="1"/>
          <p:nvPr/>
        </p:nvSpPr>
        <p:spPr>
          <a:xfrm rot="21082940">
            <a:off x="3168650" y="522288"/>
            <a:ext cx="328613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</a:t>
            </a: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10"/>
          <p:cNvSpPr txBox="1"/>
          <p:nvPr/>
        </p:nvSpPr>
        <p:spPr>
          <a:xfrm rot="21292455">
            <a:off x="2587625" y="508000"/>
            <a:ext cx="190500" cy="36988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</a:t>
            </a:r>
            <a:endParaRPr lang="ru-RU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10"/>
          <p:cNvSpPr txBox="1"/>
          <p:nvPr/>
        </p:nvSpPr>
        <p:spPr>
          <a:xfrm>
            <a:off x="3578225" y="207963"/>
            <a:ext cx="563563" cy="368300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</a:t>
            </a:r>
            <a:endParaRPr lang="ru-RU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6357938" y="0"/>
            <a:ext cx="1195387" cy="2460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http://aida.ucoz.ru</a:t>
            </a:r>
            <a:endParaRPr lang="ru-RU" sz="10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361" name="TextBox 22"/>
          <p:cNvSpPr txBox="1">
            <a:spLocks noChangeArrowheads="1"/>
          </p:cNvSpPr>
          <p:nvPr/>
        </p:nvSpPr>
        <p:spPr bwMode="auto">
          <a:xfrm>
            <a:off x="2643188" y="6143625"/>
            <a:ext cx="4714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/>
              <a:t>Земцова Ольга Алекандровна </a:t>
            </a:r>
          </a:p>
          <a:p>
            <a:pPr algn="ctr"/>
            <a:r>
              <a:rPr lang="ru-RU"/>
              <a:t>МБОУ «СОШ № 19»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2" grpId="1"/>
      <p:bldP spid="17" grpId="0"/>
      <p:bldP spid="17" grpId="1"/>
      <p:bldP spid="13" grpId="0"/>
      <p:bldP spid="13" grpId="1"/>
      <p:bldP spid="10" grpId="0"/>
      <p:bldP spid="10" grpId="1"/>
      <p:bldP spid="15" grpId="0"/>
      <p:bldP spid="15" grpId="1"/>
      <p:bldP spid="14" grpId="0"/>
      <p:bldP spid="14" grpId="1"/>
      <p:bldP spid="16" grpId="0"/>
      <p:bldP spid="16" grpId="1"/>
      <p:bldP spid="18" grpId="0"/>
      <p:bldP spid="18" grpId="1"/>
      <p:bldP spid="41" grpId="0"/>
      <p:bldP spid="42" grpId="0"/>
      <p:bldP spid="42" grpId="1"/>
      <p:bldP spid="43" grpId="0"/>
      <p:bldP spid="43" grpId="1"/>
      <p:bldP spid="44" grpId="0"/>
      <p:bldP spid="45" grpId="0"/>
      <p:bldP spid="46" grpId="0"/>
      <p:bldP spid="4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dirty="0" smtClean="0"/>
              <a:t>Я иду на урок</a:t>
            </a:r>
          </a:p>
          <a:p>
            <a:pPr>
              <a:buFont typeface="Arial" charset="0"/>
              <a:buNone/>
            </a:pPr>
            <a:r>
              <a:rPr lang="ru-RU" dirty="0" smtClean="0"/>
              <a:t>Я, мне кажется, точно не знаю,</a:t>
            </a:r>
          </a:p>
          <a:p>
            <a:pPr>
              <a:buFont typeface="Arial" charset="0"/>
              <a:buNone/>
            </a:pPr>
            <a:r>
              <a:rPr lang="ru-RU" dirty="0" smtClean="0"/>
              <a:t>Что за день предстоит,</a:t>
            </a:r>
          </a:p>
          <a:p>
            <a:pPr>
              <a:buFont typeface="Arial" charset="0"/>
              <a:buNone/>
            </a:pPr>
            <a:r>
              <a:rPr lang="ru-RU" dirty="0" smtClean="0"/>
              <a:t>Где начало его, где итог.</a:t>
            </a:r>
          </a:p>
          <a:p>
            <a:pPr>
              <a:buFont typeface="Arial" charset="0"/>
              <a:buNone/>
            </a:pPr>
            <a:r>
              <a:rPr lang="ru-RU" dirty="0" smtClean="0"/>
              <a:t>Но за счастьем иду!</a:t>
            </a:r>
          </a:p>
          <a:p>
            <a:pPr>
              <a:buFont typeface="Arial" charset="0"/>
              <a:buNone/>
            </a:pPr>
            <a:r>
              <a:rPr lang="ru-RU" dirty="0" smtClean="0"/>
              <a:t>Это я уж давно понимаю.</a:t>
            </a:r>
          </a:p>
          <a:p>
            <a:pPr>
              <a:buFont typeface="Arial" charset="0"/>
              <a:buNone/>
            </a:pPr>
            <a:r>
              <a:rPr lang="ru-RU" dirty="0" smtClean="0"/>
              <a:t>Я иду на урок.</a:t>
            </a:r>
          </a:p>
          <a:p>
            <a:pPr>
              <a:buFont typeface="Arial" charset="0"/>
              <a:buNone/>
            </a:pPr>
            <a:r>
              <a:rPr lang="ru-RU" dirty="0" smtClean="0"/>
              <a:t>Удивительный школьный урок…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C2858F5-3772-4B14-A3F3-6158A2ACCE32}" type="datetime1">
              <a:rPr lang="ru-RU" smtClean="0"/>
              <a:pPr>
                <a:defRPr/>
              </a:pPr>
              <a:t>19.04.2013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2B2CD8-1B76-4252-9493-A36B3F6B0836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638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Л.С. </a:t>
            </a:r>
            <a:r>
              <a:rPr lang="ru-RU" dirty="0" err="1" smtClean="0"/>
              <a:t>Выготский</a:t>
            </a:r>
            <a:r>
              <a:rPr lang="ru-RU" dirty="0" smtClean="0"/>
              <a:t> писал «Ни одна форма поведения не является столь крепкой, как связанная с эмоцией. Поэтому, если вы хотите вызвать у ученика нужные вам формы поведения, всегда позаботьтесь о том, чтобы эти реакции оставили эмоциональный след в ученике».</a:t>
            </a:r>
          </a:p>
          <a:p>
            <a:endParaRPr lang="ru-RU" dirty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C2858F5-3772-4B14-A3F3-6158A2ACCE32}" type="datetime1">
              <a:rPr lang="ru-RU" smtClean="0"/>
              <a:pPr>
                <a:defRPr/>
              </a:pPr>
              <a:t>19.04.2013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0388D-BD89-419C-8462-9AB70D44C6CB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>
          <a:xfrm>
            <a:off x="468313" y="404813"/>
            <a:ext cx="8229600" cy="1008062"/>
          </a:xfrm>
        </p:spPr>
        <p:txBody>
          <a:bodyPr/>
          <a:lstStyle/>
          <a:p>
            <a:r>
              <a:rPr lang="ru-RU" sz="3600" smtClean="0"/>
              <a:t>Работаю по УМК «Перспективная начальная школа»</a:t>
            </a: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1945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/>
              <a:t>Основная идея УМК «Перспективная начальная школа» — оптимальное развитие каждого ребенка на основе педагогической поддержки его индивидуальности (возраста, способностей, интересов, склонностей, развития) в условиях специально организованной учебной деятельности, где ученик выступает то в роли обучаемого, то в роли обучающего, то в роли организатора учебной ситуации. 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C2858F5-3772-4B14-A3F3-6158A2ACCE32}" type="datetime1">
              <a:rPr lang="ru-RU" smtClean="0"/>
              <a:pPr>
                <a:defRPr/>
              </a:pPr>
              <a:t>19.04.2013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437FCF-480B-42C7-A1F5-368121A4D1CC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864096"/>
          </a:xfrm>
        </p:spPr>
        <p:txBody>
          <a:bodyPr/>
          <a:lstStyle/>
          <a:p>
            <a:r>
              <a:rPr lang="ru-RU" sz="2800" dirty="0" smtClean="0"/>
              <a:t>Тема самообразования «Активизация познавательной деятельности учащихся на уроках русского языка»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20482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5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2800" b="1" dirty="0" smtClean="0">
                <a:solidFill>
                  <a:srgbClr val="C00000"/>
                </a:solidFill>
              </a:rPr>
              <a:t>          Предполагает внедрение в свою практику новых технологий обучения: игровых, дифференцированных, </a:t>
            </a:r>
            <a:r>
              <a:rPr lang="ru-RU" sz="2800" b="1" dirty="0" err="1" smtClean="0">
                <a:solidFill>
                  <a:srgbClr val="C00000"/>
                </a:solidFill>
              </a:rPr>
              <a:t>мультимедийных</a:t>
            </a:r>
            <a:r>
              <a:rPr lang="ru-RU" sz="2800" b="1" dirty="0" smtClean="0">
                <a:solidFill>
                  <a:srgbClr val="C00000"/>
                </a:solidFill>
              </a:rPr>
              <a:t>.</a:t>
            </a:r>
          </a:p>
          <a:p>
            <a:pPr>
              <a:buFont typeface="Arial" charset="0"/>
              <a:buNone/>
            </a:pPr>
            <a:endParaRPr lang="ru-RU" sz="2800" b="1" dirty="0" smtClean="0">
              <a:solidFill>
                <a:srgbClr val="C00000"/>
              </a:solidFill>
            </a:endParaRPr>
          </a:p>
          <a:p>
            <a:pPr>
              <a:buFont typeface="Arial" charset="0"/>
              <a:buNone/>
            </a:pPr>
            <a:r>
              <a:rPr lang="ru-RU" sz="3600" b="1" dirty="0" smtClean="0">
                <a:solidFill>
                  <a:srgbClr val="C00000"/>
                </a:solidFill>
              </a:rPr>
              <a:t> </a:t>
            </a:r>
            <a:endParaRPr lang="ru-RU" sz="3600" dirty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C2858F5-3772-4B14-A3F3-6158A2ACCE32}" type="datetime1">
              <a:rPr lang="ru-RU" smtClean="0"/>
              <a:pPr>
                <a:defRPr/>
              </a:pPr>
              <a:t>19.04.2013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CF324A-3EEF-48DE-A33A-6DA1BE35E1F7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pic>
        <p:nvPicPr>
          <p:cNvPr id="6" name="Рисунок 5" descr="P10204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996952"/>
            <a:ext cx="4680520" cy="33843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975"/>
          </a:xfrm>
        </p:spPr>
        <p:txBody>
          <a:bodyPr/>
          <a:lstStyle/>
          <a:p>
            <a:r>
              <a:rPr lang="ru-RU" sz="3600" dirty="0" smtClean="0"/>
              <a:t>Словарная работа на уроках русского языка</a:t>
            </a:r>
          </a:p>
        </p:txBody>
      </p:sp>
      <p:sp>
        <p:nvSpPr>
          <p:cNvPr id="22530" name="Содержимое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472112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C2858F5-3772-4B14-A3F3-6158A2ACCE32}" type="datetime1">
              <a:rPr lang="ru-RU" smtClean="0"/>
              <a:pPr>
                <a:defRPr/>
              </a:pPr>
              <a:t>19.04.2013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9E0E4E-88A0-4F80-89F9-D4FD4A3A0732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27088" y="1989138"/>
            <a:ext cx="2449512" cy="38163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400" dirty="0"/>
              <a:t>Не умеет </a:t>
            </a:r>
            <a:r>
              <a:rPr lang="ru-RU" sz="2400" dirty="0">
                <a:solidFill>
                  <a:srgbClr val="FF0000"/>
                </a:solidFill>
              </a:rPr>
              <a:t>дятел</a:t>
            </a:r>
            <a:r>
              <a:rPr lang="ru-RU" sz="2400" dirty="0"/>
              <a:t> петь, </a:t>
            </a:r>
          </a:p>
          <a:p>
            <a:pPr>
              <a:defRPr/>
            </a:pPr>
            <a:r>
              <a:rPr lang="ru-RU" sz="2400" dirty="0"/>
              <a:t>Нет у </a:t>
            </a:r>
            <a:r>
              <a:rPr lang="ru-RU" sz="2400" dirty="0">
                <a:solidFill>
                  <a:srgbClr val="FF0000"/>
                </a:solidFill>
              </a:rPr>
              <a:t>дятла</a:t>
            </a:r>
            <a:r>
              <a:rPr lang="ru-RU" sz="2400" dirty="0"/>
              <a:t> слуха,</a:t>
            </a:r>
          </a:p>
          <a:p>
            <a:pPr>
              <a:defRPr/>
            </a:pPr>
            <a:r>
              <a:rPr lang="ru-RU" sz="2400" dirty="0"/>
              <a:t>Говорят ему </a:t>
            </a:r>
            <a:r>
              <a:rPr lang="ru-RU" sz="2400" dirty="0">
                <a:solidFill>
                  <a:srgbClr val="FF0000"/>
                </a:solidFill>
              </a:rPr>
              <a:t>медведь</a:t>
            </a:r>
          </a:p>
          <a:p>
            <a:pPr>
              <a:defRPr/>
            </a:pPr>
            <a:r>
              <a:rPr lang="ru-RU" sz="2400" dirty="0"/>
              <a:t>Наступил на ухо.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419475" y="1341438"/>
            <a:ext cx="2665413" cy="5111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/>
              <a:t>На травке у леса густого</a:t>
            </a:r>
          </a:p>
          <a:p>
            <a:pPr algn="ctr">
              <a:defRPr/>
            </a:pPr>
            <a:r>
              <a:rPr lang="ru-RU" sz="2000" dirty="0"/>
              <a:t>Паслась луговая </a:t>
            </a:r>
            <a:r>
              <a:rPr lang="ru-RU" sz="2000" dirty="0">
                <a:solidFill>
                  <a:srgbClr val="FF0000"/>
                </a:solidFill>
              </a:rPr>
              <a:t>корова</a:t>
            </a:r>
            <a:r>
              <a:rPr lang="ru-RU" sz="2000" dirty="0"/>
              <a:t>.</a:t>
            </a:r>
          </a:p>
          <a:p>
            <a:pPr algn="ctr">
              <a:defRPr/>
            </a:pPr>
            <a:r>
              <a:rPr lang="ru-RU" sz="2000" dirty="0"/>
              <a:t>А в море, водою плеская,</a:t>
            </a:r>
          </a:p>
          <a:p>
            <a:pPr algn="ctr">
              <a:defRPr/>
            </a:pPr>
            <a:r>
              <a:rPr lang="ru-RU" sz="2000" dirty="0"/>
              <a:t>Ныряла </a:t>
            </a:r>
            <a:r>
              <a:rPr lang="ru-RU" sz="2000" dirty="0">
                <a:solidFill>
                  <a:srgbClr val="FF0000"/>
                </a:solidFill>
              </a:rPr>
              <a:t>корова</a:t>
            </a:r>
            <a:r>
              <a:rPr lang="ru-RU" sz="2000" dirty="0"/>
              <a:t> морская.</a:t>
            </a:r>
          </a:p>
          <a:p>
            <a:pPr algn="ctr">
              <a:defRPr/>
            </a:pPr>
            <a:r>
              <a:rPr lang="ru-RU" sz="2000" dirty="0"/>
              <a:t>И где-то на дерево ловко</a:t>
            </a:r>
          </a:p>
          <a:p>
            <a:pPr algn="ctr">
              <a:defRPr/>
            </a:pPr>
            <a:r>
              <a:rPr lang="ru-RU" sz="2000" dirty="0"/>
              <a:t>Карабкалась божья </a:t>
            </a:r>
            <a:r>
              <a:rPr lang="ru-RU" sz="2000" dirty="0">
                <a:solidFill>
                  <a:srgbClr val="FF0000"/>
                </a:solidFill>
              </a:rPr>
              <a:t>коровка.</a:t>
            </a:r>
          </a:p>
          <a:p>
            <a:pPr algn="ctr">
              <a:defRPr/>
            </a:pPr>
            <a:r>
              <a:rPr lang="ru-RU" sz="2000" dirty="0"/>
              <a:t>Везде успевают коровы:</a:t>
            </a:r>
          </a:p>
          <a:p>
            <a:pPr algn="ctr">
              <a:defRPr/>
            </a:pPr>
            <a:r>
              <a:rPr lang="ru-RU" sz="2000" dirty="0">
                <a:solidFill>
                  <a:srgbClr val="FF0000"/>
                </a:solidFill>
              </a:rPr>
              <a:t>Коровы</a:t>
            </a:r>
            <a:r>
              <a:rPr lang="ru-RU" sz="2000" dirty="0"/>
              <a:t> – они будь здоровы!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227763" y="1989138"/>
            <a:ext cx="2232025" cy="38163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ru-RU" sz="2400" dirty="0"/>
              <a:t>Не зря </a:t>
            </a:r>
            <a:r>
              <a:rPr lang="ru-RU" sz="2400" dirty="0">
                <a:solidFill>
                  <a:srgbClr val="FF0000"/>
                </a:solidFill>
              </a:rPr>
              <a:t>собака</a:t>
            </a:r>
            <a:r>
              <a:rPr lang="ru-RU" sz="2400" dirty="0"/>
              <a:t> тех кусает. Кто камень зря в нее бросает.</a:t>
            </a:r>
          </a:p>
          <a:p>
            <a:pPr algn="r">
              <a:defRPr/>
            </a:pPr>
            <a:r>
              <a:rPr lang="ru-RU" sz="2400" dirty="0"/>
              <a:t>Но, если кто с </a:t>
            </a:r>
            <a:r>
              <a:rPr lang="ru-RU" sz="2400" dirty="0">
                <a:solidFill>
                  <a:srgbClr val="FF0000"/>
                </a:solidFill>
              </a:rPr>
              <a:t>собакой</a:t>
            </a:r>
            <a:r>
              <a:rPr lang="ru-RU" sz="2400" dirty="0"/>
              <a:t> дружит, тому </a:t>
            </a:r>
            <a:r>
              <a:rPr lang="ru-RU" sz="2400" dirty="0">
                <a:solidFill>
                  <a:srgbClr val="FF0000"/>
                </a:solidFill>
              </a:rPr>
              <a:t>собака</a:t>
            </a:r>
            <a:r>
              <a:rPr lang="ru-RU" sz="2400" dirty="0"/>
              <a:t> верно служит.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Фонетические ассоциации.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4400" dirty="0" smtClean="0"/>
              <a:t> </a:t>
            </a:r>
            <a:r>
              <a:rPr lang="ru-RU" sz="4400" dirty="0" smtClean="0"/>
              <a:t> </a:t>
            </a:r>
            <a:r>
              <a:rPr lang="ru-RU" sz="4400" dirty="0" smtClean="0"/>
              <a:t> Пассажир </a:t>
            </a:r>
            <a:r>
              <a:rPr lang="ru-RU" sz="4400" dirty="0" smtClean="0"/>
              <a:t>– п</a:t>
            </a:r>
            <a:r>
              <a:rPr lang="ru-RU" sz="4400" u="sng" dirty="0" smtClean="0"/>
              <a:t>асса</a:t>
            </a:r>
            <a:r>
              <a:rPr lang="ru-RU" sz="4400" dirty="0" smtClean="0"/>
              <a:t>жир </a:t>
            </a:r>
            <a:r>
              <a:rPr lang="ru-RU" sz="4400" dirty="0" smtClean="0"/>
              <a:t>берёт </a:t>
            </a:r>
            <a:r>
              <a:rPr lang="ru-RU" sz="4400" dirty="0" smtClean="0"/>
              <a:t>билет в к</a:t>
            </a:r>
            <a:r>
              <a:rPr lang="ru-RU" sz="4400" u="sng" dirty="0" smtClean="0"/>
              <a:t>асс</a:t>
            </a:r>
            <a:r>
              <a:rPr lang="ru-RU" sz="4400" dirty="0" smtClean="0"/>
              <a:t>е.</a:t>
            </a:r>
            <a:br>
              <a:rPr lang="ru-RU" sz="4400" dirty="0" smtClean="0"/>
            </a:br>
            <a:r>
              <a:rPr lang="ru-RU" sz="4400" dirty="0" smtClean="0"/>
              <a:t>Улица – на у</a:t>
            </a:r>
            <a:r>
              <a:rPr lang="ru-RU" sz="4400" u="sng" dirty="0" smtClean="0"/>
              <a:t>лиц</a:t>
            </a:r>
            <a:r>
              <a:rPr lang="ru-RU" sz="4400" dirty="0" smtClean="0"/>
              <a:t>е встречаю знакомые </a:t>
            </a:r>
            <a:r>
              <a:rPr lang="ru-RU" sz="4400" u="sng" dirty="0" smtClean="0"/>
              <a:t>лиц</a:t>
            </a:r>
            <a:r>
              <a:rPr lang="ru-RU" sz="4400" dirty="0" smtClean="0"/>
              <a:t>а.</a:t>
            </a:r>
            <a:br>
              <a:rPr lang="ru-RU" sz="4400" dirty="0" smtClean="0"/>
            </a:br>
            <a:r>
              <a:rPr lang="ru-RU" sz="4400" dirty="0" smtClean="0"/>
              <a:t>Запад – на за</a:t>
            </a:r>
            <a:r>
              <a:rPr lang="ru-RU" sz="4400" u="sng" dirty="0" smtClean="0"/>
              <a:t>пад</a:t>
            </a:r>
            <a:r>
              <a:rPr lang="ru-RU" sz="4400" dirty="0" smtClean="0"/>
              <a:t>е солнце </a:t>
            </a:r>
            <a:r>
              <a:rPr lang="ru-RU" sz="4400" u="sng" dirty="0" smtClean="0"/>
              <a:t>пад</a:t>
            </a:r>
            <a:r>
              <a:rPr lang="ru-RU" sz="4400" dirty="0" smtClean="0"/>
              <a:t>ает.</a:t>
            </a:r>
          </a:p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BD0B50-4B5B-4FC1-A6EA-A78DC585654A}" type="datetime1">
              <a:rPr lang="ru-RU" smtClean="0"/>
              <a:pPr>
                <a:defRPr/>
              </a:pPr>
              <a:t>19.04.2013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A6FB1C-6AC8-4DD4-846C-5F2AB576948F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 слове спряталось другое слово.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4400" dirty="0" smtClean="0"/>
              <a:t>  Облако </a:t>
            </a:r>
            <a:r>
              <a:rPr lang="ru-RU" sz="4400" dirty="0" smtClean="0"/>
              <a:t>– на об</a:t>
            </a:r>
            <a:r>
              <a:rPr lang="ru-RU" sz="4400" u="sng" dirty="0" smtClean="0"/>
              <a:t>лак</a:t>
            </a:r>
            <a:r>
              <a:rPr lang="ru-RU" sz="4400" dirty="0" smtClean="0"/>
              <a:t>е </a:t>
            </a:r>
            <a:r>
              <a:rPr lang="ru-RU" sz="4400" u="sng" dirty="0" smtClean="0"/>
              <a:t>лак.</a:t>
            </a:r>
            <a:br>
              <a:rPr lang="ru-RU" sz="4400" u="sng" dirty="0" smtClean="0"/>
            </a:br>
            <a:r>
              <a:rPr lang="ru-RU" sz="4400" dirty="0" smtClean="0"/>
              <a:t>Пловец – </a:t>
            </a:r>
            <a:r>
              <a:rPr lang="ru-RU" sz="4400" u="sng" dirty="0" err="1" smtClean="0"/>
              <a:t>плов</a:t>
            </a:r>
            <a:r>
              <a:rPr lang="ru-RU" sz="4400" dirty="0" err="1" smtClean="0"/>
              <a:t>ец</a:t>
            </a:r>
            <a:r>
              <a:rPr lang="ru-RU" sz="4400" dirty="0" smtClean="0"/>
              <a:t> плывет в </a:t>
            </a:r>
            <a:r>
              <a:rPr lang="ru-RU" sz="4400" u="sng" dirty="0" smtClean="0"/>
              <a:t>плов</a:t>
            </a:r>
            <a:r>
              <a:rPr lang="ru-RU" sz="4400" dirty="0" smtClean="0"/>
              <a:t>е.</a:t>
            </a:r>
            <a:br>
              <a:rPr lang="ru-RU" sz="4400" dirty="0" smtClean="0"/>
            </a:br>
            <a:r>
              <a:rPr lang="ru-RU" sz="4400" dirty="0" smtClean="0"/>
              <a:t>Соловей – </a:t>
            </a:r>
            <a:r>
              <a:rPr lang="ru-RU" sz="4400" u="sng" dirty="0" err="1" smtClean="0"/>
              <a:t>соло</a:t>
            </a:r>
            <a:r>
              <a:rPr lang="ru-RU" sz="4400" dirty="0" err="1" smtClean="0"/>
              <a:t>вей</a:t>
            </a:r>
            <a:r>
              <a:rPr lang="ru-RU" sz="4400" dirty="0" smtClean="0"/>
              <a:t> поет </a:t>
            </a:r>
            <a:r>
              <a:rPr lang="ru-RU" sz="4400" u="sng" dirty="0" smtClean="0"/>
              <a:t>соло.</a:t>
            </a:r>
            <a:endParaRPr lang="ru-RU" sz="440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BD0B50-4B5B-4FC1-A6EA-A78DC585654A}" type="datetime1">
              <a:rPr lang="ru-RU" smtClean="0"/>
              <a:pPr>
                <a:defRPr/>
              </a:pPr>
              <a:t>19.04.2013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A6FB1C-6AC8-4DD4-846C-5F2AB576948F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/>
              <a:t>Графические ассоциации – мнемотехника </a:t>
            </a:r>
            <a:endParaRPr lang="ru-RU" dirty="0"/>
          </a:p>
        </p:txBody>
      </p:sp>
      <p:pic>
        <p:nvPicPr>
          <p:cNvPr id="6" name="Содержимое 5" descr="img2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988840"/>
            <a:ext cx="3672408" cy="3384376"/>
          </a:xfrm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BD0B50-4B5B-4FC1-A6EA-A78DC585654A}" type="datetime1">
              <a:rPr lang="ru-RU" smtClean="0"/>
              <a:pPr>
                <a:defRPr/>
              </a:pPr>
              <a:t>19.04.2013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A6FB1C-6AC8-4DD4-846C-5F2AB576948F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pic>
        <p:nvPicPr>
          <p:cNvPr id="7" name="Рисунок 6" descr="img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2060848"/>
            <a:ext cx="4032448" cy="33123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413"/>
          </a:xfrm>
        </p:spPr>
        <p:txBody>
          <a:bodyPr/>
          <a:lstStyle/>
          <a:p>
            <a:r>
              <a:rPr lang="ru-RU" dirty="0" smtClean="0"/>
              <a:t>Словарные слова на тему «Вокзал»</a:t>
            </a:r>
            <a:endParaRPr lang="ru-RU" dirty="0" smtClean="0"/>
          </a:p>
        </p:txBody>
      </p:sp>
      <p:sp>
        <p:nvSpPr>
          <p:cNvPr id="2355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На </a:t>
            </a:r>
            <a:r>
              <a:rPr lang="ru-RU" smtClean="0">
                <a:solidFill>
                  <a:srgbClr val="FF0000"/>
                </a:solidFill>
              </a:rPr>
              <a:t>ВОКЗАЛ</a:t>
            </a:r>
            <a:r>
              <a:rPr lang="ru-RU" smtClean="0"/>
              <a:t>е нас встретил </a:t>
            </a:r>
            <a:r>
              <a:rPr lang="ru-RU" smtClean="0">
                <a:solidFill>
                  <a:srgbClr val="FF0000"/>
                </a:solidFill>
              </a:rPr>
              <a:t>ДЕЖУРНЫЙ</a:t>
            </a:r>
            <a:r>
              <a:rPr lang="ru-RU" smtClean="0"/>
              <a:t>, взял </a:t>
            </a:r>
            <a:r>
              <a:rPr lang="ru-RU" smtClean="0">
                <a:solidFill>
                  <a:srgbClr val="FF0000"/>
                </a:solidFill>
              </a:rPr>
              <a:t>БАГАЖ</a:t>
            </a:r>
            <a:r>
              <a:rPr lang="ru-RU" smtClean="0"/>
              <a:t> и проводил до </a:t>
            </a:r>
            <a:r>
              <a:rPr lang="ru-RU" smtClean="0">
                <a:solidFill>
                  <a:srgbClr val="FF0000"/>
                </a:solidFill>
              </a:rPr>
              <a:t>КАССЫ</a:t>
            </a:r>
            <a:r>
              <a:rPr lang="ru-RU" smtClean="0"/>
              <a:t>, где мы купили </a:t>
            </a:r>
            <a:r>
              <a:rPr lang="ru-RU" smtClean="0">
                <a:solidFill>
                  <a:srgbClr val="FF0000"/>
                </a:solidFill>
              </a:rPr>
              <a:t>БИЛЕТ</a:t>
            </a:r>
            <a:r>
              <a:rPr lang="ru-RU" smtClean="0"/>
              <a:t>. Потом мы прошли на </a:t>
            </a:r>
            <a:r>
              <a:rPr lang="ru-RU" smtClean="0">
                <a:solidFill>
                  <a:srgbClr val="FF0000"/>
                </a:solidFill>
              </a:rPr>
              <a:t>ПЕРРОН</a:t>
            </a:r>
            <a:r>
              <a:rPr lang="ru-RU" smtClean="0"/>
              <a:t> и сели в свой </a:t>
            </a:r>
            <a:r>
              <a:rPr lang="ru-RU" smtClean="0">
                <a:solidFill>
                  <a:srgbClr val="FF0000"/>
                </a:solidFill>
              </a:rPr>
              <a:t>ВАГОН</a:t>
            </a:r>
            <a:r>
              <a:rPr lang="ru-RU" smtClean="0"/>
              <a:t>. Мы отправляемся в </a:t>
            </a:r>
            <a:r>
              <a:rPr lang="ru-RU" smtClean="0">
                <a:solidFill>
                  <a:srgbClr val="FF0000"/>
                </a:solidFill>
              </a:rPr>
              <a:t>ПУТЕШЕСТВИЕ</a:t>
            </a:r>
            <a:r>
              <a:rPr lang="ru-RU" smtClean="0"/>
              <a:t>.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C2858F5-3772-4B14-A3F3-6158A2ACCE32}" type="datetime1">
              <a:rPr lang="ru-RU" smtClean="0"/>
              <a:pPr>
                <a:defRPr/>
              </a:pPr>
              <a:t>19.04.2013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E81242-CE18-4F72-AB50-8EC1E4AA6DE5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b="1" smtClean="0"/>
              <a:t>Задание : </a:t>
            </a:r>
            <a:r>
              <a:rPr lang="ru-RU" sz="2400" smtClean="0"/>
              <a:t>напиши текст, предварительно восстановив  смысл каждого слова и предложения в целом.</a:t>
            </a:r>
          </a:p>
        </p:txBody>
      </p:sp>
      <p:sp>
        <p:nvSpPr>
          <p:cNvPr id="2560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2786062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mtClean="0"/>
              <a:t>Живой уголок.</a:t>
            </a:r>
          </a:p>
          <a:p>
            <a:pPr algn="just" eaLnBrk="1" hangingPunct="1">
              <a:buFont typeface="Arial" charset="0"/>
              <a:buNone/>
            </a:pPr>
            <a:r>
              <a:rPr lang="ru-RU" smtClean="0"/>
              <a:t>		Школьники устрлоии  живой  кологу. Там жвтиу кролик и блкеа. Ребята ухаживают за животными. Крлкоиу дтаю мроквоку и кпастуу. Блкее приносят оеирх и грбиы.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0F66B55-4310-4BC4-B06A-59E0730B8CAD}" type="datetime1">
              <a:rPr lang="ru-RU"/>
              <a:pPr>
                <a:defRPr/>
              </a:pPr>
              <a:t>19.04.2013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52B10C-6B7C-4938-A13A-48D59E4B1342}" type="slidenum">
              <a:rPr lang="ru-RU"/>
              <a:pPr>
                <a:defRPr/>
              </a:pPr>
              <a:t>11</a:t>
            </a:fld>
            <a:endParaRPr lang="ru-RU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00063" y="4071938"/>
            <a:ext cx="8215312" cy="2554287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/>
              <a:t>	Школьники устроили живой уголок. Там живут кролик и белка. Ребята ухаживают за животными. Кролику дают морковку и капусту. Белке приносят орехи и грибы.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азоК</a:t>
            </a:r>
          </a:p>
        </p:txBody>
      </p:sp>
      <p:sp>
        <p:nvSpPr>
          <p:cNvPr id="26626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3288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		алиЖ-алыб азок. У ёен олыб ьмес котед. анО алаледс ебес в усел укшубзи. йыдаК ьнед азок алидоху аз момрок. атялзоК ьсилаватсо амод индо.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 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6D86E02-937F-45CE-8706-CC77DFFC0616}" type="datetime1">
              <a:rPr lang="ru-RU" smtClean="0"/>
              <a:pPr>
                <a:defRPr/>
              </a:pPr>
              <a:t>19.04.2013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63B263-55ED-4623-BC74-FC25184ECAF5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57188" y="3857625"/>
            <a:ext cx="8143875" cy="2062163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/>
              <a:t>	Жила –была коза. У неё было семь деток.Она сделала себе в лесу избушку. Каждый день коза уходила за кормом. Козлята оставались дома одни.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2875"/>
          </a:xfrm>
        </p:spPr>
        <p:txBody>
          <a:bodyPr/>
          <a:lstStyle/>
          <a:p>
            <a:r>
              <a:rPr lang="ru-RU" sz="3600" b="1" smtClean="0">
                <a:solidFill>
                  <a:srgbClr val="C00000"/>
                </a:solidFill>
              </a:rPr>
              <a:t>Дидактическая игра</a:t>
            </a:r>
            <a:r>
              <a:rPr lang="en-US" sz="3600" b="1" smtClean="0">
                <a:solidFill>
                  <a:srgbClr val="C00000"/>
                </a:solidFill>
              </a:rPr>
              <a:t/>
            </a:r>
            <a:br>
              <a:rPr lang="en-US" sz="3600" b="1" smtClean="0">
                <a:solidFill>
                  <a:srgbClr val="C00000"/>
                </a:solidFill>
              </a:rPr>
            </a:br>
            <a:r>
              <a:rPr lang="ru-RU" sz="3600" b="1" smtClean="0">
                <a:solidFill>
                  <a:srgbClr val="C00000"/>
                </a:solidFill>
              </a:rPr>
              <a:t> Пол-минутки для шутки. </a:t>
            </a:r>
            <a:r>
              <a:rPr lang="ru-RU" sz="3600" smtClean="0">
                <a:solidFill>
                  <a:srgbClr val="C00000"/>
                </a:solidFill>
              </a:rPr>
              <a:t/>
            </a:r>
            <a:br>
              <a:rPr lang="ru-RU" sz="3600" smtClean="0">
                <a:solidFill>
                  <a:srgbClr val="C00000"/>
                </a:solidFill>
              </a:rPr>
            </a:br>
            <a:endParaRPr lang="ru-RU" sz="3600" smtClean="0"/>
          </a:p>
        </p:txBody>
      </p:sp>
      <p:sp>
        <p:nvSpPr>
          <p:cNvPr id="27650" name="Содержимое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5516562"/>
          </a:xfrm>
        </p:spPr>
        <p:txBody>
          <a:bodyPr/>
          <a:lstStyle/>
          <a:p>
            <a:pPr algn="just">
              <a:buFontTx/>
              <a:buNone/>
            </a:pPr>
            <a:r>
              <a:rPr lang="ru-RU" sz="2800" smtClean="0"/>
              <a:t>    </a:t>
            </a:r>
            <a:r>
              <a:rPr lang="ru-RU" sz="2000" smtClean="0"/>
              <a:t>Закрепление правописания заглавной буквы в кличках животных.               </a:t>
            </a:r>
          </a:p>
          <a:p>
            <a:pPr>
              <a:buFontTx/>
              <a:buNone/>
            </a:pPr>
            <a:r>
              <a:rPr lang="ru-RU" sz="2400" smtClean="0"/>
              <a:t>                                            Жили- были дед, да баба </a:t>
            </a:r>
          </a:p>
          <a:p>
            <a:pPr>
              <a:buFontTx/>
              <a:buNone/>
            </a:pPr>
            <a:r>
              <a:rPr lang="en-US" sz="2400" smtClean="0"/>
              <a:t>                                            </a:t>
            </a:r>
            <a:r>
              <a:rPr lang="ru-RU" sz="2400" smtClean="0"/>
              <a:t> С маленькою внучкою. </a:t>
            </a:r>
          </a:p>
          <a:p>
            <a:pPr>
              <a:buFontTx/>
              <a:buNone/>
            </a:pPr>
            <a:r>
              <a:rPr lang="en-US" sz="2400" smtClean="0"/>
              <a:t>                                            </a:t>
            </a:r>
            <a:r>
              <a:rPr lang="ru-RU" sz="2400" smtClean="0"/>
              <a:t> Кошку рыжую свою </a:t>
            </a:r>
          </a:p>
          <a:p>
            <a:pPr>
              <a:buFontTx/>
              <a:buNone/>
            </a:pPr>
            <a:r>
              <a:rPr lang="en-US" sz="2400" smtClean="0"/>
              <a:t>                                             </a:t>
            </a:r>
            <a:r>
              <a:rPr lang="ru-RU" sz="2400" smtClean="0"/>
              <a:t>Называли Жучкою, </a:t>
            </a:r>
          </a:p>
          <a:p>
            <a:pPr>
              <a:buFontTx/>
              <a:buNone/>
            </a:pPr>
            <a:r>
              <a:rPr lang="en-US" sz="2400" smtClean="0"/>
              <a:t>                                            </a:t>
            </a:r>
            <a:r>
              <a:rPr lang="ru-RU" sz="2400" smtClean="0"/>
              <a:t> А Хохлатой они </a:t>
            </a:r>
          </a:p>
          <a:p>
            <a:pPr>
              <a:buFontTx/>
              <a:buNone/>
            </a:pPr>
            <a:r>
              <a:rPr lang="ru-RU" sz="2400" smtClean="0"/>
              <a:t> </a:t>
            </a:r>
            <a:r>
              <a:rPr lang="en-US" sz="2400" smtClean="0"/>
              <a:t>                                            </a:t>
            </a:r>
            <a:r>
              <a:rPr lang="ru-RU" sz="2400" smtClean="0"/>
              <a:t>Звали жеребенка, </a:t>
            </a:r>
          </a:p>
          <a:p>
            <a:pPr>
              <a:buFontTx/>
              <a:buNone/>
            </a:pPr>
            <a:r>
              <a:rPr lang="en-US" sz="2400" smtClean="0"/>
              <a:t>                                            </a:t>
            </a:r>
            <a:r>
              <a:rPr lang="ru-RU" sz="2400" smtClean="0"/>
              <a:t> А еще у них была </a:t>
            </a:r>
          </a:p>
          <a:p>
            <a:pPr>
              <a:buFontTx/>
              <a:buNone/>
            </a:pPr>
            <a:r>
              <a:rPr lang="en-US" sz="2400" smtClean="0"/>
              <a:t>                                            </a:t>
            </a:r>
            <a:r>
              <a:rPr lang="ru-RU" sz="2400" smtClean="0"/>
              <a:t> Курица Буренка, </a:t>
            </a:r>
          </a:p>
          <a:p>
            <a:pPr>
              <a:buFontTx/>
              <a:buNone/>
            </a:pPr>
            <a:r>
              <a:rPr lang="en-US" sz="2400" smtClean="0"/>
              <a:t>                                            </a:t>
            </a:r>
            <a:r>
              <a:rPr lang="ru-RU" sz="2400" smtClean="0"/>
              <a:t> Собачонка Мурка, </a:t>
            </a:r>
          </a:p>
          <a:p>
            <a:pPr>
              <a:buFontTx/>
              <a:buNone/>
            </a:pPr>
            <a:r>
              <a:rPr lang="en-US" sz="2400" smtClean="0"/>
              <a:t>                                             </a:t>
            </a:r>
            <a:r>
              <a:rPr lang="ru-RU" sz="2400" smtClean="0"/>
              <a:t>А еще два козла,- </a:t>
            </a:r>
          </a:p>
          <a:p>
            <a:pPr>
              <a:buFontTx/>
              <a:buNone/>
            </a:pPr>
            <a:r>
              <a:rPr lang="ru-RU" sz="2400" smtClean="0"/>
              <a:t> </a:t>
            </a:r>
            <a:r>
              <a:rPr lang="en-US" sz="2400" smtClean="0"/>
              <a:t>                                            </a:t>
            </a:r>
            <a:r>
              <a:rPr lang="ru-RU" sz="2400" smtClean="0"/>
              <a:t>Сивка и Бурка. 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C2858F5-3772-4B14-A3F3-6158A2ACCE32}" type="datetime1">
              <a:rPr lang="ru-RU" smtClean="0"/>
              <a:pPr>
                <a:defRPr/>
              </a:pPr>
              <a:t>19.04.2013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CC290-0634-4599-88A2-BEB751993FF0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ru-RU" smtClean="0"/>
              <a:t>Минутки чистописания</a:t>
            </a:r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ru-RU" smtClean="0"/>
              <a:t>стописа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C2858F5-3772-4B14-A3F3-6158A2ACCE32}" type="datetime1">
              <a:rPr lang="ru-RU" smtClean="0"/>
              <a:pPr>
                <a:defRPr/>
              </a:pPr>
              <a:t>19.04.2013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2AF389-6C7A-4B18-A2A8-DEC925D15B19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50825" y="1412875"/>
            <a:ext cx="2520950" cy="30241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400">
                <a:solidFill>
                  <a:srgbClr val="FFFFFF"/>
                </a:solidFill>
              </a:rPr>
              <a:t>Две антенны на макушке,</a:t>
            </a:r>
          </a:p>
          <a:p>
            <a:pPr algn="ctr"/>
            <a:r>
              <a:rPr lang="ru-RU" sz="2400">
                <a:solidFill>
                  <a:srgbClr val="FFFFFF"/>
                </a:solidFill>
              </a:rPr>
              <a:t>А сама сидит в избушке, </a:t>
            </a:r>
          </a:p>
          <a:p>
            <a:pPr algn="ctr"/>
            <a:r>
              <a:rPr lang="ru-RU" sz="2400">
                <a:solidFill>
                  <a:srgbClr val="FFFFFF"/>
                </a:solidFill>
              </a:rPr>
              <a:t>На себе ее везет</a:t>
            </a:r>
          </a:p>
          <a:p>
            <a:pPr algn="ctr"/>
            <a:r>
              <a:rPr lang="ru-RU" sz="2400">
                <a:solidFill>
                  <a:srgbClr val="FFFFFF"/>
                </a:solidFill>
              </a:rPr>
              <a:t>Очень медленно ползет.</a:t>
            </a:r>
          </a:p>
          <a:p>
            <a:pPr algn="ctr"/>
            <a:endParaRPr lang="ru-RU" sz="2000">
              <a:solidFill>
                <a:srgbClr val="FFFFFF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59113" y="981075"/>
            <a:ext cx="3097212" cy="39592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400">
                <a:solidFill>
                  <a:srgbClr val="FFFFFF"/>
                </a:solidFill>
              </a:rPr>
              <a:t>Жук жужжит:</a:t>
            </a:r>
          </a:p>
          <a:p>
            <a:pPr algn="ctr"/>
            <a:r>
              <a:rPr lang="ru-RU" sz="2400">
                <a:solidFill>
                  <a:srgbClr val="FFFFFF"/>
                </a:solidFill>
              </a:rPr>
              <a:t>Я шел и шел, </a:t>
            </a:r>
          </a:p>
          <a:p>
            <a:pPr algn="ctr"/>
            <a:r>
              <a:rPr lang="ru-RU" sz="2400">
                <a:solidFill>
                  <a:srgbClr val="FFFFFF"/>
                </a:solidFill>
              </a:rPr>
              <a:t>Желтый камешек нашел.</a:t>
            </a:r>
          </a:p>
          <a:p>
            <a:pPr algn="ctr">
              <a:buFontTx/>
              <a:buChar char="-"/>
            </a:pPr>
            <a:r>
              <a:rPr lang="ru-RU" sz="2400">
                <a:solidFill>
                  <a:srgbClr val="FFFFFF"/>
                </a:solidFill>
              </a:rPr>
              <a:t>Это желудь! Ты не прав, -</a:t>
            </a:r>
          </a:p>
          <a:p>
            <a:pPr algn="ctr"/>
            <a:r>
              <a:rPr lang="ru-RU" sz="2400">
                <a:solidFill>
                  <a:srgbClr val="FFFFFF"/>
                </a:solidFill>
              </a:rPr>
              <a:t>Говорит жуку жираф.</a:t>
            </a:r>
          </a:p>
          <a:p>
            <a:pPr algn="ctr"/>
            <a:r>
              <a:rPr lang="ru-RU" sz="2400">
                <a:solidFill>
                  <a:srgbClr val="FFFFFF"/>
                </a:solidFill>
              </a:rPr>
              <a:t>-Что ж, повесь его на сук, -</a:t>
            </a:r>
          </a:p>
          <a:p>
            <a:pPr algn="ctr"/>
            <a:r>
              <a:rPr lang="ru-RU" sz="2400">
                <a:solidFill>
                  <a:srgbClr val="FFFFFF"/>
                </a:solidFill>
              </a:rPr>
              <a:t>Говорит жирафу жук.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443663" y="1412875"/>
            <a:ext cx="2449512" cy="31686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400">
                <a:solidFill>
                  <a:srgbClr val="FFFFFF"/>
                </a:solidFill>
              </a:rPr>
              <a:t>Птица хочет пробудиться, запевает песню птица, </a:t>
            </a:r>
          </a:p>
          <a:p>
            <a:pPr algn="ctr"/>
            <a:r>
              <a:rPr lang="ru-RU" sz="2400">
                <a:solidFill>
                  <a:srgbClr val="FFFFFF"/>
                </a:solidFill>
              </a:rPr>
              <a:t>Потому что с песней</a:t>
            </a:r>
          </a:p>
          <a:p>
            <a:pPr algn="ctr"/>
            <a:r>
              <a:rPr lang="ru-RU" sz="2400">
                <a:solidFill>
                  <a:srgbClr val="FFFFFF"/>
                </a:solidFill>
              </a:rPr>
              <a:t>Пробуждаться интересней.</a:t>
            </a:r>
          </a:p>
        </p:txBody>
      </p:sp>
      <p:pic>
        <p:nvPicPr>
          <p:cNvPr id="24585" name="Picture 9" descr="img0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475" y="4941888"/>
            <a:ext cx="2305050" cy="1676400"/>
          </a:xfrm>
          <a:prstGeom prst="rect">
            <a:avLst/>
          </a:prstGeom>
          <a:noFill/>
        </p:spPr>
      </p:pic>
      <p:pic>
        <p:nvPicPr>
          <p:cNvPr id="24586" name="Picture 10" descr="img05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4581525"/>
            <a:ext cx="2395538" cy="1739900"/>
          </a:xfrm>
          <a:prstGeom prst="rect">
            <a:avLst/>
          </a:prstGeom>
          <a:noFill/>
        </p:spPr>
      </p:pic>
      <p:pic>
        <p:nvPicPr>
          <p:cNvPr id="24587" name="Picture 11" descr="img05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3663" y="4581525"/>
            <a:ext cx="2324100" cy="1689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>
          <a:xfrm>
            <a:off x="395288" y="260350"/>
            <a:ext cx="8229600" cy="1008063"/>
          </a:xfrm>
        </p:spPr>
        <p:txBody>
          <a:bodyPr/>
          <a:lstStyle/>
          <a:p>
            <a:r>
              <a:rPr lang="ru-RU" sz="3600" smtClean="0"/>
              <a:t>Проектная работа на уроках технологии</a:t>
            </a:r>
          </a:p>
        </p:txBody>
      </p:sp>
      <p:sp>
        <p:nvSpPr>
          <p:cNvPr id="2867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C2858F5-3772-4B14-A3F3-6158A2ACCE32}" type="datetime1">
              <a:rPr lang="ru-RU" smtClean="0"/>
              <a:pPr>
                <a:defRPr/>
              </a:pPr>
              <a:t>19.04.2013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E0A6EB-6307-4F08-A098-9BA99581067B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  <p:pic>
        <p:nvPicPr>
          <p:cNvPr id="6" name="Picture 4" descr="P11004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412875"/>
            <a:ext cx="5616575" cy="421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P110044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2205038"/>
            <a:ext cx="5616575" cy="421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9698" name="Содержимое 2"/>
          <p:cNvSpPr>
            <a:spLocks noGrp="1"/>
          </p:cNvSpPr>
          <p:nvPr>
            <p:ph idx="1"/>
          </p:nvPr>
        </p:nvSpPr>
        <p:spPr>
          <a:xfrm>
            <a:off x="457200" y="333375"/>
            <a:ext cx="8229600" cy="5792788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C2858F5-3772-4B14-A3F3-6158A2ACCE32}" type="datetime1">
              <a:rPr lang="ru-RU" smtClean="0"/>
              <a:pPr>
                <a:defRPr/>
              </a:pPr>
              <a:t>19.04.2013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08A9F1-C8A7-40E1-B27C-7A04D7714DC2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pic>
        <p:nvPicPr>
          <p:cNvPr id="29701" name="Picture 5" descr="P11004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2565400"/>
            <a:ext cx="4679950" cy="350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P110044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375" y="404813"/>
            <a:ext cx="4752975" cy="356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C2858F5-3772-4B14-A3F3-6158A2ACCE32}" type="datetime1">
              <a:rPr lang="ru-RU" smtClean="0"/>
              <a:pPr>
                <a:defRPr/>
              </a:pPr>
              <a:t>19.04.2013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D3D9D-5001-4A55-8CDC-5C342E66295D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  <p:pic>
        <p:nvPicPr>
          <p:cNvPr id="6" name="Picture 6" descr="P110043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54163" y="1600200"/>
            <a:ext cx="6035675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ru-RU" sz="3600" smtClean="0"/>
              <a:t>УДЕ П.М. Эрдниева помогают детям легче и быстрее осваивать математику </a:t>
            </a:r>
          </a:p>
        </p:txBody>
      </p:sp>
      <p:sp>
        <p:nvSpPr>
          <p:cNvPr id="31746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mtClean="0"/>
              <a:t>СЛОЖЕНИЕ </a:t>
            </a:r>
          </a:p>
        </p:txBody>
      </p:sp>
      <p:sp>
        <p:nvSpPr>
          <p:cNvPr id="31747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ru-RU" sz="2800" smtClean="0"/>
              <a:t>    </a:t>
            </a:r>
            <a:r>
              <a:rPr lang="ru-RU" sz="2800" b="1" smtClean="0"/>
              <a:t>56    +     24    =   80</a:t>
            </a:r>
          </a:p>
          <a:p>
            <a:pPr>
              <a:buFont typeface="Arial" charset="0"/>
              <a:buNone/>
            </a:pPr>
            <a:endParaRPr lang="ru-RU" sz="2800" b="1" smtClean="0"/>
          </a:p>
          <a:p>
            <a:pPr>
              <a:buFont typeface="Arial" charset="0"/>
              <a:buNone/>
            </a:pPr>
            <a:r>
              <a:rPr lang="ru-RU" sz="2800" b="1" smtClean="0"/>
              <a:t>    50           20          70</a:t>
            </a:r>
          </a:p>
          <a:p>
            <a:pPr>
              <a:buFont typeface="Arial" charset="0"/>
              <a:buNone/>
            </a:pPr>
            <a:r>
              <a:rPr lang="ru-RU" sz="2800" b="1" smtClean="0"/>
              <a:t>             +            =</a:t>
            </a:r>
          </a:p>
          <a:p>
            <a:pPr>
              <a:buFont typeface="Arial" charset="0"/>
              <a:buNone/>
            </a:pPr>
            <a:r>
              <a:rPr lang="ru-RU" sz="2800" b="1" smtClean="0"/>
              <a:t>       6             4          10</a:t>
            </a:r>
          </a:p>
          <a:p>
            <a:pPr>
              <a:buFont typeface="Arial" charset="0"/>
              <a:buNone/>
            </a:pPr>
            <a:endParaRPr lang="ru-RU" b="1" smtClean="0"/>
          </a:p>
          <a:p>
            <a:pPr>
              <a:buFont typeface="Arial" charset="0"/>
              <a:buNone/>
            </a:pPr>
            <a:endParaRPr lang="ru-RU" smtClean="0"/>
          </a:p>
        </p:txBody>
      </p:sp>
      <p:sp>
        <p:nvSpPr>
          <p:cNvPr id="31748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smtClean="0"/>
              <a:t>УМНОЖЕНИЕ</a:t>
            </a:r>
          </a:p>
        </p:txBody>
      </p:sp>
      <p:sp>
        <p:nvSpPr>
          <p:cNvPr id="31749" name="Содержимое 5"/>
          <p:cNvSpPr>
            <a:spLocks noGrp="1"/>
          </p:cNvSpPr>
          <p:nvPr>
            <p:ph sz="quarter" idx="4"/>
          </p:nvPr>
        </p:nvSpPr>
        <p:spPr>
          <a:xfrm>
            <a:off x="5029200" y="2205038"/>
            <a:ext cx="4114800" cy="3951287"/>
          </a:xfrm>
        </p:spPr>
        <p:txBody>
          <a:bodyPr/>
          <a:lstStyle/>
          <a:p>
            <a:pPr marL="457200" indent="-457200">
              <a:buFont typeface="Arial" charset="0"/>
              <a:buAutoNum type="arabicPlain" startAt="56"/>
            </a:pPr>
            <a:r>
              <a:rPr lang="ru-RU" sz="2800" b="1" smtClean="0"/>
              <a:t>∙   2    =   </a:t>
            </a:r>
            <a:r>
              <a:rPr lang="ru-RU" sz="2800" b="1" smtClean="0">
                <a:latin typeface="Arial" charset="0"/>
              </a:rPr>
              <a:t> </a:t>
            </a:r>
            <a:r>
              <a:rPr lang="ru-RU" sz="2800" b="1" smtClean="0"/>
              <a:t>112</a:t>
            </a:r>
            <a:endParaRPr lang="ru-RU" sz="2800" b="1" smtClean="0">
              <a:latin typeface="Arial" charset="0"/>
            </a:endParaRPr>
          </a:p>
          <a:p>
            <a:pPr marL="457200" indent="-457200">
              <a:buFont typeface="Arial" charset="0"/>
              <a:buAutoNum type="arabicPlain" startAt="56"/>
            </a:pPr>
            <a:endParaRPr lang="ru-RU" sz="2800" b="1" smtClean="0">
              <a:latin typeface="Arial" charset="0"/>
            </a:endParaRPr>
          </a:p>
          <a:p>
            <a:pPr marL="457200" indent="-457200">
              <a:buFont typeface="Arial" charset="0"/>
              <a:buNone/>
            </a:pPr>
            <a:r>
              <a:rPr lang="ru-RU" sz="2800" b="1" smtClean="0"/>
              <a:t>50                  100</a:t>
            </a:r>
          </a:p>
          <a:p>
            <a:pPr marL="457200" indent="-457200">
              <a:buFont typeface="Arial" charset="0"/>
              <a:buNone/>
            </a:pPr>
            <a:r>
              <a:rPr lang="ru-RU" sz="2800" b="1" smtClean="0"/>
              <a:t>       ∙   2  = </a:t>
            </a:r>
          </a:p>
          <a:p>
            <a:pPr marL="457200" indent="-457200">
              <a:buFont typeface="Arial" charset="0"/>
              <a:buNone/>
            </a:pPr>
            <a:r>
              <a:rPr lang="ru-RU" sz="2800" b="1" smtClean="0"/>
              <a:t>  6                     12</a:t>
            </a:r>
          </a:p>
          <a:p>
            <a:pPr marL="457200" indent="-457200">
              <a:buFont typeface="Arial" charset="0"/>
              <a:buNone/>
            </a:pPr>
            <a:endParaRPr lang="ru-RU" sz="2800" smtClean="0"/>
          </a:p>
          <a:p>
            <a:pPr marL="457200" indent="-457200">
              <a:buFont typeface="Arial" charset="0"/>
              <a:buNone/>
            </a:pPr>
            <a:endParaRPr lang="ru-RU" sz="2800" smtClean="0"/>
          </a:p>
        </p:txBody>
      </p:sp>
      <p:sp>
        <p:nvSpPr>
          <p:cNvPr id="7" name="Дата 6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EF26878-A065-4886-A9E7-863B5222D487}" type="datetime1">
              <a:rPr lang="ru-RU" smtClean="0"/>
              <a:pPr>
                <a:defRPr/>
              </a:pPr>
              <a:t>19.04.2013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43F20D-F30F-41BF-AA1C-CA60F58D22B7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  <p:sp>
        <p:nvSpPr>
          <p:cNvPr id="31757" name="AutoShape 13"/>
          <p:cNvSpPr>
            <a:spLocks noChangeArrowheads="1"/>
          </p:cNvSpPr>
          <p:nvPr/>
        </p:nvSpPr>
        <p:spPr bwMode="auto">
          <a:xfrm>
            <a:off x="395288" y="2349500"/>
            <a:ext cx="360362" cy="2374900"/>
          </a:xfrm>
          <a:prstGeom prst="downArrow">
            <a:avLst>
              <a:gd name="adj1" fmla="val 50000"/>
              <a:gd name="adj2" fmla="val 16475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758" name="AutoShape 14"/>
          <p:cNvSpPr>
            <a:spLocks noChangeArrowheads="1"/>
          </p:cNvSpPr>
          <p:nvPr/>
        </p:nvSpPr>
        <p:spPr bwMode="auto">
          <a:xfrm>
            <a:off x="4643438" y="2349500"/>
            <a:ext cx="360362" cy="2303463"/>
          </a:xfrm>
          <a:prstGeom prst="downArrow">
            <a:avLst>
              <a:gd name="adj1" fmla="val 50000"/>
              <a:gd name="adj2" fmla="val 15980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759" name="AutoShape 15"/>
          <p:cNvSpPr>
            <a:spLocks noChangeArrowheads="1"/>
          </p:cNvSpPr>
          <p:nvPr/>
        </p:nvSpPr>
        <p:spPr bwMode="auto">
          <a:xfrm flipV="1">
            <a:off x="7667625" y="2276475"/>
            <a:ext cx="360363" cy="2376488"/>
          </a:xfrm>
          <a:prstGeom prst="downArrow">
            <a:avLst>
              <a:gd name="adj1" fmla="val 50000"/>
              <a:gd name="adj2" fmla="val 16486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760" name="AutoShape 16"/>
          <p:cNvSpPr>
            <a:spLocks noChangeArrowheads="1"/>
          </p:cNvSpPr>
          <p:nvPr/>
        </p:nvSpPr>
        <p:spPr bwMode="auto">
          <a:xfrm flipV="1">
            <a:off x="3708400" y="2276475"/>
            <a:ext cx="360363" cy="2376488"/>
          </a:xfrm>
          <a:prstGeom prst="downArrow">
            <a:avLst>
              <a:gd name="adj1" fmla="val 50000"/>
              <a:gd name="adj2" fmla="val 16486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2770" name="Содержимое 2"/>
          <p:cNvSpPr>
            <a:spLocks noGrp="1"/>
          </p:cNvSpPr>
          <p:nvPr>
            <p:ph idx="1"/>
          </p:nvPr>
        </p:nvSpPr>
        <p:spPr>
          <a:xfrm>
            <a:off x="395288" y="1484313"/>
            <a:ext cx="8229600" cy="4525962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C2858F5-3772-4B14-A3F3-6158A2ACCE32}" type="datetime1">
              <a:rPr lang="ru-RU" smtClean="0"/>
              <a:pPr>
                <a:defRPr/>
              </a:pPr>
              <a:t>19.04.2013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FCA8F6-650F-44C3-8013-7CF92AA34D23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  <p:sp>
        <p:nvSpPr>
          <p:cNvPr id="32774" name="WordArt 6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1116013" y="1700213"/>
            <a:ext cx="2376487" cy="12239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3 x 10</a:t>
            </a:r>
            <a:endParaRPr lang="ru-RU" sz="3600" kern="10">
              <a:ln w="9525">
                <a:solidFill>
                  <a:srgbClr val="008000"/>
                </a:solidFill>
                <a:round/>
                <a:headEnd/>
                <a:tailEnd/>
              </a:ln>
              <a:blipFill dpi="0" rotWithShape="0">
                <a:blip r:embed="rId2"/>
                <a:srcRect/>
                <a:tile tx="0" ty="0" sx="100000" sy="100000" flip="none" algn="tl"/>
              </a:blipFill>
              <a:effectLst>
                <a:outerShdw dist="563972" dir="14049741" sx="125000" sy="125000" algn="tl" rotWithShape="0">
                  <a:srgbClr val="C7DFD3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32775" name="WordArt 7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4787900" y="1700213"/>
            <a:ext cx="1584325" cy="12239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=30</a:t>
            </a:r>
          </a:p>
        </p:txBody>
      </p:sp>
      <p:sp>
        <p:nvSpPr>
          <p:cNvPr id="32776" name="WordArt 8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3635375" y="1700213"/>
            <a:ext cx="431800" cy="12239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0</a:t>
            </a:r>
          </a:p>
        </p:txBody>
      </p:sp>
      <p:sp>
        <p:nvSpPr>
          <p:cNvPr id="32778" name="WordArt 10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6516688" y="1700213"/>
            <a:ext cx="504825" cy="12239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0</a:t>
            </a:r>
          </a:p>
        </p:txBody>
      </p:sp>
      <p:sp>
        <p:nvSpPr>
          <p:cNvPr id="32779" name="WordArt 11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4140200" y="1700213"/>
            <a:ext cx="431800" cy="12239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0</a:t>
            </a:r>
          </a:p>
        </p:txBody>
      </p:sp>
      <p:sp>
        <p:nvSpPr>
          <p:cNvPr id="32780" name="WordArt 12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7164388" y="1700213"/>
            <a:ext cx="504825" cy="12239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0</a:t>
            </a:r>
          </a:p>
        </p:txBody>
      </p:sp>
      <p:sp>
        <p:nvSpPr>
          <p:cNvPr id="32781" name="WordArt 13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1042988" y="3860800"/>
            <a:ext cx="3024187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6000 : 3</a:t>
            </a:r>
          </a:p>
        </p:txBody>
      </p:sp>
      <p:sp>
        <p:nvSpPr>
          <p:cNvPr id="32782" name="WordArt 14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5724525" y="3860800"/>
            <a:ext cx="935038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=2</a:t>
            </a:r>
          </a:p>
        </p:txBody>
      </p:sp>
      <p:sp>
        <p:nvSpPr>
          <p:cNvPr id="32784" name="WordArt 16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6732588" y="3860800"/>
            <a:ext cx="504825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0</a:t>
            </a:r>
          </a:p>
        </p:txBody>
      </p:sp>
      <p:sp>
        <p:nvSpPr>
          <p:cNvPr id="32785" name="WordArt 17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7308850" y="3860800"/>
            <a:ext cx="504825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0</a:t>
            </a:r>
          </a:p>
        </p:txBody>
      </p:sp>
      <p:sp>
        <p:nvSpPr>
          <p:cNvPr id="32786" name="WordArt 18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7885113" y="3860800"/>
            <a:ext cx="504825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0</a:t>
            </a:r>
          </a:p>
        </p:txBody>
      </p:sp>
      <p:sp>
        <p:nvSpPr>
          <p:cNvPr id="32787" name="WordArt 19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4140200" y="3860800"/>
            <a:ext cx="504825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0</a:t>
            </a:r>
          </a:p>
        </p:txBody>
      </p:sp>
      <p:sp>
        <p:nvSpPr>
          <p:cNvPr id="32788" name="WordArt 20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4716463" y="3860800"/>
            <a:ext cx="504825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0</a:t>
            </a:r>
          </a:p>
        </p:txBody>
      </p:sp>
      <p:sp>
        <p:nvSpPr>
          <p:cNvPr id="32789" name="WordArt 21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5219700" y="3860800"/>
            <a:ext cx="504825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2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2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1000"/>
                                        <p:tgtEl>
                                          <p:spTgt spid="32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32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2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2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1000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32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32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1000"/>
                                        <p:tgtEl>
                                          <p:spTgt spid="32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0"/>
                                        <p:tgtEl>
                                          <p:spTgt spid="32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6" grpId="0" animBg="1"/>
      <p:bldP spid="32778" grpId="0" animBg="1"/>
      <p:bldP spid="32779" grpId="0" animBg="1"/>
      <p:bldP spid="32780" grpId="0" animBg="1"/>
      <p:bldP spid="32784" grpId="0" animBg="1"/>
      <p:bldP spid="32785" grpId="0" animBg="1"/>
      <p:bldP spid="32786" grpId="0" animBg="1"/>
      <p:bldP spid="32787" grpId="0" animBg="1"/>
      <p:bldP spid="32788" grpId="0" animBg="1"/>
      <p:bldP spid="3278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smtClean="0"/>
              <a:t>«Урок – первая искра, зажигающая факел любознательности»   В.А. Сухомлинский</a:t>
            </a:r>
          </a:p>
        </p:txBody>
      </p:sp>
      <p:sp>
        <p:nvSpPr>
          <p:cNvPr id="17410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mtClean="0"/>
              <a:t>Мое педагогическое кредо:</a:t>
            </a:r>
          </a:p>
          <a:p>
            <a:pPr>
              <a:buFont typeface="Arial" charset="0"/>
              <a:buNone/>
            </a:pPr>
            <a:r>
              <a:rPr lang="ru-RU" sz="4000" smtClean="0"/>
              <a:t>   Не позволять развитию ленивого ума</a:t>
            </a:r>
            <a:r>
              <a:rPr lang="ru-RU" smtClean="0"/>
              <a:t>.</a:t>
            </a:r>
          </a:p>
        </p:txBody>
      </p:sp>
      <p:sp>
        <p:nvSpPr>
          <p:cNvPr id="17411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16413" cy="4525963"/>
          </a:xfrm>
        </p:spPr>
        <p:txBody>
          <a:bodyPr/>
          <a:lstStyle/>
          <a:p>
            <a:r>
              <a:rPr lang="ru-RU" dirty="0" smtClean="0"/>
              <a:t>Главная цель моей педагогической деятельности:</a:t>
            </a:r>
          </a:p>
          <a:p>
            <a:pPr>
              <a:buFont typeface="Arial" charset="0"/>
              <a:buNone/>
            </a:pPr>
            <a:r>
              <a:rPr lang="ru-RU" sz="4000" dirty="0" smtClean="0"/>
              <a:t>   Развитие разносторонней личности ребенка.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8AE941E-FBA0-4D6E-BF1C-79C0FA448539}" type="datetime1">
              <a:rPr lang="ru-RU" smtClean="0"/>
              <a:pPr>
                <a:defRPr/>
              </a:pPr>
              <a:t>19.04.2013</a:t>
            </a:fld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94C2DE-6AE6-443D-9AC8-1D686847B21D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нач.школа 16. русский язык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4F6128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нач.школа 16. русский язык</Template>
  <TotalTime>562</TotalTime>
  <Words>674</Words>
  <Application>Microsoft Office PowerPoint</Application>
  <PresentationFormat>Экран (4:3)</PresentationFormat>
  <Paragraphs>165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нач.школа 16. русский язык</vt:lpstr>
      <vt:lpstr>Презентация опыта работы</vt:lpstr>
      <vt:lpstr>Слайд 2</vt:lpstr>
      <vt:lpstr>Слайд 3</vt:lpstr>
      <vt:lpstr>Работаю по УМК «Перспективная начальная школа» </vt:lpstr>
      <vt:lpstr>Тема самообразования «Активизация познавательной деятельности учащихся на уроках русского языка» </vt:lpstr>
      <vt:lpstr>Словарная работа на уроках русского языка</vt:lpstr>
      <vt:lpstr>Фонетические ассоциации.</vt:lpstr>
      <vt:lpstr>В слове спряталось другое слово.</vt:lpstr>
      <vt:lpstr>Графические ассоциации – мнемотехника </vt:lpstr>
      <vt:lpstr>Словарные слова на тему «Вокзал»</vt:lpstr>
      <vt:lpstr>Задание : напиши текст, предварительно восстановив  смысл каждого слова и предложения в целом.</vt:lpstr>
      <vt:lpstr>азоК</vt:lpstr>
      <vt:lpstr>Дидактическая игра  Пол-минутки для шутки.  </vt:lpstr>
      <vt:lpstr>Минутки чистописания</vt:lpstr>
      <vt:lpstr>Проектная работа на уроках технологии</vt:lpstr>
      <vt:lpstr>Слайд 16</vt:lpstr>
      <vt:lpstr>Слайд 17</vt:lpstr>
      <vt:lpstr>УДЕ П.М. Эрдниева помогают детям легче и быстрее осваивать математику </vt:lpstr>
      <vt:lpstr>Слайд 19</vt:lpstr>
      <vt:lpstr>«Урок – первая искра, зажигающая факел любознательности»   В.А. Сухомлинский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dc:description>http://aida.ucoz.ru</dc:description>
  <cp:lastModifiedBy>user</cp:lastModifiedBy>
  <cp:revision>58</cp:revision>
  <dcterms:created xsi:type="dcterms:W3CDTF">2012-10-10T09:00:32Z</dcterms:created>
  <dcterms:modified xsi:type="dcterms:W3CDTF">2013-04-18T15:22:24Z</dcterms:modified>
</cp:coreProperties>
</file>