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99" r:id="rId3"/>
    <p:sldId id="301" r:id="rId4"/>
    <p:sldId id="296" r:id="rId5"/>
    <p:sldId id="328" r:id="rId6"/>
    <p:sldId id="348" r:id="rId7"/>
    <p:sldId id="373" r:id="rId8"/>
    <p:sldId id="380" r:id="rId9"/>
    <p:sldId id="381" r:id="rId10"/>
    <p:sldId id="361" r:id="rId11"/>
    <p:sldId id="347" r:id="rId12"/>
    <p:sldId id="366" r:id="rId13"/>
    <p:sldId id="367" r:id="rId14"/>
    <p:sldId id="368" r:id="rId15"/>
    <p:sldId id="371" r:id="rId16"/>
    <p:sldId id="376" r:id="rId17"/>
    <p:sldId id="360" r:id="rId18"/>
    <p:sldId id="350" r:id="rId19"/>
    <p:sldId id="386" r:id="rId20"/>
    <p:sldId id="341" r:id="rId21"/>
    <p:sldId id="338" r:id="rId22"/>
    <p:sldId id="339" r:id="rId23"/>
    <p:sldId id="340" r:id="rId24"/>
    <p:sldId id="358" r:id="rId25"/>
    <p:sldId id="363" r:id="rId26"/>
    <p:sldId id="364" r:id="rId27"/>
    <p:sldId id="377" r:id="rId28"/>
    <p:sldId id="382" r:id="rId29"/>
    <p:sldId id="383" r:id="rId30"/>
    <p:sldId id="384" r:id="rId31"/>
    <p:sldId id="270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21091" autoAdjust="0"/>
    <p:restoredTop sz="94660"/>
  </p:normalViewPr>
  <p:slideViewPr>
    <p:cSldViewPr>
      <p:cViewPr varScale="1">
        <p:scale>
          <a:sx n="73" d="100"/>
          <a:sy n="73" d="100"/>
        </p:scale>
        <p:origin x="40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29.09.2018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29.09.2018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29.09.2018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29.09.2018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29.09.2018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29.09.2018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29.09.2018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29.09.2018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29.09.2018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29.09.2018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B21CB-FF47-4E68-A1F5-21510453A608}" type="datetimeFigureOut">
              <a:rPr lang="ru-RU" smtClean="0"/>
              <a:pPr/>
              <a:t>29.09.2018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B21CB-FF47-4E68-A1F5-21510453A608}" type="datetimeFigureOut">
              <a:rPr lang="ru-RU" smtClean="0"/>
              <a:pPr/>
              <a:t>29.09.2018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214BB-BBCE-4F1C-AA6D-7CAA8BBB2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0628" y="692696"/>
            <a:ext cx="771181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Инновационный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проект</a:t>
            </a:r>
          </a:p>
          <a:p>
            <a:pPr algn="ct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Приобщение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старших дошкольников 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 миру художественной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литературы через 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сотрудничество ДОУ, библиотеки и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семьи»</a:t>
            </a:r>
          </a:p>
          <a:p>
            <a:pPr algn="ctr"/>
            <a:endParaRPr lang="ru-RU" sz="24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Подготовительная к школе группа       </a:t>
            </a: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компенсирующей  направленности   </a:t>
            </a:r>
          </a:p>
          <a:p>
            <a:pPr algn="ctr"/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(логопедическая) «Маячок»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4725144"/>
            <a:ext cx="6264696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Куклина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Светлана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Александровна,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                  воспитатель МБДОУ № 6 «Светлячок»</a:t>
            </a:r>
          </a:p>
          <a:p>
            <a:pPr algn="ctr" fontAlgn="auto">
              <a:spcAft>
                <a:spcPts val="0"/>
              </a:spcAft>
              <a:defRPr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    г.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Гаджиево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          2018 г.</a:t>
            </a:r>
          </a:p>
          <a:p>
            <a:pPr algn="ctr" fontAlgn="auto"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r" fontAlgn="auto"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01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404665"/>
            <a:ext cx="648072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Участники проекта:</a:t>
            </a:r>
          </a:p>
          <a:p>
            <a:pPr algn="ctr"/>
            <a:endParaRPr lang="ru-RU" sz="2000" dirty="0" smtClean="0"/>
          </a:p>
          <a:p>
            <a:pPr algn="just">
              <a:buFontTx/>
              <a:buChar char="-"/>
            </a:pPr>
            <a:r>
              <a:rPr lang="ru-RU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воспитанники подготовительной к школе группы        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компенсирующей   направленности «Маячок»;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родители воспитанников;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воспитатель группы.</a:t>
            </a:r>
          </a:p>
          <a:p>
            <a:endParaRPr lang="ru-RU" sz="20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636912"/>
            <a:ext cx="3672408" cy="261788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8010488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404664"/>
            <a:ext cx="741682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проекта:</a:t>
            </a:r>
            <a:r>
              <a:rPr lang="ru-RU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способствовать формированию устойчивого интереса старших дошкольников к художественной литературе через создание единой системы работы между ДОУ, библиотекой и семьей. </a:t>
            </a:r>
          </a:p>
          <a:p>
            <a:pPr algn="ctr"/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 проекта:</a:t>
            </a:r>
            <a:r>
              <a:rPr lang="ru-RU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i="1" dirty="0" smtClean="0"/>
          </a:p>
          <a:p>
            <a:pPr algn="just"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повысить эффективность работы по приобщению старших дошкольников к книге через взаимодействие всех участников образовательного процесса: педагогов, работников библиотеки, детей, родителей. </a:t>
            </a:r>
          </a:p>
          <a:p>
            <a:pPr lvl="0" algn="just"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формировать первоначальные представления об особенностях художественной литературы: о жанрах (проза, поэзия), об их специфических особенностях; о композиции; - о простейших элементах образности в языке; выработать правильное отношение к книге и чтению;</a:t>
            </a:r>
          </a:p>
          <a:p>
            <a:pPr lvl="0" algn="just"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повысить педагогическую культуру родителей по проблеме приобщения дошкольников к книге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0828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899592" y="-936211"/>
            <a:ext cx="7344816" cy="7140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Этапы реализации проекта: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подготовительный, основной, заключительный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Включают: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  - совместную деятельность родителей и детей;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- взаимодействие воспитателя с родителями;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- взаимодействие воспитателя с детьми;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- взаимодействие всех субъектов образовательного процесса    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(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педагоги – дети – родители).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Содержание работы: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- работа с библиотекой;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- совместная деятельность с детьми;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- взаимодействие с родителями.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165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476672"/>
            <a:ext cx="6768752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179512" y="656984"/>
            <a:ext cx="89644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9263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деятельность с воспитанниками: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03648" y="1196752"/>
            <a:ext cx="66967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Оформление тематических выставок, посвящённых творчеству зарубежных и отечественных писателей</a:t>
            </a:r>
          </a:p>
        </p:txBody>
      </p:sp>
      <p:pic>
        <p:nvPicPr>
          <p:cNvPr id="1026" name="Picture 2" descr="C:\Users\User\Desktop\Новая папка\PC1213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988840"/>
            <a:ext cx="2535435" cy="189714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27" name="Picture 3" descr="C:\Users\User\Desktop\Новая папка\PC1213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2060848"/>
            <a:ext cx="2452658" cy="183520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28" name="Picture 4" descr="C:\Users\User\Desktop\Новая папка\PC1213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4365104"/>
            <a:ext cx="2520197" cy="188574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29" name="Picture 5" descr="C:\Users\User\Desktop\Новая папка\PC1213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3284984"/>
            <a:ext cx="2592288" cy="19396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242576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5" y="764704"/>
            <a:ext cx="41044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Выставка рисунков к юбилею </a:t>
            </a:r>
          </a:p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Сергея Михалкова</a:t>
            </a:r>
          </a:p>
        </p:txBody>
      </p:sp>
      <p:pic>
        <p:nvPicPr>
          <p:cNvPr id="3" name="Picture 2" descr="E:\работа педагога на 2017-18 маячок\на сайт\на сайт 2017\выставка рисунков к юбилею С.Михалкова\фото\P92710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32656"/>
            <a:ext cx="3849400" cy="28803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924944"/>
            <a:ext cx="3994590" cy="298895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9546466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476673"/>
            <a:ext cx="67687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Выставка рисунков к 70 летнему юбилею Григория </a:t>
            </a: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Остера</a:t>
            </a:r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564904"/>
            <a:ext cx="3464460" cy="25922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814" y="1772816"/>
            <a:ext cx="3224710" cy="241289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2780928"/>
            <a:ext cx="3560695" cy="26642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700808"/>
            <a:ext cx="3753165" cy="28083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1187624" y="620689"/>
            <a:ext cx="67687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Выставка рисунков к  юбилею </a:t>
            </a:r>
          </a:p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Михаила Пришвина</a:t>
            </a:r>
          </a:p>
        </p:txBody>
      </p:sp>
    </p:spTree>
    <p:extLst>
      <p:ext uri="{BB962C8B-B14F-4D97-AF65-F5344CB8AC3E}">
        <p14:creationId xmlns:p14="http://schemas.microsoft.com/office/powerpoint/2010/main" val="3197799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76672"/>
            <a:ext cx="7344816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Литературная игра-викторина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 произведениям С.В. Михалкова 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u="sng" dirty="0">
                <a:latin typeface="Times New Roman" pitchFamily="18" charset="0"/>
                <a:cs typeface="Times New Roman" pitchFamily="18" charset="0"/>
              </a:rPr>
              <a:t>«Писатель детства – С. В. Михалков»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F:\ШМТ Михалков\DSC_00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0211" y="1562957"/>
            <a:ext cx="3573988" cy="23762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8" name="Picture 4" descr="F:\ШМТ Михалков\DSC_00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02769" y="1661722"/>
            <a:ext cx="3573988" cy="23762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9" name="Picture 5" descr="F:\ШМТ Михалков\DSC_00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4154409"/>
            <a:ext cx="3465686" cy="230425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30" name="Picture 6" descr="F:\ШМТ Михалков\DSC_005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4154409"/>
            <a:ext cx="3600400" cy="23938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0799875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07704" y="548680"/>
            <a:ext cx="5544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Работа с </a:t>
            </a: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мнемотаблицами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E:\работа педагога на 2017-18 маячок\отчет по мнемотехнике\фото\P92610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124744"/>
            <a:ext cx="2598346" cy="19442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7" name="Picture 3" descr="E:\отчеты 2017 г\отчет по мнемотехнике\фото\P92610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124744"/>
            <a:ext cx="2674911" cy="200150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140968"/>
            <a:ext cx="2205715" cy="29478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515254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87624" y="620688"/>
            <a:ext cx="6840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Рисование по сюжетам любимых сказок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484784"/>
            <a:ext cx="3096344" cy="231684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10309" y="2341746"/>
            <a:ext cx="2808985" cy="21018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645024"/>
            <a:ext cx="3168352" cy="23707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548681"/>
            <a:ext cx="77048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Участие в областном конкурсе чтецов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340768"/>
            <a:ext cx="5100455" cy="38164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548680"/>
            <a:ext cx="6984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Участие в территориальный фестивале чтецов «Живая книга»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628800"/>
            <a:ext cx="2694005" cy="36004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638" y="1628800"/>
            <a:ext cx="2640125" cy="352839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548680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Участие в акции «Подари книжку малышам»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96752"/>
            <a:ext cx="2789709" cy="20922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124744"/>
            <a:ext cx="2880320" cy="21602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068960"/>
            <a:ext cx="2915816" cy="218686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753036"/>
            <a:ext cx="3096344" cy="23222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76672"/>
            <a:ext cx="74888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Участие в акции «Вылечим книжку» </a:t>
            </a:r>
          </a:p>
        </p:txBody>
      </p:sp>
      <p:pic>
        <p:nvPicPr>
          <p:cNvPr id="2050" name="Picture 2" descr="E:\работа педагога на 2017-18 маячок\на сайт\на сайт 2017\лечение книг\DSC_00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9" y="1412776"/>
            <a:ext cx="3240359" cy="216024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2051" name="Picture 3" descr="E:\работа педагога на 2017-18 маячок\на сайт\на сайт 2017\лечение книг\DSC_00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340768"/>
            <a:ext cx="3310336" cy="220689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2052" name="Picture 4" descr="E:\копилка добрых дел\акция вылечим книжку\Новая папка\PB0212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1" y="3830521"/>
            <a:ext cx="3240360" cy="226277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2338852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476672"/>
            <a:ext cx="67687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Участие в акции «Подари закладку малышам» </a:t>
            </a:r>
          </a:p>
        </p:txBody>
      </p:sp>
      <p:pic>
        <p:nvPicPr>
          <p:cNvPr id="1026" name="Picture 2" descr="E:\копилка добрых дел\акция приуроченная к дню матери\фото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980728"/>
            <a:ext cx="2839618" cy="212474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7" name="Picture 3" descr="E:\копилка добрых дел\акция приуроченная к дню матери\фото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268760"/>
            <a:ext cx="2808312" cy="21013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8" name="Picture 4" descr="E:\копилка добрых дел\акция приуроченная к дню матери\фото\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077072"/>
            <a:ext cx="2880320" cy="21552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9" name="Picture 5" descr="E:\копилка добрых дел\акция приуроченная к дню матери\фото\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3212976"/>
            <a:ext cx="2952328" cy="220908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692696"/>
            <a:ext cx="74888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Взаимодействие с педагогами: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смотр-конкурс книжных уголков в ДОУ </a:t>
            </a:r>
          </a:p>
          <a:p>
            <a:pPr algn="ctr"/>
            <a:endParaRPr lang="ru-RU" sz="2400" b="1" dirty="0"/>
          </a:p>
        </p:txBody>
      </p:sp>
      <p:pic>
        <p:nvPicPr>
          <p:cNvPr id="5" name="Picture 2" descr="E:\награждение книжные уголки\DSC_0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645024"/>
            <a:ext cx="3672409" cy="24482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628800"/>
            <a:ext cx="3456384" cy="25922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2705293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115616" y="476672"/>
            <a:ext cx="67687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Круглый стол для педагогов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«Новые подходы в ознакомлении дошкольников с художественной литературой» </a:t>
            </a:r>
          </a:p>
        </p:txBody>
      </p:sp>
      <p:pic>
        <p:nvPicPr>
          <p:cNvPr id="4" name="Picture 4" descr="E:\Круглый стол Куклина фото\DSC_00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412776"/>
            <a:ext cx="3528393" cy="23522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Picture 3" descr="E:\Круглый стол Куклина фото\DSC_00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861048"/>
            <a:ext cx="3600400" cy="240026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Picture 3" descr="E:\Круглый стол Куклина фото\DSC_00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412776"/>
            <a:ext cx="3420379" cy="228025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8" name="Рисунок 7" descr="C:\Users\DOM\Desktop\библиотека\DSC_0034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61048"/>
            <a:ext cx="3528392" cy="23762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381501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692696"/>
            <a:ext cx="7128792" cy="4249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урнал 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«Растим юного книголюба» </a:t>
            </a:r>
            <a:endParaRPr lang="ru-RU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Рубрики в журнале:</a:t>
            </a: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Рубрика «Вернёмся в детство».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Игровые приемы и методические подсказки по приобщению детей к книге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Рубрика «Роль семьи в воспитании у ребёнка интереса к книге».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Рубрика «Лучший опыт – достояние всех</a:t>
            </a:r>
            <a:r>
              <a:rPr lang="ru-RU" sz="2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  <a:p>
            <a:pPr marL="342900" indent="-342900" algn="ctr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Рубрика «Ваше мнение»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82993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404664"/>
            <a:ext cx="741682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родителями:</a:t>
            </a:r>
          </a:p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выставка рисунков </a:t>
            </a:r>
          </a:p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«Любимый сказочный герой моих  родителей»</a:t>
            </a:r>
            <a:endParaRPr lang="ru-RU" sz="2000" dirty="0"/>
          </a:p>
        </p:txBody>
      </p:sp>
      <p:pic>
        <p:nvPicPr>
          <p:cNvPr id="8" name="Рисунок 7" descr="C:\Users\DOM\Desktop\фото осень\P919078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132856"/>
            <a:ext cx="4536504" cy="33040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206759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60648"/>
            <a:ext cx="79208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Творческий конкурс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«Книжка своими руками»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(номинация «Книжка-игрушка»)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PC0513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196752"/>
            <a:ext cx="2880320" cy="384940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7" name="Picture 3" descr="C:\Users\User\Desktop\Куклина - 00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268760"/>
            <a:ext cx="2684711" cy="37196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990922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04662"/>
            <a:ext cx="83529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Ежегодный конкурс рукописной книги</a:t>
            </a:r>
          </a:p>
        </p:txBody>
      </p:sp>
      <p:pic>
        <p:nvPicPr>
          <p:cNvPr id="1026" name="Picture 2" descr="C:\Users\User\Desktop\PC0113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124744"/>
            <a:ext cx="2115685" cy="28275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050" name="Picture 2" descr="C:\Users\User\Desktop\PC0413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196752"/>
            <a:ext cx="2244091" cy="29991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" name="Picture 2" descr="C:\Users\User\Desktop\PC0513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2996952"/>
            <a:ext cx="2088232" cy="27908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900568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980728"/>
            <a:ext cx="71287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-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332656"/>
            <a:ext cx="8208912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Взаимодействие с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Отделом «Малышок»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ДГБ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Познавательно-игровая программа «Во саду ли, в огороде»,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посвященная году Экологии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/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E:\работа педагога на 2017-18 маячок\на сайт\на сайт 2017\мероприятие в библиотеке Во саду ли в огороде\фото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348880"/>
            <a:ext cx="2598344" cy="19442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051" name="Picture 3" descr="E:\работа педагога на 2017-18 маячок\на сайт\на сайт 2017\мероприятие в библиотеке Во саду ли в огороде\фото\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2276872"/>
            <a:ext cx="2542164" cy="190217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052" name="Picture 4" descr="E:\работа педагога на 2017-18 маячок\на сайт\на сайт 2017\мероприятие в библиотеке Во саду ли в огороде\фото\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1484784"/>
            <a:ext cx="2816736" cy="21076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053" name="Picture 5" descr="E:\работа педагога на 2017-18 маячок\на сайт\на сайт 2017\мероприятие в библиотеке Во саду ли в огороде\фото\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3861048"/>
            <a:ext cx="2808312" cy="21013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756199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476672"/>
            <a:ext cx="7704856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Кукольный спектакль «Встреча с городом», посвященный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60-летию Гаджиево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/>
          </a:p>
        </p:txBody>
      </p:sp>
      <p:pic>
        <p:nvPicPr>
          <p:cNvPr id="3074" name="Picture 2" descr="E:\работа педагога на 2017-18 маячок\на сайт\на сайт 2017\на сайт сентябрь\мероприятие в библиотеке\фото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84785"/>
            <a:ext cx="2736304" cy="20474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075" name="Picture 3" descr="E:\работа педагога на 2017-18 маячок\на сайт\на сайт 2017\на сайт сентябрь\мероприятие в библиотеке\фото\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412776"/>
            <a:ext cx="2891436" cy="21635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076" name="Picture 4" descr="E:\работа педагога на 2017-18 маячок\на сайт\на сайт 2017\на сайт сентябрь\мероприятие в библиотеке\фото\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3861048"/>
            <a:ext cx="2746748" cy="205525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0943715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476672"/>
            <a:ext cx="70567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Мероприятие «В гостях у казаков»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124744"/>
            <a:ext cx="3131840" cy="208789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196752"/>
            <a:ext cx="2843808" cy="18958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573016"/>
            <a:ext cx="3275856" cy="21839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548681"/>
            <a:ext cx="70567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Утренник «Про все на свете», посвященный 130-летию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со дня рождения Самуила Маршака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12776"/>
            <a:ext cx="3032240" cy="226887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414541"/>
            <a:ext cx="3131840" cy="234340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861048"/>
            <a:ext cx="3059832" cy="22895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548680"/>
            <a:ext cx="6912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Утренник «Здравствуй – надо говорить!»,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посвященный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Всемирному дню приветствий и Всемирному дню ребенка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484784"/>
            <a:ext cx="2592288" cy="19396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927" y="1484784"/>
            <a:ext cx="2598345" cy="19442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861048"/>
            <a:ext cx="2743535" cy="205285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861048"/>
            <a:ext cx="2671527" cy="19989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153310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31640" y="476673"/>
            <a:ext cx="66967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Акция к Дню пожилого человека «Доброе сердце»</a:t>
            </a:r>
          </a:p>
        </p:txBody>
      </p:sp>
      <p:pic>
        <p:nvPicPr>
          <p:cNvPr id="4098" name="Picture 2" descr="E:\работа педагога на 2017-18 маячок\на сайт\на сайт 2017\акция День пожилого человека\фото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56792"/>
            <a:ext cx="2448272" cy="18319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4099" name="Picture 3" descr="E:\работа педагога на 2017-18 маячок\на сайт\на сайт 2017\акция День пожилого человека\фото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556792"/>
            <a:ext cx="2473020" cy="185044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4100" name="Picture 4" descr="E:\работа педагога на 2017-18 маячок\на сайт\на сайт 2017\акция День пожилого человека\фото\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556792"/>
            <a:ext cx="2515312" cy="188208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4101" name="Picture 5" descr="E:\работа педагога на 2017-18 маячок\на сайт\на сайт 2017\акция День пожилого человека\фото\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861048"/>
            <a:ext cx="2477558" cy="18538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4102" name="Picture 6" descr="E:\работа педагога на 2017-18 маячок\на сайт\на сайт 2017\акция День пожилого человека\фото\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3829324"/>
            <a:ext cx="2448272" cy="18319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386347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548680"/>
            <a:ext cx="545360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  проекта</a:t>
            </a:r>
            <a:endParaRPr lang="ru-RU" sz="24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340768"/>
            <a:ext cx="81369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повысился интерес к книге, обогатились знания о произведениях художественной литературы, дети стали более активными на занятиях, расширился их словарный запас, сформировалась монологическая речь, дети научились перевоплощаться в любой образ  с помощью мимики и жестов, обогатилось их воображение, фантазия. Слушая чтение, рассказывание, дети стали проявлять больше сочувствия к героям, стали переживать вместе с ними их переживания, невзгоды, приключения, победы. Родители стали проявлять уважение к чтению и относиться к нему, как к серьезному и очень важному и нужному занятию, стали ежедневно поддерживать  традиции семейного чтения.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8465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55676" y="338974"/>
            <a:ext cx="590465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продукты:</a:t>
            </a:r>
            <a:endParaRPr lang="ru-RU" sz="24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196752"/>
            <a:ext cx="828092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Разработан перспективный план взаимодействия с родителями по воспитанию грамотного читателя;</a:t>
            </a:r>
          </a:p>
          <a:p>
            <a:pPr algn="ctr">
              <a:buFont typeface="Wingdings" pitchFamily="2" charset="2"/>
              <a:buChar char="v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Разработан перспективный план работы с детьми в образовательной; деятельности и режимных моментах по приобщению детей к художественной литературе;</a:t>
            </a:r>
          </a:p>
          <a:p>
            <a:pPr algn="ctr">
              <a:buFont typeface="Wingdings" pitchFamily="2" charset="2"/>
              <a:buChar char="v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      Оформлены методические рекомендации: «Вы хотите, что бы ваш ребенок читал?», «Как организовать домашнее чтение», « Как учить детей размышлять и обсуждать прочитанное», «Литературное воспитание ребенка в семье»;</a:t>
            </a:r>
          </a:p>
          <a:p>
            <a:pPr algn="ctr">
              <a:buFont typeface="Wingdings" pitchFamily="2" charset="2"/>
              <a:buChar char="v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Картотека дидактических игр по литературным произведениям: «Закончи сказку», «Подбери картинку»,  «Узнай героя», «Разложи по порядку», «Кроссворды».</a:t>
            </a:r>
          </a:p>
          <a:p>
            <a:pPr algn="ctr">
              <a:buFont typeface="Wingdings" pitchFamily="2" charset="2"/>
              <a:buChar char="v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Выпуск журнала «Растим юного книголюба»</a:t>
            </a:r>
          </a:p>
          <a:p>
            <a:pPr algn="ctr">
              <a:buFont typeface="Wingdings" pitchFamily="2" charset="2"/>
              <a:buChar char="v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Оформление папок на группах с информацией для знакомства с творчеством детских поэтов и писателей;</a:t>
            </a:r>
          </a:p>
          <a:p>
            <a:pPr algn="ctr">
              <a:buFont typeface="Wingdings" pitchFamily="2" charset="2"/>
              <a:buChar char="v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Круглый стол для педагогов в рамках работы ТТГ «Ребенок и книга» «Приобщение дошкольников к миру художественной литературы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4562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0562" y="1357298"/>
            <a:ext cx="4186238" cy="3143272"/>
          </a:xfrm>
        </p:spPr>
        <p:txBody>
          <a:bodyPr>
            <a:normAutofit/>
          </a:bodyPr>
          <a:lstStyle/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«Книги, которые пишутся собственно для детей, должны входить в план воспитания, как одна из важнейших ее сторон»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Г. Белинский)</a:t>
            </a:r>
            <a:r>
              <a:rPr lang="ru-RU" sz="2400" dirty="0">
                <a:latin typeface="Bookman Old Style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Bookman Old Style" pitchFamily="18" charset="0"/>
                <a:cs typeface="Times New Roman" pitchFamily="18" charset="0"/>
              </a:rPr>
            </a:br>
            <a:endParaRPr lang="ru-RU" sz="2400" dirty="0">
              <a:latin typeface="Bookman Old Style" pitchFamily="18" charset="0"/>
            </a:endParaRPr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3" y="714357"/>
            <a:ext cx="3640488" cy="3640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0188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E36C09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1089</TotalTime>
  <Words>542</Words>
  <Application>Microsoft Office PowerPoint</Application>
  <PresentationFormat>Экран (4:3)</PresentationFormat>
  <Paragraphs>103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9" baseType="lpstr">
      <vt:lpstr>Arial</vt:lpstr>
      <vt:lpstr>Bookman Old Style</vt:lpstr>
      <vt:lpstr>Calibri</vt:lpstr>
      <vt:lpstr>Century Schoolbook</vt:lpstr>
      <vt:lpstr>Symbol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«Книги, которые пишутся собственно для детей, должны входить в план воспитания, как одна из важнейших ее сторон»  (Г. Белинский) 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User</cp:lastModifiedBy>
  <cp:revision>174</cp:revision>
  <dcterms:created xsi:type="dcterms:W3CDTF">2014-06-15T09:49:01Z</dcterms:created>
  <dcterms:modified xsi:type="dcterms:W3CDTF">2018-09-29T12:33:06Z</dcterms:modified>
</cp:coreProperties>
</file>