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4" r:id="rId9"/>
    <p:sldId id="262" r:id="rId10"/>
    <p:sldId id="266" r:id="rId11"/>
    <p:sldId id="265" r:id="rId12"/>
    <p:sldId id="269" r:id="rId13"/>
    <p:sldId id="270" r:id="rId14"/>
    <p:sldId id="273" r:id="rId15"/>
    <p:sldId id="274" r:id="rId16"/>
    <p:sldId id="275" r:id="rId17"/>
    <p:sldId id="267" r:id="rId18"/>
    <p:sldId id="268" r:id="rId19"/>
    <p:sldId id="271" r:id="rId20"/>
    <p:sldId id="27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701"/>
  </p:normalViewPr>
  <p:slideViewPr>
    <p:cSldViewPr>
      <p:cViewPr varScale="1">
        <p:scale>
          <a:sx n="95" d="100"/>
          <a:sy n="95" d="100"/>
        </p:scale>
        <p:origin x="158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C48839-BAF0-AF46-82FB-77A60EB5E4C9}" type="datetimeFigureOut">
              <a:rPr lang="ru-RU" smtClean="0"/>
              <a:t>30.01.17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CF555-DBA8-7543-B6EA-EB2C7794D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96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CF555-DBA8-7543-B6EA-EB2C7794DAE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429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FFCC-B661-CE45-82F5-38B65DE5036A}" type="datetime1">
              <a:rPr lang="ru-RU" smtClean="0"/>
              <a:t>30.01.17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68B8B-AB88-DD4E-8245-31D04232BEC8}" type="datetime1">
              <a:rPr lang="ru-RU" smtClean="0"/>
              <a:t>30.01.17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44C5-E85F-1243-89A8-55C88878C94B}" type="datetime1">
              <a:rPr lang="ru-RU" smtClean="0"/>
              <a:t>30.01.17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F89C7-69EF-F842-BA7F-AAEE84CE2F47}" type="datetime1">
              <a:rPr lang="ru-RU" smtClean="0"/>
              <a:t>30.01.17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16900-DA03-8C43-B465-75892320F732}" type="datetime1">
              <a:rPr lang="ru-RU" smtClean="0"/>
              <a:t>30.01.17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77EA-4699-3743-ABE0-570E0BEC6DAE}" type="datetime1">
              <a:rPr lang="ru-RU" smtClean="0"/>
              <a:t>30.01.17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F4D6-75B2-0D47-ABD1-A0B3DFBB42D5}" type="datetime1">
              <a:rPr lang="ru-RU" smtClean="0"/>
              <a:t>30.01.17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93666-4F81-4D4F-A19E-D91695A9B7AD}" type="datetime1">
              <a:rPr lang="ru-RU" smtClean="0"/>
              <a:t>30.01.17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2071-2E39-7A43-B435-E2414E65E7D3}" type="datetime1">
              <a:rPr lang="ru-RU" smtClean="0"/>
              <a:t>30.01.17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8B322-CF2A-1F4A-A314-DF8851D3B267}" type="datetime1">
              <a:rPr lang="ru-RU" smtClean="0"/>
              <a:t>30.01.17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2DEA1-12AD-7040-A2C2-17A2443E3796}" type="datetime1">
              <a:rPr lang="ru-RU" smtClean="0"/>
              <a:t>30.01.17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E399F7D-201F-0B46-8A3C-028ACCC0FB80}" type="datetime1">
              <a:rPr lang="ru-RU" smtClean="0"/>
              <a:t>30.01.17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D058F6F-BA14-433B-A83D-E9F5125D68D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abitura.com/handbook/" TargetMode="External"/><Relationship Id="rId3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eduspb.com/node/2768" TargetMode="External"/><Relationship Id="rId3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all-fizika.com/" TargetMode="External"/><Relationship Id="rId3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kilomol.ru/" TargetMode="External"/><Relationship Id="rId3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4ege.ru/fizika/5292-kratkiy-spravochnik-po-fizike.html" TargetMode="External"/><Relationship Id="rId3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869160"/>
            <a:ext cx="6400800" cy="1224136"/>
          </a:xfrm>
        </p:spPr>
        <p:txBody>
          <a:bodyPr>
            <a:normAutofit fontScale="92500" lnSpcReduction="10000"/>
          </a:bodyPr>
          <a:lstStyle/>
          <a:p>
            <a:r>
              <a:rPr lang="ru-RU" sz="1600" dirty="0" smtClean="0">
                <a:solidFill>
                  <a:schemeClr val="tx1"/>
                </a:solidFill>
              </a:rPr>
              <a:t>Выполнил Голубев С.В.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учитель </a:t>
            </a:r>
            <a:r>
              <a:rPr lang="ru-RU" sz="1600" dirty="0" smtClean="0">
                <a:solidFill>
                  <a:schemeClr val="tx1"/>
                </a:solidFill>
              </a:rPr>
              <a:t>ГБОУ ЦО 650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Пушкинского района </a:t>
            </a:r>
          </a:p>
          <a:p>
            <a:r>
              <a:rPr lang="ru-RU" sz="1600" dirty="0">
                <a:solidFill>
                  <a:schemeClr val="tx1"/>
                </a:solidFill>
              </a:rPr>
              <a:t>С</a:t>
            </a:r>
            <a:r>
              <a:rPr lang="ru-RU" sz="1600" dirty="0" smtClean="0">
                <a:solidFill>
                  <a:schemeClr val="tx1"/>
                </a:solidFill>
              </a:rPr>
              <a:t>анкт-Петербурга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620688"/>
            <a:ext cx="8424936" cy="5760640"/>
          </a:xfrm>
        </p:spPr>
        <p:txBody>
          <a:bodyPr>
            <a:normAutofit/>
          </a:bodyPr>
          <a:lstStyle/>
          <a:p>
            <a:r>
              <a:rPr lang="ru-RU" b="1" dirty="0"/>
              <a:t>Некоторые аспекты применения ИТ технологий на уроках в Центре </a:t>
            </a:r>
            <a:r>
              <a:rPr lang="ru-RU" b="1" dirty="0" smtClean="0"/>
              <a:t>Образования 650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04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62068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/>
              <a:t>В процессе подготовки к уроку обязательно учитывается состав и степень мотивации к восприятию предмета обучающимися каждого класса.</a:t>
            </a:r>
          </a:p>
          <a:p>
            <a:r>
              <a:rPr lang="ru-RU" dirty="0"/>
              <a:t>Это делается исходя из конкретики, связанной с тем, что обучающиеся Центра Образования (далее ЦО) представляют из себя по каждому классу на начало учебного года из-за большой текучести фактически вновь набранный коллектив, состоящий в той или иной мере из социально или педагогически запущенных детей, детей из неблагополучных и(или) неполных семей, детей с различными скрытыми неврозами и прочими особенностями, благодаря которым они оказались именно в Центре Образования.</a:t>
            </a:r>
          </a:p>
          <a:p>
            <a:r>
              <a:rPr lang="ru-RU" dirty="0"/>
              <a:t>Поэтому урок даже на одной параллели строится и проводится с учетом особенностей каждого класса, особенно это касается «выпускных» 9 и 11 классов.</a:t>
            </a:r>
          </a:p>
          <a:p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12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548680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Нивелировать эти особенности и тем самым поднять уровень мотивации к восприятию предмета помогает применение достижений новых Информационных Технологий (ИТ), ранее называемых Техническими Средствами Обучения (ТСО). ИТ технологии дают возможность более красочно и разносторонне подать новый, или закрепить уже пройденный  материал за счет разных психологических аспектов восприятия информации, в том числе из за нетривиальных способов ее подачи, показа оригинальных экспериментов, возникающего эффекта присутствия и обратной связи и пр.</a:t>
            </a:r>
          </a:p>
          <a:p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58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76672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/>
              <a:t>План урока с применением ИТ технологий имеет в своей основе простое строение, далее приведен примеры построения уроков:</a:t>
            </a:r>
            <a:endParaRPr lang="ru-RU" sz="2800" dirty="0"/>
          </a:p>
          <a:p>
            <a:pPr lvl="0"/>
            <a:r>
              <a:rPr lang="ru-RU" dirty="0"/>
              <a:t>1 Вариант: Занятие.</a:t>
            </a:r>
            <a:endParaRPr lang="ru-RU" sz="2800" dirty="0"/>
          </a:p>
          <a:p>
            <a:pPr lvl="1"/>
            <a:r>
              <a:rPr lang="ru-RU" dirty="0"/>
              <a:t>Объявление темы занятия и объяснения цели урока.</a:t>
            </a:r>
            <a:endParaRPr lang="ru-RU" sz="2400" dirty="0"/>
          </a:p>
          <a:p>
            <a:pPr lvl="1"/>
            <a:r>
              <a:rPr lang="ru-RU" dirty="0"/>
              <a:t>Достаточно сжатый рассказ по раскрытию темы с демонстрацией на конкретных примерах из имеющегося лабораторного оборудования и вспомогательного материала, и(или) за его неимением показа соответствующих экспериментов на большом экране или электронной доске</a:t>
            </a:r>
            <a:r>
              <a:rPr lang="ru-RU" dirty="0" smtClean="0"/>
              <a:t>.</a:t>
            </a:r>
          </a:p>
          <a:p>
            <a:pPr marL="457200" lvl="1" indent="0">
              <a:buNone/>
            </a:pPr>
            <a:endParaRPr lang="ru-RU" sz="2400" b="1" dirty="0" smtClean="0"/>
          </a:p>
          <a:p>
            <a:pPr marL="457200" lvl="1" indent="0">
              <a:buNone/>
            </a:pPr>
            <a:r>
              <a:rPr lang="ru-RU" sz="2400" b="1" dirty="0" smtClean="0"/>
              <a:t>Например: Получение переменного электрического тока</a:t>
            </a:r>
          </a:p>
          <a:p>
            <a:pPr lvl="1"/>
            <a:endParaRPr lang="ru-RU" sz="2400" dirty="0"/>
          </a:p>
          <a:p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-9958" r="29236" b="9958"/>
          <a:stretch/>
        </p:blipFill>
        <p:spPr bwMode="auto">
          <a:xfrm>
            <a:off x="683568" y="-243408"/>
            <a:ext cx="7920880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8229600" cy="4525963"/>
          </a:xfrm>
        </p:spPr>
        <p:txBody>
          <a:bodyPr>
            <a:normAutofit/>
          </a:bodyPr>
          <a:lstStyle/>
          <a:p>
            <a:pPr lvl="1"/>
            <a:r>
              <a:rPr lang="ru-RU" sz="2000" dirty="0" smtClean="0"/>
              <a:t>Далее обязательный показ на экране со звуком применения или использования изучаемого явления в реальной жизни, в том числе науке и техники. 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0" t="17067" r="21116" b="3881"/>
          <a:stretch/>
        </p:blipFill>
        <p:spPr bwMode="auto">
          <a:xfrm>
            <a:off x="1331640" y="1772816"/>
            <a:ext cx="6738548" cy="446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548680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dirty="0" smtClean="0"/>
              <a:t> Далее обучающимся предлагается ответить на подготовленные вопросы к поданному материалу в виде компьютерного теста в системе «ЗНАК» (или его бумажного аналога), закрепление полученных знаний за счет обратной связи.</a:t>
            </a:r>
            <a:endParaRPr lang="ru-RU" sz="2400" dirty="0" smtClean="0"/>
          </a:p>
          <a:p>
            <a:pPr lvl="1"/>
            <a:r>
              <a:rPr lang="ru-RU" dirty="0" smtClean="0"/>
              <a:t> </a:t>
            </a:r>
            <a:endParaRPr lang="ru-RU" sz="24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1" t="237" r="13796" b="47311"/>
          <a:stretch/>
        </p:blipFill>
        <p:spPr bwMode="auto">
          <a:xfrm>
            <a:off x="755576" y="1844824"/>
            <a:ext cx="8025256" cy="4058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8669"/>
            <a:ext cx="8280920" cy="570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548680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3600" dirty="0" smtClean="0"/>
              <a:t>Выдача домашнего задания, по которому обучающиеся должны отчитаться по электронной почте.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276872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731520"/>
            <a:ext cx="7632848" cy="456968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3800" dirty="0"/>
              <a:t>2-й вариант: </a:t>
            </a:r>
            <a:endParaRPr lang="ru-RU" sz="3800" dirty="0" smtClean="0"/>
          </a:p>
          <a:p>
            <a:pPr marL="45720" lvl="0" indent="0">
              <a:buNone/>
            </a:pPr>
            <a:r>
              <a:rPr lang="ru-RU" sz="3800" dirty="0" smtClean="0"/>
              <a:t>Подготовка </a:t>
            </a:r>
            <a:r>
              <a:rPr lang="ru-RU" sz="3800" dirty="0"/>
              <a:t>к тестированию (контрольной </a:t>
            </a:r>
            <a:r>
              <a:rPr lang="ru-RU" sz="3800" dirty="0" smtClean="0"/>
              <a:t>работе на </a:t>
            </a:r>
            <a:r>
              <a:rPr lang="ru-RU" sz="3800" dirty="0"/>
              <a:t>основе работы с примерным тестом (вопросами) которые должны быть на соответствующей диагностической работе с применением справочного материала, в том числе интернет справочников.</a:t>
            </a: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813376" cy="3921616"/>
          </a:xfrm>
        </p:spPr>
        <p:txBody>
          <a:bodyPr>
            <a:normAutofit fontScale="85000" lnSpcReduction="20000"/>
          </a:bodyPr>
          <a:lstStyle/>
          <a:p>
            <a:pPr lvl="1"/>
            <a:r>
              <a:rPr lang="ru-RU" sz="3200" dirty="0"/>
              <a:t>Объявление темы предстоящей контрольной работы и цели урока по подготовке к ней.</a:t>
            </a:r>
          </a:p>
          <a:p>
            <a:pPr lvl="1"/>
            <a:r>
              <a:rPr lang="ru-RU" sz="3200" dirty="0"/>
              <a:t>Объяснение правил выполнения предстоящей контрольной работы в системе «Знак» или аналогичной.</a:t>
            </a:r>
          </a:p>
          <a:p>
            <a:pPr lvl="1"/>
            <a:r>
              <a:rPr lang="ru-RU" sz="3200" dirty="0" smtClean="0"/>
              <a:t>Объяснение </a:t>
            </a:r>
            <a:r>
              <a:rPr lang="ru-RU" sz="3200" dirty="0"/>
              <a:t>- как правильно пользоваться справочным материалом, в том числе интернет справочниками.</a:t>
            </a: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16907" y="354824"/>
            <a:ext cx="7632848" cy="3474720"/>
          </a:xfrm>
        </p:spPr>
        <p:txBody>
          <a:bodyPr>
            <a:normAutofit/>
          </a:bodyPr>
          <a:lstStyle/>
          <a:p>
            <a:pPr lvl="3"/>
            <a:r>
              <a:rPr lang="ru-RU" sz="2400" dirty="0" smtClean="0"/>
              <a:t>Интернет справочники материал по физике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908720"/>
            <a:ext cx="74888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  <a:hlinkClick r:id="rId2"/>
              </a:rPr>
              <a:t>http://www.abitura.com/handbook/</a:t>
            </a:r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7733659" cy="483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548680"/>
            <a:ext cx="6400800" cy="576064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http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hlinkClick r:id="rId2"/>
              </a:rPr>
              <a:t>://www.eduspb.com/node/2768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82" y="1196752"/>
            <a:ext cx="7604044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260648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http://www.all-fizika.com/</a:t>
            </a:r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41053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20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60648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http://kilomol.ru/</a:t>
            </a:r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6979"/>
            <a:ext cx="8568952" cy="5474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86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332656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http://4ege.ru/fizika/5292-kratkiy-spravochnik-po-fizike.html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424936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86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848872" cy="1143000"/>
          </a:xfrm>
        </p:spPr>
        <p:txBody>
          <a:bodyPr/>
          <a:lstStyle/>
          <a:p>
            <a:pPr marL="320040" lvl="1" indent="-320040" algn="ctr" rtl="0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</a:pPr>
            <a:r>
              <a:rPr lang="ru-RU" sz="2800" dirty="0"/>
              <a:t>Загрузка соответствующего теста (контрольной работы).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72816"/>
            <a:ext cx="7143194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lvl="1"/>
            <a:r>
              <a:rPr lang="ru-RU" sz="2800" dirty="0"/>
              <a:t>Работа учащихся (самостоятельная подготовка к тестированию).</a:t>
            </a:r>
          </a:p>
          <a:p>
            <a:pPr lvl="1"/>
            <a:r>
              <a:rPr lang="ru-RU" sz="2800" dirty="0"/>
              <a:t>Подведение итогов.</a:t>
            </a:r>
          </a:p>
          <a:p>
            <a:pPr lvl="1"/>
            <a:r>
              <a:rPr lang="ru-RU" sz="2800" dirty="0"/>
              <a:t>Объяснение типичных и нетипичных ошибок.</a:t>
            </a:r>
          </a:p>
          <a:p>
            <a:pPr lvl="1"/>
            <a:r>
              <a:rPr lang="ru-RU" sz="2800" dirty="0"/>
              <a:t>Дача домашнего задания по работе над ошибками, по которому обучающиеся должны отчитаться по электронной </a:t>
            </a:r>
            <a:r>
              <a:rPr lang="ru-RU" sz="2800" dirty="0" smtClean="0"/>
              <a:t>почте.</a:t>
            </a:r>
            <a:endParaRPr lang="ru-RU" sz="2800" dirty="0"/>
          </a:p>
          <a:p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ctr"/>
            <a:endParaRPr lang="ru-RU" sz="4400" dirty="0" smtClean="0"/>
          </a:p>
          <a:p>
            <a:pPr algn="ctr"/>
            <a:endParaRPr lang="ru-RU" sz="4400" dirty="0"/>
          </a:p>
          <a:p>
            <a:pPr algn="ctr"/>
            <a:r>
              <a:rPr lang="ru-RU" sz="4400" dirty="0" smtClean="0"/>
              <a:t>Благодарим за внимание</a:t>
            </a:r>
            <a:endParaRPr lang="ru-RU" sz="4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58F6F-BA14-433B-A83D-E9F5125D68D6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398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61</TotalTime>
  <Words>525</Words>
  <Application>Microsoft Macintosh PowerPoint</Application>
  <PresentationFormat>Экран (4:3)</PresentationFormat>
  <Paragraphs>66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Calibri</vt:lpstr>
      <vt:lpstr>Georgia</vt:lpstr>
      <vt:lpstr>Trebuchet MS</vt:lpstr>
      <vt:lpstr>Воздушный поток</vt:lpstr>
      <vt:lpstr>Некоторые аспекты применения ИТ технологий на уроках в Центре Образования 650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Загрузка соответствующего теста (контрольной работы).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Некоторые аспекты применения ИТ технологий на уроках в Центре Образования 650</dc:title>
  <dc:creator>Ружейникова</dc:creator>
  <cp:lastModifiedBy>rgo-knt@mail.ru</cp:lastModifiedBy>
  <cp:revision>11</cp:revision>
  <cp:lastPrinted>2017-01-30T21:01:28Z</cp:lastPrinted>
  <dcterms:created xsi:type="dcterms:W3CDTF">2016-12-14T08:17:10Z</dcterms:created>
  <dcterms:modified xsi:type="dcterms:W3CDTF">2017-01-30T21:03:03Z</dcterms:modified>
</cp:coreProperties>
</file>