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9" r:id="rId1"/>
  </p:sldMasterIdLst>
  <p:notesMasterIdLst>
    <p:notesMasterId r:id="rId15"/>
  </p:notesMasterIdLst>
  <p:sldIdLst>
    <p:sldId id="258" r:id="rId2"/>
    <p:sldId id="305" r:id="rId3"/>
    <p:sldId id="306" r:id="rId4"/>
    <p:sldId id="298" r:id="rId5"/>
    <p:sldId id="313" r:id="rId6"/>
    <p:sldId id="307" r:id="rId7"/>
    <p:sldId id="309" r:id="rId8"/>
    <p:sldId id="312" r:id="rId9"/>
    <p:sldId id="308" r:id="rId10"/>
    <p:sldId id="310" r:id="rId11"/>
    <p:sldId id="314" r:id="rId12"/>
    <p:sldId id="311" r:id="rId13"/>
    <p:sldId id="31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D85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>
      <p:cViewPr varScale="1">
        <p:scale>
          <a:sx n="76" d="100"/>
          <a:sy n="76" d="100"/>
        </p:scale>
        <p:origin x="1646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47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Начало</a:t>
            </a:r>
            <a:r>
              <a:rPr lang="ru-RU" sz="1400" baseline="0" dirty="0"/>
              <a:t> обучения в 1-ом классе</a:t>
            </a:r>
            <a:endParaRPr lang="ru-RU" sz="1400" dirty="0"/>
          </a:p>
        </c:rich>
      </c:tx>
      <c:layout>
        <c:manualLayout>
          <c:xMode val="edge"/>
          <c:yMode val="edge"/>
          <c:x val="0.22255419591826656"/>
          <c:y val="5.29107876902566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5878526724543834"/>
          <c:y val="0.12967672904068858"/>
          <c:w val="0.63203845957151161"/>
          <c:h val="0.66364038255008717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CF3-4143-83CC-01B9270DBBB4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CF3-4143-83CC-01B9270DBBB4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CF3-4143-83CC-01B9270DBBB4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1CE-4A58-A476-24EA2A967F00}"/>
              </c:ext>
            </c:extLst>
          </c:dPt>
          <c:cat>
            <c:strRef>
              <c:f>Лист1!$A$2:$A$5</c:f>
              <c:strCache>
                <c:ptCount val="4"/>
                <c:pt idx="0">
                  <c:v>Хорошо читающие </c:v>
                </c:pt>
                <c:pt idx="1">
                  <c:v>Читающие по слогам</c:v>
                </c:pt>
                <c:pt idx="2">
                  <c:v>С трудом читающие по слогам</c:v>
                </c:pt>
                <c:pt idx="3">
                  <c:v>Неумеющие читать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6</c:v>
                </c:pt>
                <c:pt idx="2">
                  <c:v>10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F3-4143-83CC-01B9270DBB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787112719398022"/>
          <c:y val="0.79230702761421568"/>
          <c:w val="0.69788916751754204"/>
          <c:h val="0.201114228048735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Второе</a:t>
            </a:r>
            <a:r>
              <a:rPr lang="ru-RU" baseline="0" dirty="0"/>
              <a:t> полугодие 1-го класса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7994835728634886"/>
          <c:y val="7.821541485974251E-2"/>
          <c:w val="0.67190781170033931"/>
          <c:h val="0.69468434769018128"/>
        </c:manualLayout>
      </c:layout>
      <c:pieChart>
        <c:varyColors val="1"/>
        <c:ser>
          <c:idx val="0"/>
          <c:order val="0"/>
          <c:spPr>
            <a:solidFill>
              <a:srgbClr val="FFFF00"/>
            </a:solidFill>
          </c:spPr>
          <c:dPt>
            <c:idx val="0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46C-42B2-91A5-1AEF2FDE6077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46C-42B2-91A5-1AEF2FDE6077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46C-42B2-91A5-1AEF2FDE6077}"/>
              </c:ext>
            </c:extLst>
          </c:dPt>
          <c:cat>
            <c:strRef>
              <c:f>Лист1!$G$1:$G$3</c:f>
              <c:strCache>
                <c:ptCount val="3"/>
                <c:pt idx="0">
                  <c:v>Хорошо читающие </c:v>
                </c:pt>
                <c:pt idx="1">
                  <c:v>Читающие по слогам</c:v>
                </c:pt>
                <c:pt idx="2">
                  <c:v>С трудом читающие слоги</c:v>
                </c:pt>
              </c:strCache>
            </c:strRef>
          </c:cat>
          <c:val>
            <c:numRef>
              <c:f>Лист1!$H$1:$H$3</c:f>
              <c:numCache>
                <c:formatCode>General</c:formatCode>
                <c:ptCount val="3"/>
                <c:pt idx="0">
                  <c:v>10</c:v>
                </c:pt>
                <c:pt idx="1">
                  <c:v>17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46C-42B2-91A5-1AEF2FDE60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40F7806-DE97-4A80-AE1D-70CF6A7981EA}" type="datetimeFigureOut">
              <a:rPr lang="ru-RU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21EC7D3-F738-4BA4-82BA-E3321E9E96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6566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21EC7D3-F738-4BA4-82BA-E3321E9E96B0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823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21EC7D3-F738-4BA4-82BA-E3321E9E96B0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63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pPr>
              <a:defRPr/>
            </a:pPr>
            <a:fld id="{D4E8C17D-2292-4EC7-AA46-03656F7D6C5E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pPr>
              <a:defRPr/>
            </a:pPr>
            <a:fld id="{0F1892F9-C1DC-43ED-A061-D23F7BEF84B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49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17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D4546C6F-EE00-42AF-AF1A-FF71AB0FE270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pPr>
              <a:defRPr/>
            </a:pPr>
            <a:fld id="{C1C4885B-FF51-4067-B56E-289795A2A1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74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92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9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E986BE-DB1C-4C2B-86A4-2AEE3FA60F0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3F32E-7FE8-4CCB-9265-25F14680F61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1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9771C3-89C0-44AA-8E0C-C92F50AFF352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E8ADA3-D591-43C3-BB6D-E493AC3D14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49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8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DD332D-0FEF-4EE2-A2CF-A4D4519423C2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F9A9D-F327-4E11-A6D7-77533B40D84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71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8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55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28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15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54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43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7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77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2991DE-5D85-4D8F-A8E0-E2CDFAE03D85}" type="datetimeFigureOut">
              <a:rPr lang="ru-RU" smtClean="0"/>
              <a:pPr>
                <a:defRPr/>
              </a:pPr>
              <a:t>12.02.2021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8FDD566-3D69-4BAF-AA85-1D3DB9C132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57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  <p:sldLayoutId id="2147483981" r:id="rId12"/>
    <p:sldLayoutId id="2147483982" r:id="rId13"/>
    <p:sldLayoutId id="2147483983" r:id="rId14"/>
    <p:sldLayoutId id="2147483984" r:id="rId15"/>
    <p:sldLayoutId id="2147483985" r:id="rId16"/>
    <p:sldLayoutId id="2147483986" r:id="rId17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-180528" y="363982"/>
            <a:ext cx="7988931" cy="3550696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«Пробуждение и развитие </a:t>
            </a:r>
            <a:b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интереса к чтению</a:t>
            </a:r>
            <a:b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 младших школьников»</a:t>
            </a:r>
            <a:b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«Формирование навыков чтения и пути их совершенствования».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53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3419475" y="4508500"/>
            <a:ext cx="4572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br>
              <a:rPr lang="ru-RU">
                <a:latin typeface="Calibri" pitchFamily="34" charset="0"/>
              </a:rPr>
            </a:br>
            <a:endParaRPr lang="ru-RU"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34097" y="5390385"/>
            <a:ext cx="50099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Гиниятова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Филюза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Альхамовна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начальных классов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«Гимназия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им.Т.Кусимова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Аскарово, Абзелиловский район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55C59C6-EE94-4BB6-9308-89D0E59EA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93974"/>
            <a:ext cx="5442348" cy="316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AA4C20D-63A5-4E39-8045-B897F203C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407983"/>
            <a:ext cx="4642512" cy="316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C99851-01FF-446C-8C76-908A7F127A38}"/>
              </a:ext>
            </a:extLst>
          </p:cNvPr>
          <p:cNvSpPr txBox="1"/>
          <p:nvPr/>
        </p:nvSpPr>
        <p:spPr>
          <a:xfrm>
            <a:off x="536898" y="980728"/>
            <a:ext cx="807020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«Читательская грамотность — 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жизни».</a:t>
            </a:r>
          </a:p>
        </p:txBody>
      </p:sp>
    </p:spTree>
    <p:extLst>
      <p:ext uri="{BB962C8B-B14F-4D97-AF65-F5344CB8AC3E}">
        <p14:creationId xmlns:p14="http://schemas.microsoft.com/office/powerpoint/2010/main" val="240244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45CB6C-76CE-48C8-9D19-EB8887B8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196752"/>
            <a:ext cx="8298120" cy="144016"/>
          </a:xfrm>
        </p:spPr>
        <p:txBody>
          <a:bodyPr>
            <a:normAutofit fontScale="9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tabLst/>
              <a:defRPr/>
            </a:pP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</a:t>
            </a:r>
            <a: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Формирование навыка чтения строится на: </a:t>
            </a: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-умении правильно прочитывать слова;</a:t>
            </a: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-понимать смысл текста;</a:t>
            </a: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-выразительно читать;</a:t>
            </a:r>
            <a:b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D382C3-2E5A-4055-B293-CB7E17D5F7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014954"/>
            <a:ext cx="4392488" cy="329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3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7E6FA8E-BA7A-4113-BD66-6F3090ADF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412776"/>
            <a:ext cx="8064896" cy="445034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«Чтение – это один из способов мышления и умственного развития,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 размышлять, думать, говорить.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Если научимся читать – научимся  мыслить! Научимся мыслить – станем успешными и в обучении, и в жизни!</a:t>
            </a:r>
          </a:p>
          <a:p>
            <a:pPr marL="0" indent="0" algn="r"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r"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В.А. Сухомлинский</a:t>
            </a:r>
          </a:p>
        </p:txBody>
      </p:sp>
    </p:spTree>
    <p:extLst>
      <p:ext uri="{BB962C8B-B14F-4D97-AF65-F5344CB8AC3E}">
        <p14:creationId xmlns:p14="http://schemas.microsoft.com/office/powerpoint/2010/main" val="156167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8B87CE-0D3B-41BD-843E-1988094D0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1574716"/>
            <a:ext cx="7322040" cy="1854284"/>
          </a:xfrm>
        </p:spPr>
        <p:txBody>
          <a:bodyPr>
            <a:normAutofit/>
          </a:bodyPr>
          <a:lstStyle/>
          <a:p>
            <a:pPr algn="l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да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 –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рил – п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рил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–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мил - на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мил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 - у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D1D271-35D9-4956-BEAD-C40A70C84476}"/>
              </a:ext>
            </a:extLst>
          </p:cNvPr>
          <p:cNvSpPr txBox="1"/>
          <p:nvPr/>
        </p:nvSpPr>
        <p:spPr>
          <a:xfrm>
            <a:off x="2195736" y="105149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наращивания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0A14C6-D306-4B07-8512-124E8F10B527}"/>
              </a:ext>
            </a:extLst>
          </p:cNvPr>
          <p:cNvSpPr txBox="1"/>
          <p:nvPr/>
        </p:nvSpPr>
        <p:spPr>
          <a:xfrm>
            <a:off x="896851" y="3123362"/>
            <a:ext cx="7704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Предупреждение и коррекция ошибок чтения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61A8DC18-CE0B-4934-AC0D-C39BBCB836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262378"/>
              </p:ext>
            </p:extLst>
          </p:nvPr>
        </p:nvGraphicFramePr>
        <p:xfrm>
          <a:off x="1547665" y="3864164"/>
          <a:ext cx="6120678" cy="2560320"/>
        </p:xfrm>
        <a:graphic>
          <a:graphicData uri="http://schemas.openxmlformats.org/drawingml/2006/table">
            <a:tbl>
              <a:tblPr firstRow="1" firstCol="1" bandRow="1"/>
              <a:tblGrid>
                <a:gridCol w="874174">
                  <a:extLst>
                    <a:ext uri="{9D8B030D-6E8A-4147-A177-3AD203B41FA5}">
                      <a16:colId xmlns:a16="http://schemas.microsoft.com/office/drawing/2014/main" val="3913331677"/>
                    </a:ext>
                  </a:extLst>
                </a:gridCol>
                <a:gridCol w="874174">
                  <a:extLst>
                    <a:ext uri="{9D8B030D-6E8A-4147-A177-3AD203B41FA5}">
                      <a16:colId xmlns:a16="http://schemas.microsoft.com/office/drawing/2014/main" val="2539345488"/>
                    </a:ext>
                  </a:extLst>
                </a:gridCol>
                <a:gridCol w="874174">
                  <a:extLst>
                    <a:ext uri="{9D8B030D-6E8A-4147-A177-3AD203B41FA5}">
                      <a16:colId xmlns:a16="http://schemas.microsoft.com/office/drawing/2014/main" val="418078985"/>
                    </a:ext>
                  </a:extLst>
                </a:gridCol>
                <a:gridCol w="874174">
                  <a:extLst>
                    <a:ext uri="{9D8B030D-6E8A-4147-A177-3AD203B41FA5}">
                      <a16:colId xmlns:a16="http://schemas.microsoft.com/office/drawing/2014/main" val="3200523150"/>
                    </a:ext>
                  </a:extLst>
                </a:gridCol>
                <a:gridCol w="874174">
                  <a:extLst>
                    <a:ext uri="{9D8B030D-6E8A-4147-A177-3AD203B41FA5}">
                      <a16:colId xmlns:a16="http://schemas.microsoft.com/office/drawing/2014/main" val="821831894"/>
                    </a:ext>
                  </a:extLst>
                </a:gridCol>
                <a:gridCol w="874904">
                  <a:extLst>
                    <a:ext uri="{9D8B030D-6E8A-4147-A177-3AD203B41FA5}">
                      <a16:colId xmlns:a16="http://schemas.microsoft.com/office/drawing/2014/main" val="595494406"/>
                    </a:ext>
                  </a:extLst>
                </a:gridCol>
                <a:gridCol w="874904">
                  <a:extLst>
                    <a:ext uri="{9D8B030D-6E8A-4147-A177-3AD203B41FA5}">
                      <a16:colId xmlns:a16="http://schemas.microsoft.com/office/drawing/2014/main" val="807842237"/>
                    </a:ext>
                  </a:extLst>
                </a:gridCol>
              </a:tblGrid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ми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ву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5405554"/>
                  </a:ext>
                </a:extLst>
              </a:tr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38125"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ты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8522747"/>
                  </a:ext>
                </a:extLst>
              </a:tr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дэ 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38125"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6492730"/>
                  </a:ext>
                </a:extLst>
              </a:tr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ПИ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38125"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1214901"/>
                  </a:ext>
                </a:extLst>
              </a:tr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38125"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9624221"/>
                  </a:ext>
                </a:extLst>
              </a:tr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38125" algn="ctr"/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1737681"/>
                  </a:ext>
                </a:extLst>
              </a:tr>
              <a:tr h="290254"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фы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38125" algn="ctr"/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566841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295F636-4BE4-4142-8D34-954DD10DAC5B}"/>
              </a:ext>
            </a:extLst>
          </p:cNvPr>
          <p:cNvSpPr txBox="1"/>
          <p:nvPr/>
        </p:nvSpPr>
        <p:spPr>
          <a:xfrm>
            <a:off x="1547665" y="711873"/>
            <a:ext cx="64602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Упражнения по отработке чтения слогов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67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38A6D8-D76F-4160-91FB-5B8EF0558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259" y="298576"/>
            <a:ext cx="7859216" cy="2290878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для развития угла зрения 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5FF289-4154-4343-B4F4-FEC6CE0C4D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8952"/>
          <a:stretch/>
        </p:blipFill>
        <p:spPr>
          <a:xfrm>
            <a:off x="2666069" y="1848102"/>
            <a:ext cx="2964140" cy="1814578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F0983261-0000-46FD-B5AF-47303CFF8E7A}"/>
              </a:ext>
            </a:extLst>
          </p:cNvPr>
          <p:cNvSpPr/>
          <p:nvPr/>
        </p:nvSpPr>
        <p:spPr>
          <a:xfrm>
            <a:off x="3851920" y="2634733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одержимое 2">
            <a:extLst>
              <a:ext uri="{FF2B5EF4-FFF2-40B4-BE49-F238E27FC236}">
                <a16:creationId xmlns:a16="http://schemas.microsoft.com/office/drawing/2014/main" id="{9BA3FE7E-9C16-430F-AA9F-471698A84EA9}"/>
              </a:ext>
            </a:extLst>
          </p:cNvPr>
          <p:cNvSpPr txBox="1">
            <a:spLocks/>
          </p:cNvSpPr>
          <p:nvPr/>
        </p:nvSpPr>
        <p:spPr>
          <a:xfrm>
            <a:off x="-330208" y="4007244"/>
            <a:ext cx="8796303" cy="205886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Прочитай слова без лишнего слога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кошрука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тюсалень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леонапард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лягушлика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дязател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инжидюк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55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B2AFDB-2A1B-46F0-B699-538A3DB75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Упражнения для отработки осознанности чтения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A31D9B-E1C4-4454-89A5-37C65A131A81}"/>
              </a:ext>
            </a:extLst>
          </p:cNvPr>
          <p:cNvSpPr txBox="1"/>
          <p:nvPr/>
        </p:nvSpPr>
        <p:spPr>
          <a:xfrm>
            <a:off x="1094998" y="2081804"/>
            <a:ext cx="6881996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Прочитай согласные каждой строки с  гласным  [о] </a:t>
            </a:r>
          </a:p>
          <a:p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БТМПВЧФКНШЛЖЗС</a:t>
            </a:r>
            <a:b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КВМСПЛБШГРДБЛЦТ</a:t>
            </a:r>
            <a:b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ПРЛГНТВСЧЦФБХНМ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E7C73A-4712-4F11-9C91-5987517BFEF1}"/>
              </a:ext>
            </a:extLst>
          </p:cNvPr>
          <p:cNvSpPr txBox="1"/>
          <p:nvPr/>
        </p:nvSpPr>
        <p:spPr>
          <a:xfrm>
            <a:off x="755576" y="4012714"/>
            <a:ext cx="7920880" cy="20805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рочитай слова с гласным [а] между 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некоторыми согласными: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слт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      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сткн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    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брбн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      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крн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бнн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    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срфн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    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квдрт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      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ткнь</a:t>
            </a:r>
            <a:r>
              <a:rPr lang="ru-RU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4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DA181-1F8A-42D5-B6F3-F44F3ECE1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692696"/>
            <a:ext cx="7578040" cy="12930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для повышения внимания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775BA1BB-1BA7-42C4-9CD6-86FDFE49DE24}"/>
              </a:ext>
            </a:extLst>
          </p:cNvPr>
          <p:cNvSpPr txBox="1">
            <a:spLocks/>
          </p:cNvSpPr>
          <p:nvPr/>
        </p:nvSpPr>
        <p:spPr>
          <a:xfrm>
            <a:off x="971600" y="4365104"/>
            <a:ext cx="8301608" cy="25937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Прочитай только первые слоги: 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канат  лентяй  дача рисунок  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 ЛЕН ДА РИ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4B31F6-D605-4A44-BD6D-DD20A2CC4761}"/>
              </a:ext>
            </a:extLst>
          </p:cNvPr>
          <p:cNvSpPr txBox="1"/>
          <p:nvPr/>
        </p:nvSpPr>
        <p:spPr>
          <a:xfrm>
            <a:off x="755576" y="1497742"/>
            <a:ext cx="813886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найди 5 слов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Ркошкатигрппедкенгурунблраепетухимтоьлбттрговерблюдмнгщ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кошка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тигр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ппед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кенгуру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нблрае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петух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имтоьлбттрго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верблюд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мнгщ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3C16CB-33D2-4B8C-8C6E-1064675FE621}"/>
              </a:ext>
            </a:extLst>
          </p:cNvPr>
          <p:cNvSpPr txBox="1"/>
          <p:nvPr/>
        </p:nvSpPr>
        <p:spPr>
          <a:xfrm>
            <a:off x="755576" y="3147425"/>
            <a:ext cx="7200800" cy="77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 и прочитай 8 слов, в которых все буквы О 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МОЛОКОКНОСОРОГОЛОСОКОЛОКОНТРОЛЬ 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72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E142BB-197A-45A0-96E5-C2EA771DB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764373"/>
            <a:ext cx="7794064" cy="1293028"/>
          </a:xfrm>
        </p:spPr>
        <p:txBody>
          <a:bodyPr>
            <a:normAutofit/>
          </a:bodyPr>
          <a:lstStyle/>
          <a:p>
            <a:pPr algn="ctr"/>
            <a:r>
              <a:rPr lang="ru-RU" sz="2800" b="1" cap="none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Упражнения на развитие чёткости произношения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2E214F-4D6C-4B27-A2F9-37F6C90869C6}"/>
              </a:ext>
            </a:extLst>
          </p:cNvPr>
          <p:cNvSpPr txBox="1"/>
          <p:nvPr/>
        </p:nvSpPr>
        <p:spPr>
          <a:xfrm>
            <a:off x="1691680" y="2053297"/>
            <a:ext cx="6120680" cy="3255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топота копыт пыль по полю летит.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 курьера курьер обгоняет в карьер.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Только бык-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тупогуб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никуда не спешит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дороги лежал, головой лишь мотал.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ык-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тупогуб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тупогубенький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бычок,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быка бела губа была тупа.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23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20A8D2-50EE-4E34-A182-B4CB3C5ADC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776" y="2636912"/>
            <a:ext cx="4215720" cy="41044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C6EE78-0CF1-4C7C-B861-BCBDB6F0C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Упражнения на увеличение темпа чтения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D297BD-005B-4382-B070-3BBF6D184CCD}"/>
              </a:ext>
            </a:extLst>
          </p:cNvPr>
          <p:cNvSpPr txBox="1"/>
          <p:nvPr/>
        </p:nvSpPr>
        <p:spPr>
          <a:xfrm>
            <a:off x="227484" y="2308293"/>
            <a:ext cx="4776564" cy="4975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текста с картинками.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наоборот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>
              <a:spcAft>
                <a:spcPts val="75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алширП</a:t>
            </a: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амиз</a:t>
            </a: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только чёрных букв:</a:t>
            </a:r>
          </a:p>
          <a:p>
            <a:pPr>
              <a:spcAft>
                <a:spcPts val="750"/>
              </a:spcAft>
            </a:pP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2400" b="1" dirty="0" err="1">
                <a:solidFill>
                  <a:srgbClr val="7B7B7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слитного текста: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ПришлазимаЛетятснебапушистыеснежинки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перевернутого текста</a:t>
            </a:r>
          </a:p>
          <a:p>
            <a:pPr>
              <a:spcAft>
                <a:spcPts val="750"/>
              </a:spcAft>
            </a:pP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0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C050F7-A100-4CC3-B34E-3728ED6DE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519408"/>
            <a:ext cx="6377940" cy="1293028"/>
          </a:xfr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Чтение текста </a:t>
            </a:r>
            <a:b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пропущенными окончаниями</a:t>
            </a:r>
            <a:b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0EAF4-B8AE-4B1A-9D26-589BD6B8CE39}"/>
              </a:ext>
            </a:extLst>
          </p:cNvPr>
          <p:cNvSpPr txBox="1"/>
          <p:nvPr/>
        </p:nvSpPr>
        <p:spPr>
          <a:xfrm>
            <a:off x="1149139" y="1471296"/>
            <a:ext cx="7056784" cy="2248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Сад.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Возле школы сад. Там растут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ябло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___. Школьники работают в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__. Мальчики срывают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ябло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__. Девочки кладут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ябло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 в корзины.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2BCF10-1959-414D-9F56-109DB71D9564}"/>
              </a:ext>
            </a:extLst>
          </p:cNvPr>
          <p:cNvSpPr txBox="1"/>
          <p:nvPr/>
        </p:nvSpPr>
        <p:spPr>
          <a:xfrm>
            <a:off x="2699792" y="4020867"/>
            <a:ext cx="6264696" cy="1910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Сад.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Возле школы сад. Там растут ябло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Школьники работают в 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Мальчики срывают ябло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Девочки кладут ябло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корзины.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Смайлики с книгами">
            <a:extLst>
              <a:ext uri="{FF2B5EF4-FFF2-40B4-BE49-F238E27FC236}">
                <a16:creationId xmlns:a16="http://schemas.microsoft.com/office/drawing/2014/main" id="{DB77F9DF-30EF-4A35-84D3-F9BCA13B49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15984"/>
            <a:ext cx="1880556" cy="154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13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73B2A758-DE58-40D7-8E4A-A62CD41AE2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9958694"/>
              </p:ext>
            </p:extLst>
          </p:nvPr>
        </p:nvGraphicFramePr>
        <p:xfrm>
          <a:off x="179512" y="1628800"/>
          <a:ext cx="453650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EA48E42A-007C-426E-BB50-073D5B27BC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671602"/>
              </p:ext>
            </p:extLst>
          </p:nvPr>
        </p:nvGraphicFramePr>
        <p:xfrm>
          <a:off x="4283968" y="1772816"/>
          <a:ext cx="439248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575EA841-66A2-49A4-9A72-5A7908F69336}"/>
              </a:ext>
            </a:extLst>
          </p:cNvPr>
          <p:cNvSpPr txBox="1"/>
          <p:nvPr/>
        </p:nvSpPr>
        <p:spPr>
          <a:xfrm>
            <a:off x="1997968" y="332656"/>
            <a:ext cx="639045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450215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 w="10541" cmpd="sng">
                  <a:solidFill>
                    <a:srgbClr val="3494BA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3494BA">
                        <a:tint val="40000"/>
                        <a:satMod val="250000"/>
                      </a:srgbClr>
                    </a:gs>
                    <a:gs pos="9000">
                      <a:srgbClr val="3494BA">
                        <a:tint val="52000"/>
                        <a:satMod val="300000"/>
                      </a:srgbClr>
                    </a:gs>
                    <a:gs pos="50000">
                      <a:srgbClr val="3494BA">
                        <a:shade val="20000"/>
                        <a:satMod val="300000"/>
                      </a:srgbClr>
                    </a:gs>
                    <a:gs pos="79000">
                      <a:srgbClr val="3494BA">
                        <a:tint val="52000"/>
                        <a:satMod val="300000"/>
                      </a:srgbClr>
                    </a:gs>
                    <a:gs pos="100000">
                      <a:srgbClr val="3494BA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Мониторинг навыка чтения обучающихся 1 б класса</a:t>
            </a:r>
          </a:p>
          <a:p>
            <a:pPr marL="0" marR="0" lvl="0" indent="450215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dirty="0">
                <a:ln w="10541" cmpd="sng">
                  <a:solidFill>
                    <a:srgbClr val="3494BA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3494BA">
                        <a:tint val="40000"/>
                        <a:satMod val="250000"/>
                      </a:srgbClr>
                    </a:gs>
                    <a:gs pos="9000">
                      <a:srgbClr val="3494BA">
                        <a:tint val="52000"/>
                        <a:satMod val="300000"/>
                      </a:srgbClr>
                    </a:gs>
                    <a:gs pos="50000">
                      <a:srgbClr val="3494BA">
                        <a:shade val="20000"/>
                        <a:satMod val="300000"/>
                      </a:srgbClr>
                    </a:gs>
                    <a:gs pos="79000">
                      <a:srgbClr val="3494BA">
                        <a:tint val="52000"/>
                        <a:satMod val="300000"/>
                      </a:srgbClr>
                    </a:gs>
                    <a:gs pos="100000">
                      <a:srgbClr val="3494BA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(2020-2021 учебный год)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098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1AF698-1955-4CAF-B716-37FD8344D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341751"/>
            <a:ext cx="6377940" cy="1293028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Спасибо за внимание!</a:t>
            </a:r>
          </a:p>
        </p:txBody>
      </p:sp>
      <p:pic>
        <p:nvPicPr>
          <p:cNvPr id="9" name="Объект 4">
            <a:extLst>
              <a:ext uri="{FF2B5EF4-FFF2-40B4-BE49-F238E27FC236}">
                <a16:creationId xmlns:a16="http://schemas.microsoft.com/office/drawing/2014/main" id="{A2101514-177E-4C70-A33F-82DD33716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962" t="9315" r="962" b="4658"/>
          <a:stretch/>
        </p:blipFill>
        <p:spPr>
          <a:xfrm>
            <a:off x="219411" y="1556792"/>
            <a:ext cx="8705177" cy="4959457"/>
          </a:xfrm>
        </p:spPr>
      </p:pic>
    </p:spTree>
    <p:extLst>
      <p:ext uri="{BB962C8B-B14F-4D97-AF65-F5344CB8AC3E}">
        <p14:creationId xmlns:p14="http://schemas.microsoft.com/office/powerpoint/2010/main" val="84447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След самолета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1797</TotalTime>
  <Words>569</Words>
  <Application>Microsoft Office PowerPoint</Application>
  <PresentationFormat>Экран (4:3)</PresentationFormat>
  <Paragraphs>114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</vt:lpstr>
      <vt:lpstr>След самолета</vt:lpstr>
      <vt:lpstr>                        «Пробуждение и развитие  интереса к чтению  у младших школьников»             Тема: «Формирование навыков чтения и пути их совершенствования».   </vt:lpstr>
      <vt:lpstr>Презентация PowerPoint</vt:lpstr>
      <vt:lpstr>              Формирование навыка чтения строится на:   -умении правильно прочитывать слова;  -понимать смысл текста;  -выразительно читать; </vt:lpstr>
      <vt:lpstr>Презентация PowerPoint</vt:lpstr>
      <vt:lpstr>    да – дар – дарил – подарил    ды – дым – дымил - надымил    ди – уди – удил - удили </vt:lpstr>
      <vt:lpstr>Упражнения для развития угла зрения </vt:lpstr>
      <vt:lpstr>Упражнения для отработки осознанности чтения</vt:lpstr>
      <vt:lpstr>упражнения для повышения внимания </vt:lpstr>
      <vt:lpstr>Упражнения на развитие чёткости произношения</vt:lpstr>
      <vt:lpstr>Упражнения на увеличение темпа чтения</vt:lpstr>
      <vt:lpstr>Чтение текста  с пропущенными окончаниями 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Скорость чтения является самым важным фактором из числа, влияющих на успеваемость.</dc:title>
  <dc:creator>all</dc:creator>
  <cp:keywords>кн;ига</cp:keywords>
  <cp:lastModifiedBy>Пользователь</cp:lastModifiedBy>
  <cp:revision>134</cp:revision>
  <dcterms:created xsi:type="dcterms:W3CDTF">2014-01-07T20:07:59Z</dcterms:created>
  <dcterms:modified xsi:type="dcterms:W3CDTF">2021-02-12T08:41:16Z</dcterms:modified>
</cp:coreProperties>
</file>