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66" r:id="rId4"/>
    <p:sldId id="314" r:id="rId5"/>
    <p:sldId id="295" r:id="rId6"/>
    <p:sldId id="309" r:id="rId7"/>
    <p:sldId id="310" r:id="rId8"/>
    <p:sldId id="311" r:id="rId9"/>
    <p:sldId id="312" r:id="rId10"/>
    <p:sldId id="316" r:id="rId11"/>
    <p:sldId id="317" r:id="rId12"/>
    <p:sldId id="293" r:id="rId13"/>
    <p:sldId id="294" r:id="rId14"/>
    <p:sldId id="292" r:id="rId15"/>
    <p:sldId id="318" r:id="rId16"/>
    <p:sldId id="281" r:id="rId17"/>
    <p:sldId id="283" r:id="rId18"/>
    <p:sldId id="284" r:id="rId19"/>
    <p:sldId id="285" r:id="rId20"/>
    <p:sldId id="286" r:id="rId21"/>
    <p:sldId id="299" r:id="rId22"/>
    <p:sldId id="301" r:id="rId23"/>
    <p:sldId id="289" r:id="rId24"/>
    <p:sldId id="290" r:id="rId25"/>
    <p:sldId id="288" r:id="rId26"/>
    <p:sldId id="277" r:id="rId27"/>
    <p:sldId id="280" r:id="rId28"/>
    <p:sldId id="313" r:id="rId29"/>
    <p:sldId id="300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939" autoAdjust="0"/>
  </p:normalViewPr>
  <p:slideViewPr>
    <p:cSldViewPr snapToGrid="0" showGuides="1">
      <p:cViewPr varScale="1">
        <p:scale>
          <a:sx n="81" d="100"/>
          <a:sy n="81" d="100"/>
        </p:scale>
        <p:origin x="104" y="116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951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343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841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249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983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751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567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503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602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347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164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68AF7-3608-4EA4-BDD9-DD1B07F484C3}" type="datetimeFigureOut">
              <a:rPr lang="ru-RU" smtClean="0"/>
              <a:t>27.08.2015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BDB7B-6D79-402A-86FF-B6C6C2A7B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545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528" y="365126"/>
            <a:ext cx="10025148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579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9297" y="166256"/>
            <a:ext cx="10803082" cy="669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84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771290"/>
            <a:ext cx="10515600" cy="8671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090" y="-327134"/>
            <a:ext cx="10925503" cy="714177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flipH="1">
            <a:off x="11185634" y="6984124"/>
            <a:ext cx="701566" cy="12834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комплекс отдельных компонентов зрительного акта, позволяющих ориентироваться в пространстве, воспринимать форму и цвет предметов, видеть их на разном расстоянии, при ярком свете и в сумерках.</a:t>
            </a:r>
          </a:p>
        </p:txBody>
      </p:sp>
    </p:spTree>
    <p:extLst>
      <p:ext uri="{BB962C8B-B14F-4D97-AF65-F5344CB8AC3E}">
        <p14:creationId xmlns:p14="http://schemas.microsoft.com/office/powerpoint/2010/main" val="515568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/>
              <a:t>Основные (базовые) функции зрения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969313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Центральное форменное зрение (измеряется остротой зрения)</a:t>
            </a:r>
          </a:p>
          <a:p>
            <a:r>
              <a:rPr lang="ru-RU" sz="4400" dirty="0"/>
              <a:t>Глазодвигательные </a:t>
            </a:r>
            <a:r>
              <a:rPr lang="ru-RU" sz="4400" dirty="0" smtClean="0"/>
              <a:t>функции</a:t>
            </a:r>
          </a:p>
          <a:p>
            <a:r>
              <a:rPr lang="ru-RU" sz="4400" dirty="0" smtClean="0"/>
              <a:t>Цветоразличение</a:t>
            </a:r>
          </a:p>
          <a:p>
            <a:r>
              <a:rPr lang="ru-RU" sz="4400" dirty="0" smtClean="0"/>
              <a:t>Поле зрения</a:t>
            </a:r>
          </a:p>
          <a:p>
            <a:r>
              <a:rPr lang="ru-RU" sz="4400" dirty="0" smtClean="0"/>
              <a:t>Характер зрения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9660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028" y="128642"/>
            <a:ext cx="11690130" cy="1203543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степени нарушения зрения и зрительным возможностям всех детей  можно поделить на следующие подкатегории</a:t>
            </a:r>
            <a:endParaRPr lang="ru-RU" sz="2400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32186"/>
            <a:ext cx="10515600" cy="4540469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4800" u="sng" dirty="0"/>
              <a:t>Классификация детей по остроте зрения</a:t>
            </a:r>
          </a:p>
          <a:p>
            <a:r>
              <a:rPr lang="ru-RU" sz="4800" dirty="0" smtClean="0"/>
              <a:t>1. Слепые дети</a:t>
            </a:r>
          </a:p>
          <a:p>
            <a:r>
              <a:rPr lang="ru-RU" sz="4800" dirty="0" smtClean="0"/>
              <a:t>2. Слабовидящие</a:t>
            </a:r>
          </a:p>
          <a:p>
            <a:r>
              <a:rPr lang="ru-RU" sz="4800" dirty="0" smtClean="0"/>
              <a:t>3. Дети с пониженным зрением</a:t>
            </a:r>
          </a:p>
          <a:p>
            <a:r>
              <a:rPr lang="ru-RU" sz="4800" dirty="0" smtClean="0"/>
              <a:t>4. Нормально видящие дети</a:t>
            </a:r>
          </a:p>
          <a:p>
            <a:endParaRPr lang="ru-RU" sz="2400" dirty="0" smtClean="0"/>
          </a:p>
          <a:p>
            <a:endParaRPr lang="ru-RU" sz="4800" dirty="0" smtClean="0"/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527594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-1"/>
            <a:ext cx="10515600" cy="9222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Слепые дети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59" y="338959"/>
            <a:ext cx="12013324" cy="6519041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 </a:t>
            </a:r>
            <a:r>
              <a:rPr lang="ru-RU" dirty="0"/>
              <a:t>остроте зрения это дети с остротой зрения от О (0%) до 0,04 (4%) на лучше видящем глазу с коррекцией очками. В подкатегорию «Слепые» входят также дети с более высокой остротой зрения (вплоть до 1, т.е. 100%), у которых границы поля зрения сужены до 10 — 15 градусов или до точки фиксации. Такие дети являются практически слепыми, так как в познавательной и ориентировочной деятельности они весьма ограниченно могут использовать зрение. Таким образом, острота зрения для этой подкатегории не является единственным критерием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1.   Тотально или абсолютно слепые. При абсолютной слепоте на оба глаза полностью отсутствуют зрительные ощущения.</a:t>
            </a:r>
          </a:p>
          <a:p>
            <a:r>
              <a:rPr lang="ru-RU" dirty="0"/>
              <a:t>2.  Слепые дети со </a:t>
            </a:r>
            <a:r>
              <a:rPr lang="ru-RU" dirty="0" err="1"/>
              <a:t>светоощущением</a:t>
            </a:r>
            <a:r>
              <a:rPr lang="ru-RU" dirty="0"/>
              <a:t>. При этом дети, у которых </a:t>
            </a:r>
            <a:r>
              <a:rPr lang="ru-RU" dirty="0" err="1"/>
              <a:t>светоощущение</a:t>
            </a:r>
            <a:r>
              <a:rPr lang="ru-RU" dirty="0"/>
              <a:t> с правильной проекцией, могут правильно показать направление света, а дети, у которых </a:t>
            </a:r>
            <a:r>
              <a:rPr lang="ru-RU" dirty="0" err="1"/>
              <a:t>светоощущение</a:t>
            </a:r>
            <a:r>
              <a:rPr lang="ru-RU" dirty="0"/>
              <a:t> с неправильной проекцией не могут указать, откуда падает свет.</a:t>
            </a:r>
          </a:p>
          <a:p>
            <a:r>
              <a:rPr lang="ru-RU" dirty="0"/>
              <a:t>3.  Слепые дети, у которых имеется </a:t>
            </a:r>
            <a:r>
              <a:rPr lang="ru-RU" dirty="0" err="1"/>
              <a:t>светоощущение</a:t>
            </a:r>
            <a:r>
              <a:rPr lang="ru-RU" dirty="0"/>
              <a:t> и цветоощущение, то есть они могут не только отличать свет от тьмы, но и научиться различать цвета.</a:t>
            </a:r>
          </a:p>
          <a:p>
            <a:r>
              <a:rPr lang="ru-RU" dirty="0"/>
              <a:t>4.  Слепые дети, у которых имеются тысячные доли от нормальной остроты зрения (примерно от 0,005 до 0,009). В комфортных условиях они видят движения руки перед лицом, на очень близком расстоянии могут различать цвета, контуры и силуэты предметов. В медицинских картах такая острота зрения фиксируется как 0,005 или движения руки перед лицом. </a:t>
            </a:r>
          </a:p>
          <a:p>
            <a:r>
              <a:rPr lang="ru-RU" dirty="0"/>
              <a:t>5. Слепые с форменным (предметным) остаточным зрением. К этой группе относятся дети, острота зрения которых варьируется в пределах 0,01 — 0,04. В </a:t>
            </a:r>
            <a:r>
              <a:rPr lang="ru-RU" dirty="0" err="1"/>
              <a:t>тифлолитературе</a:t>
            </a:r>
            <a:r>
              <a:rPr lang="ru-RU" dirty="0"/>
              <a:t> их называют частично видящими или частично зрячими.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9591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5967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Слабовидящие дети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62152"/>
            <a:ext cx="10515600" cy="6085489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этой подкатегории относятся дети с остротой зрения от 0,05 (5%) до 0,4 (40%) на лучше видящем глазу с коррекцией очками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Слабовидящие дети (с глубоким слабовидением) с остротой     зрения в пределах от 0,05 до 0,09 с коррекцией очками на лучше видящем глазу.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Слабовидящие дети (с выраженным слабовидением) с остротой зрения от 0,1 до 0,2 с коррекцией очками на лучше видящем глазу.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Слабовидящие (с умеренным слабовидением) дети с остротой зрения от 0,3 до 0,4 с коррекцией очками на лучше видящем глазу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Зрение детей с тяжелыми органическими поражениями зрительного анализатора, в том числе в сочетании и с функциональными нарушениями, как правило, можно улучшить незначительно. Поэтому по остроте зрения они, в основном, попадают в подкатегорию «Слепые» или «Слабовидящие».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991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808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 пониженным зрением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45932"/>
            <a:ext cx="10515600" cy="5231031"/>
          </a:xfrm>
        </p:spPr>
        <p:txBody>
          <a:bodyPr/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 пониженным зрением или дети с пограничным зрением между слабовидением и нормой, то есть дети с остротой зрения от 0,5 (50%) до 0,8 (80%) на лучше видящем глазу с коррекцией очками.  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Если у ребенка имеются только функциональные нарушения зрения, то, чаще всего, его зрение (в том числе и остроту зрения) с помощью лечения можно восстановить. По остроте зрения в период лечения эти дети оказываются чаще всего в подкатегории «Дети с пониженным зрением». Большую их часть составляют дети с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амблиопией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косоглазием.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9956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Нормально видящие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 остротой зрения 0,9 — 1,0 (90% — 100%) относятся к нормально видящим.</a:t>
            </a:r>
          </a:p>
        </p:txBody>
      </p:sp>
    </p:spTree>
    <p:extLst>
      <p:ext uri="{BB962C8B-B14F-4D97-AF65-F5344CB8AC3E}">
        <p14:creationId xmlns:p14="http://schemas.microsoft.com/office/powerpoint/2010/main" val="3860891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Анатомия глаза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9317" y="0"/>
            <a:ext cx="10728434" cy="6858000"/>
          </a:xfrm>
        </p:spPr>
      </p:pic>
    </p:spTree>
    <p:extLst>
      <p:ext uri="{BB962C8B-B14F-4D97-AF65-F5344CB8AC3E}">
        <p14:creationId xmlns:p14="http://schemas.microsoft.com/office/powerpoint/2010/main" val="1242200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83269"/>
            <a:ext cx="7780283" cy="2680138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— при близорукости (задний главный фокус располагается перед сетчаткой); б — при эмметропии (задний главный фокус находится на сетчатке); в — при дальнозоркости (задний главный фокус располагается за сетчаткой).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890" y="-55179"/>
            <a:ext cx="7638393" cy="4083269"/>
          </a:xfrm>
        </p:spPr>
        <p:txBody>
          <a:bodyPr>
            <a:normAutofit/>
          </a:bodyPr>
          <a:lstStyle/>
          <a:p>
            <a:r>
              <a:rPr lang="ru-RU" dirty="0"/>
              <a:t>Рефракция глаза — преломляющая сила оптической системы </a:t>
            </a:r>
            <a:r>
              <a:rPr lang="ru-RU" dirty="0" smtClean="0"/>
              <a:t>глаза</a:t>
            </a:r>
          </a:p>
          <a:p>
            <a:r>
              <a:rPr lang="ru-RU" dirty="0"/>
              <a:t>Различные нарушения преломления световых лучей в оптической системе глаза, приводящие к </a:t>
            </a:r>
            <a:r>
              <a:rPr lang="ru-RU" dirty="0" err="1"/>
              <a:t>расфокусировке</a:t>
            </a:r>
            <a:r>
              <a:rPr lang="ru-RU" dirty="0"/>
              <a:t> изображения на сетчатке, называются аномалиями рефракции (аметропиями). К ним относятся близорукость, дальнозоркость, возрастная дальнозоркость и </a:t>
            </a:r>
            <a:r>
              <a:rPr lang="ru-RU" dirty="0" smtClean="0"/>
              <a:t>астигматизм.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0283" y="78828"/>
            <a:ext cx="4124325" cy="662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712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53814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/>
              <a:t>Виденье при миопии (близорукость)</a:t>
            </a:r>
            <a:endParaRPr lang="ru-RU" sz="48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779" y="953814"/>
            <a:ext cx="11979165" cy="551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31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4096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/>
              <a:t>Рекомендации </a:t>
            </a:r>
            <a:r>
              <a:rPr lang="ru-RU" sz="4800" b="1" smtClean="0"/>
              <a:t>при миопии</a:t>
            </a:r>
            <a:r>
              <a:rPr lang="ru-RU" sz="4800" b="1" dirty="0" smtClean="0"/>
              <a:t/>
            </a:r>
            <a:br>
              <a:rPr lang="ru-RU" sz="4800" b="1" dirty="0" smtClean="0"/>
            </a:b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77917"/>
            <a:ext cx="10515600" cy="5499046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близорукости нужно быть аккуратными при физической нагрузке: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 сотрясение тела;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поднятие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тяжести;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длительность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наклона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тела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Почему? Может повыситься внутриглазное давление,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приводящего к глаукоме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263717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5076497" cy="86584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/>
              <a:t>АСТИГМАТИЗМ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80393"/>
            <a:ext cx="7839079" cy="6077607"/>
          </a:xfrm>
        </p:spPr>
        <p:txBody>
          <a:bodyPr>
            <a:noAutofit/>
          </a:bodyPr>
          <a:lstStyle/>
          <a:p>
            <a:r>
              <a:rPr lang="ru-RU" sz="3200" dirty="0"/>
              <a:t>Астигматизм – это одно из самых распространённых нарушений зрения. Перевод этого слова с латинского языка означает отсутствие фокусной точки. По сути это дефект кривизны роговицы или хрусталика. Под дефектом роговицы понимается нарушение ее формы. Физиологически глазное яблоко должно быть идеально круглым</a:t>
            </a:r>
            <a:r>
              <a:rPr lang="ru-RU" sz="3200" dirty="0" smtClean="0"/>
              <a:t>.</a:t>
            </a:r>
            <a:endParaRPr lang="ru-RU" sz="3200" dirty="0"/>
          </a:p>
          <a:p>
            <a:r>
              <a:rPr lang="ru-RU" sz="3200" dirty="0" smtClean="0"/>
              <a:t>Астигматизм </a:t>
            </a:r>
            <a:r>
              <a:rPr lang="ru-RU" sz="3200" dirty="0"/>
              <a:t>глаз встречается у большей части населения нашей планеты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При астигматизме нельзя доверять зрению. Истинные размеры меняются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9827" y="3767060"/>
            <a:ext cx="4352921" cy="309094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182302" y="620561"/>
            <a:ext cx="377584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Различают несколько видов астигматизма: простой, сложный, смешанный. Наиболее часто встречается сложный астигматизм.</a:t>
            </a:r>
          </a:p>
          <a:p>
            <a:endParaRPr lang="ru-RU" dirty="0"/>
          </a:p>
          <a:p>
            <a:r>
              <a:rPr lang="ru-RU" dirty="0"/>
              <a:t>Сложный астигматизм в свою очередь делится на: сложный </a:t>
            </a:r>
            <a:r>
              <a:rPr lang="ru-RU" dirty="0" err="1"/>
              <a:t>гиперметропический</a:t>
            </a:r>
            <a:r>
              <a:rPr lang="ru-RU" dirty="0"/>
              <a:t>, сложный миопический и смешанный. </a:t>
            </a:r>
          </a:p>
        </p:txBody>
      </p:sp>
    </p:spTree>
    <p:extLst>
      <p:ext uri="{BB962C8B-B14F-4D97-AF65-F5344CB8AC3E}">
        <p14:creationId xmlns:p14="http://schemas.microsoft.com/office/powerpoint/2010/main" val="651467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-297026"/>
            <a:ext cx="10515600" cy="297026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Астигматизм глаз и зрения. Заболевание органов зрения. Видео YouTube.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1076" y="-297026"/>
            <a:ext cx="11414234" cy="6745123"/>
          </a:xfrm>
        </p:spPr>
      </p:pic>
    </p:spTree>
    <p:extLst>
      <p:ext uri="{BB962C8B-B14F-4D97-AF65-F5344CB8AC3E}">
        <p14:creationId xmlns:p14="http://schemas.microsoft.com/office/powerpoint/2010/main" val="1292972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273" y="23649"/>
            <a:ext cx="4530913" cy="286144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3600" b="1" dirty="0" smtClean="0"/>
              <a:t>Восприятие текста при  сложном астигматизме.</a:t>
            </a:r>
            <a:br>
              <a:rPr lang="ru-RU" sz="3600" b="1" dirty="0" smtClean="0"/>
            </a:br>
            <a:r>
              <a:rPr lang="ru-RU" sz="3600" b="1" dirty="0" smtClean="0"/>
              <a:t>Выпадение части изображения.</a:t>
            </a:r>
            <a:br>
              <a:rPr lang="ru-RU" sz="3600" b="1" dirty="0" smtClean="0"/>
            </a:br>
            <a:r>
              <a:rPr lang="ru-RU" sz="3600" b="1" dirty="0" smtClean="0"/>
              <a:t>Это очень утомляемые дети.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28034" y="4942489"/>
            <a:ext cx="3825766" cy="123447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3107" y="47296"/>
            <a:ext cx="7062694" cy="676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3098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3354"/>
            <a:ext cx="10174014" cy="6814645"/>
          </a:xfrm>
        </p:spPr>
      </p:pic>
    </p:spTree>
    <p:extLst>
      <p:ext uri="{BB962C8B-B14F-4D97-AF65-F5344CB8AC3E}">
        <p14:creationId xmlns:p14="http://schemas.microsoft.com/office/powerpoint/2010/main" val="2527811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78829"/>
            <a:ext cx="10394730" cy="6684578"/>
          </a:xfrm>
        </p:spPr>
      </p:pic>
    </p:spTree>
    <p:extLst>
      <p:ext uri="{BB962C8B-B14F-4D97-AF65-F5344CB8AC3E}">
        <p14:creationId xmlns:p14="http://schemas.microsoft.com/office/powerpoint/2010/main" val="6037238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78827"/>
            <a:ext cx="10515600" cy="6779173"/>
          </a:xfrm>
        </p:spPr>
      </p:pic>
    </p:spTree>
    <p:extLst>
      <p:ext uri="{BB962C8B-B14F-4D97-AF65-F5344CB8AC3E}">
        <p14:creationId xmlns:p14="http://schemas.microsoft.com/office/powerpoint/2010/main" val="19041484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964" y="6149946"/>
            <a:ext cx="11612070" cy="708053"/>
          </a:xfrm>
        </p:spPr>
        <p:txBody>
          <a:bodyPr>
            <a:noAutofit/>
          </a:bodyPr>
          <a:lstStyle/>
          <a:p>
            <a:r>
              <a:rPr lang="ru-RU" sz="2800" dirty="0" smtClean="0"/>
              <a:t>Письмо может быть неплохим, но проблемы с чтением. </a:t>
            </a:r>
            <a:br>
              <a:rPr lang="ru-RU" sz="2800" dirty="0" smtClean="0"/>
            </a:br>
            <a:r>
              <a:rPr lang="ru-RU" sz="2800" dirty="0" smtClean="0"/>
              <a:t>Плохо видят границы поверхности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64" y="-181723"/>
            <a:ext cx="11612071" cy="6242657"/>
          </a:xfrm>
        </p:spPr>
      </p:pic>
    </p:spTree>
    <p:extLst>
      <p:ext uri="{BB962C8B-B14F-4D97-AF65-F5344CB8AC3E}">
        <p14:creationId xmlns:p14="http://schemas.microsoft.com/office/powerpoint/2010/main" val="38215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21" y="0"/>
            <a:ext cx="6834351" cy="675552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КОСОГЛАЗИЕ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3200" b="1" dirty="0" err="1"/>
              <a:t>Косоглазие</a:t>
            </a:r>
            <a:r>
              <a:rPr lang="ru-RU" sz="3200" b="1" dirty="0"/>
              <a:t> – это  различные  по  происхождению  и  локализации   поражения  зрительной  и  глазодвигательной  систем,  вызывающие  периодическое  или  постоянное  отклонение  глазного  яблока. Это  не  только  косметический,  но  и  функциональный  недостаток,  который  выражается  в  снижении  остроты   зрения  косящего  глаза.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76090" y="1099645"/>
            <a:ext cx="5060731" cy="465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2465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54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9953296" cy="6676697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 flipV="1">
            <a:off x="838200" y="230178"/>
            <a:ext cx="105156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81328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11461530" y="1690686"/>
            <a:ext cx="63063" cy="21694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83779"/>
            <a:ext cx="10515600" cy="5893184"/>
          </a:xfrm>
        </p:spPr>
        <p:txBody>
          <a:bodyPr>
            <a:normAutofit fontScale="92500"/>
          </a:bodyPr>
          <a:lstStyle/>
          <a:p>
            <a:r>
              <a:rPr lang="ru-RU" dirty="0"/>
              <a:t>Совместное движение глаз обеспечивается 6-ю глазными мышцами. Мозг контролирует оба глаза, то есть все 12 мышц, чтобы глаза смотрели в правильном направлении. При нормальном зрении оба глаза должны фокусироваться на одной точке, но каждый глаз при этом должен передавать мозгу изображение со своей точки зрения. Мозг объединяет эти 2 изображения, придавая изображению объемность. Однако важным условием для того, чтобы мозг смог соединять 2 изображения в одно, является согласованная работа глазных мышц, чего не происходит при косоглазии. При косоглазии мозг получает 2 изображения, которые не может соединить в одно. Чтобы избежать двоения, мозг исключает изображение, получаемое косящим глазом, как бы выбрасывая его из зрительного процесса. При длительном существовании такого состояния развивается </a:t>
            </a:r>
            <a:r>
              <a:rPr lang="ru-RU" dirty="0" err="1"/>
              <a:t>амблиопия</a:t>
            </a:r>
            <a:r>
              <a:rPr lang="ru-RU" dirty="0"/>
              <a:t>, или «ленивый глаз» (функциональное, обратимое понижение зрения, при котором один из двух глаз почти или вообще не задействован в зрительном процессе</a:t>
            </a:r>
            <a:r>
              <a:rPr lang="ru-RU" dirty="0" smtClean="0"/>
              <a:t>).</a:t>
            </a:r>
            <a:r>
              <a:rPr lang="en-US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84171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1620" y="1087821"/>
            <a:ext cx="10515600" cy="642444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ru-RU" sz="5400" b="1" dirty="0" err="1"/>
              <a:t>Амблиопия</a:t>
            </a:r>
            <a:r>
              <a:rPr lang="ru-RU" sz="5400" dirty="0"/>
              <a:t> – различные  по  происхождению  формы  понижения  остроты  зрения, причиной  которых  являются  функциональные  расстройства  зрительного  </a:t>
            </a:r>
            <a:r>
              <a:rPr lang="ru-RU" sz="5400" dirty="0" smtClean="0"/>
              <a:t>аппарата</a:t>
            </a:r>
          </a:p>
          <a:p>
            <a:pPr>
              <a:lnSpc>
                <a:spcPct val="150000"/>
              </a:lnSpc>
            </a:pPr>
            <a:endParaRPr lang="ru-RU" dirty="0"/>
          </a:p>
          <a:p>
            <a:pPr marL="0" indent="0">
              <a:lnSpc>
                <a:spcPct val="150000"/>
              </a:lnSpc>
              <a:buNone/>
            </a:pP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401168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46842"/>
            <a:ext cx="10515600" cy="6511158"/>
          </a:xfrm>
        </p:spPr>
        <p:txBody>
          <a:bodyPr>
            <a:noAutofit/>
          </a:bodyPr>
          <a:lstStyle/>
          <a:p>
            <a:r>
              <a:rPr lang="ru-RU" sz="3600" dirty="0"/>
              <a:t>Педагогу необходимо иметь в виду, что наличие коркового нарушения у детей с </a:t>
            </a:r>
            <a:r>
              <a:rPr lang="ru-RU" sz="3600" dirty="0" err="1"/>
              <a:t>амблиопией</a:t>
            </a:r>
            <a:r>
              <a:rPr lang="ru-RU" sz="3600" dirty="0"/>
              <a:t> и косоглазием приводит к снижению функций зрения, что неизбежно влечет за собой снижение скорости, точности, а так же </a:t>
            </a:r>
            <a:r>
              <a:rPr lang="ru-RU" sz="3600" dirty="0" err="1"/>
              <a:t>дифференцированности</a:t>
            </a:r>
            <a:r>
              <a:rPr lang="ru-RU" sz="3600" dirty="0"/>
              <a:t> восприятия, трудности в овладении сенсорными </a:t>
            </a:r>
            <a:r>
              <a:rPr lang="ru-RU" sz="3600" dirty="0" smtClean="0"/>
              <a:t>эталонами, что </a:t>
            </a:r>
            <a:r>
              <a:rPr lang="ru-RU" sz="3600" dirty="0"/>
              <a:t>обусловливает возникновение трудностей в определении цвета, формы, величины и пространственного расположения предметов, в выполнении практических действий, в овладении измерительными навыками, в ориентировке в пространстве.</a:t>
            </a:r>
          </a:p>
        </p:txBody>
      </p:sp>
    </p:spTree>
    <p:extLst>
      <p:ext uri="{BB962C8B-B14F-4D97-AF65-F5344CB8AC3E}">
        <p14:creationId xmlns:p14="http://schemas.microsoft.com/office/powerpoint/2010/main" val="18091305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5179" y="-252249"/>
            <a:ext cx="11161986" cy="6660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325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40022"/>
          </a:xfrm>
        </p:spPr>
        <p:txBody>
          <a:bodyPr/>
          <a:lstStyle/>
          <a:p>
            <a:pPr algn="ctr"/>
            <a:r>
              <a:rPr lang="ru-RU" b="1" dirty="0" smtClean="0"/>
              <a:t>Рекомендации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59" y="662152"/>
            <a:ext cx="12081641" cy="6416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1894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86710"/>
            <a:ext cx="10662745" cy="677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357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0621" y="-165537"/>
            <a:ext cx="10428889" cy="702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049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2303</TotalTime>
  <Words>1120</Words>
  <Application>Microsoft Office PowerPoint</Application>
  <PresentationFormat>Широкоэкранный</PresentationFormat>
  <Paragraphs>60</Paragraphs>
  <Slides>29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Основные (базовые) функции зрения</vt:lpstr>
      <vt:lpstr>по степени нарушения зрения и зрительным возможностям всех детей  можно поделить на следующие подкатегории</vt:lpstr>
      <vt:lpstr>Слепые дети. </vt:lpstr>
      <vt:lpstr>Слабовидящие дети</vt:lpstr>
      <vt:lpstr>Дети с пониженным зрением</vt:lpstr>
      <vt:lpstr>Нормально видящие</vt:lpstr>
      <vt:lpstr>Презентация PowerPoint</vt:lpstr>
      <vt:lpstr>а — при близорукости (задний главный фокус располагается перед сетчаткой); б — при эмметропии (задний главный фокус находится на сетчатке); в — при дальнозоркости (задний главный фокус располагается за сетчаткой).</vt:lpstr>
      <vt:lpstr>Виденье при миопии (близорукость)</vt:lpstr>
      <vt:lpstr>Рекомендации при миопии </vt:lpstr>
      <vt:lpstr>АСТИГМАТИЗМ</vt:lpstr>
      <vt:lpstr>Презентация PowerPoint</vt:lpstr>
      <vt:lpstr> Восприятие текста при  сложном астигматизме. Выпадение части изображения. Это очень утомляемые дети.</vt:lpstr>
      <vt:lpstr>Презентация PowerPoint</vt:lpstr>
      <vt:lpstr>Презентация PowerPoint</vt:lpstr>
      <vt:lpstr>Презентация PowerPoint</vt:lpstr>
      <vt:lpstr>Письмо может быть неплохим, но проблемы с чтением.  Плохо видят границы поверхности</vt:lpstr>
      <vt:lpstr>КОСОГЛАЗИЕ  Косоглазие – это  различные  по  происхождению  и  локализации   поражения  зрительной  и  глазодвигательной  систем,  вызывающие  периодическое  или  постоянное  отклонение  глазного  яблока. Это  не  только  косметический,  но  и  функциональный  недостаток,  который  выражается  в  снижении  остроты   зрения  косящего  глаза.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Рекомендации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Чиобан</dc:creator>
  <cp:lastModifiedBy>Наталья Чиобан</cp:lastModifiedBy>
  <cp:revision>79</cp:revision>
  <dcterms:created xsi:type="dcterms:W3CDTF">2015-07-12T06:04:56Z</dcterms:created>
  <dcterms:modified xsi:type="dcterms:W3CDTF">2015-08-27T07:25:26Z</dcterms:modified>
</cp:coreProperties>
</file>