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72" r:id="rId5"/>
    <p:sldId id="259" r:id="rId6"/>
    <p:sldId id="260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627F"/>
    <a:srgbClr val="BF3C48"/>
    <a:srgbClr val="856E45"/>
    <a:srgbClr val="6F267F"/>
    <a:srgbClr val="FECB00"/>
    <a:srgbClr val="729F11"/>
    <a:srgbClr val="111E31"/>
    <a:srgbClr val="F7E8E1"/>
    <a:srgbClr val="F1FCFE"/>
    <a:srgbClr val="DBF6FE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32A9C8-828D-4A4F-8B64-9258ED648958}" type="datetimeFigureOut">
              <a:rPr lang="ru-RU" smtClean="0"/>
              <a:t>02.03.2019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B0E3C-489D-4C87-BEC8-5D5D1B21D08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3A4F1-3C67-433C-A6DD-EE65C2B06FA4}" type="datetime1">
              <a:rPr lang="en-US" smtClean="0"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4391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4DC54-4243-4730-919A-F70589F49EA5}" type="datetime1">
              <a:rPr lang="en-US" smtClean="0"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55464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3B032C-8C99-40E5-8E35-3B5BAF05E054}" type="datetime1">
              <a:rPr lang="en-US" smtClean="0"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2076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6530-39C4-4F3A-8C79-7BFC34C57781}" type="datetime1">
              <a:rPr lang="en-US" smtClean="0"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6507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BC82F-A2F7-4EE1-B418-9C0A0BC34E87}" type="datetime1">
              <a:rPr lang="en-US" smtClean="0"/>
              <a:t>3/2/2019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109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1D241-893B-4290-A22D-54BF2F11CC33}" type="datetime1">
              <a:rPr lang="en-US" smtClean="0"/>
              <a:t>3/2/2019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391073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8D21-E52A-490A-A398-65E3F50056A2}" type="datetime1">
              <a:rPr lang="en-US" smtClean="0"/>
              <a:t>3/2/2019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46137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C8FFA-13A9-4377-8C77-E7B79C35EBE3}" type="datetime1">
              <a:rPr lang="en-US" smtClean="0"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4887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D9E41-C4FC-4823-B344-353C669E2607}" type="datetime1">
              <a:rPr lang="en-US" smtClean="0"/>
              <a:t>3/2/2019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67276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00E37-F5E6-4D83-994F-1BA07402CCD5}" type="datetime1">
              <a:rPr lang="en-US" smtClean="0"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1494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8193B-9488-4AE3-B311-E9CB44F6E141}" type="datetime1">
              <a:rPr lang="en-US" smtClean="0"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88002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0FD60-4FC0-4ED9-BB3F-E23C43248EB4}" type="datetime1">
              <a:rPr lang="en-US" smtClean="0"/>
              <a:t>3/2/2019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37FF7-5919-41BF-8DD0-96FAEA1BD9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857459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9112" y="1188720"/>
            <a:ext cx="5015484" cy="275164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+mn-lt"/>
                <a:cs typeface="Cordia New" pitchFamily="34" charset="-34"/>
              </a:rPr>
              <a:t>Мастер-класс по оригами</a:t>
            </a:r>
            <a:r>
              <a:rPr lang="ru-RU" b="1" dirty="0" smtClean="0">
                <a:solidFill>
                  <a:srgbClr val="C00000"/>
                </a:solidFill>
                <a:latin typeface="+mn-lt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+mn-lt"/>
              </a:rPr>
            </a:br>
            <a:r>
              <a:rPr lang="ru-RU" sz="4000" b="1" dirty="0" smtClean="0">
                <a:solidFill>
                  <a:srgbClr val="C00000"/>
                </a:solidFill>
                <a:latin typeface="+mn-lt"/>
              </a:rPr>
              <a:t>«Цветок для мамы»</a:t>
            </a:r>
            <a:endParaRPr lang="en-US" sz="4000" b="1" dirty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9112" y="3931920"/>
            <a:ext cx="4992624" cy="166420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Выполнил: воспитатель высшей квалификационной категории </a:t>
            </a:r>
          </a:p>
          <a:p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</a:rPr>
              <a:t>Бакурадзе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Эльвира Владимировна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МБДОУ Детский сад № 41 г. Йошкар-Ола «</a:t>
            </a:r>
            <a:r>
              <a:rPr lang="ru-RU" dirty="0" err="1" smtClean="0">
                <a:solidFill>
                  <a:schemeClr val="accent5">
                    <a:lumMod val="50000"/>
                  </a:schemeClr>
                </a:solidFill>
              </a:rPr>
              <a:t>Василинка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»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943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7288" y="74150"/>
            <a:ext cx="5468112" cy="896209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47627F"/>
                </a:solidFill>
              </a:rPr>
              <a:t>Содержание</a:t>
            </a:r>
            <a:endParaRPr lang="en-US" b="1" dirty="0">
              <a:solidFill>
                <a:srgbClr val="47627F"/>
              </a:solidFill>
            </a:endParaRPr>
          </a:p>
        </p:txBody>
      </p:sp>
      <p:grpSp>
        <p:nvGrpSpPr>
          <p:cNvPr id="81" name="Group 2"/>
          <p:cNvGrpSpPr>
            <a:grpSpLocks/>
          </p:cNvGrpSpPr>
          <p:nvPr/>
        </p:nvGrpSpPr>
        <p:grpSpPr bwMode="auto">
          <a:xfrm>
            <a:off x="1996440" y="4285488"/>
            <a:ext cx="6176966" cy="555625"/>
            <a:chOff x="1248" y="1440"/>
            <a:chExt cx="3891" cy="350"/>
          </a:xfrm>
        </p:grpSpPr>
        <p:sp>
          <p:nvSpPr>
            <p:cNvPr id="82" name="Line 3"/>
            <p:cNvSpPr>
              <a:spLocks noChangeShapeType="1"/>
            </p:cNvSpPr>
            <p:nvPr/>
          </p:nvSpPr>
          <p:spPr bwMode="gray">
            <a:xfrm>
              <a:off x="1440" y="17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3" name="Rectangle 4"/>
            <p:cNvSpPr>
              <a:spLocks noChangeArrowheads="1"/>
            </p:cNvSpPr>
            <p:nvPr/>
          </p:nvSpPr>
          <p:spPr bwMode="gray">
            <a:xfrm rot="3419336">
              <a:off x="1261" y="14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4" name="Text Box 5"/>
            <p:cNvSpPr txBox="1">
              <a:spLocks noChangeArrowheads="1"/>
            </p:cNvSpPr>
            <p:nvPr/>
          </p:nvSpPr>
          <p:spPr bwMode="gray">
            <a:xfrm>
              <a:off x="1735" y="1482"/>
              <a:ext cx="340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400" dirty="0" smtClean="0"/>
                <a:t>Последовательность выполнения</a:t>
              </a:r>
              <a:endParaRPr lang="en-US" sz="2400" dirty="0"/>
            </a:p>
          </p:txBody>
        </p:sp>
        <p:sp>
          <p:nvSpPr>
            <p:cNvPr id="85" name="Text Box 6"/>
            <p:cNvSpPr txBox="1">
              <a:spLocks noChangeArrowheads="1"/>
            </p:cNvSpPr>
            <p:nvPr/>
          </p:nvSpPr>
          <p:spPr bwMode="gray">
            <a:xfrm>
              <a:off x="1296" y="14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4</a:t>
              </a:r>
            </a:p>
          </p:txBody>
        </p:sp>
      </p:grpSp>
      <p:grpSp>
        <p:nvGrpSpPr>
          <p:cNvPr id="86" name="Group 7"/>
          <p:cNvGrpSpPr>
            <a:grpSpLocks/>
          </p:cNvGrpSpPr>
          <p:nvPr/>
        </p:nvGrpSpPr>
        <p:grpSpPr bwMode="auto">
          <a:xfrm>
            <a:off x="1996440" y="1770888"/>
            <a:ext cx="5105400" cy="555625"/>
            <a:chOff x="1248" y="2030"/>
            <a:chExt cx="3216" cy="350"/>
          </a:xfrm>
        </p:grpSpPr>
        <p:sp>
          <p:nvSpPr>
            <p:cNvPr id="87" name="Line 8"/>
            <p:cNvSpPr>
              <a:spLocks noChangeShapeType="1"/>
            </p:cNvSpPr>
            <p:nvPr/>
          </p:nvSpPr>
          <p:spPr bwMode="gray">
            <a:xfrm>
              <a:off x="1440" y="23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8" name="Rectangle 9"/>
            <p:cNvSpPr>
              <a:spLocks noChangeArrowheads="1"/>
            </p:cNvSpPr>
            <p:nvPr/>
          </p:nvSpPr>
          <p:spPr bwMode="gray">
            <a:xfrm rot="3419336">
              <a:off x="1261" y="20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CC00"/>
                </a:gs>
                <a:gs pos="100000">
                  <a:srgbClr val="99CC0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CC00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89" name="Text Box 10"/>
            <p:cNvSpPr txBox="1">
              <a:spLocks noChangeArrowheads="1"/>
            </p:cNvSpPr>
            <p:nvPr/>
          </p:nvSpPr>
          <p:spPr bwMode="gray">
            <a:xfrm>
              <a:off x="1751" y="2050"/>
              <a:ext cx="1027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400" dirty="0" smtClean="0"/>
                <a:t>Цель</a:t>
              </a:r>
              <a:endParaRPr lang="en-US" sz="2400" dirty="0"/>
            </a:p>
          </p:txBody>
        </p:sp>
        <p:sp>
          <p:nvSpPr>
            <p:cNvPr id="90" name="Text Box 11"/>
            <p:cNvSpPr txBox="1">
              <a:spLocks noChangeArrowheads="1"/>
            </p:cNvSpPr>
            <p:nvPr/>
          </p:nvSpPr>
          <p:spPr bwMode="gray">
            <a:xfrm>
              <a:off x="1296" y="20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1</a:t>
              </a:r>
            </a:p>
          </p:txBody>
        </p:sp>
      </p:grpSp>
      <p:grpSp>
        <p:nvGrpSpPr>
          <p:cNvPr id="91" name="Group 12"/>
          <p:cNvGrpSpPr>
            <a:grpSpLocks/>
          </p:cNvGrpSpPr>
          <p:nvPr/>
        </p:nvGrpSpPr>
        <p:grpSpPr bwMode="auto">
          <a:xfrm>
            <a:off x="1996440" y="2609088"/>
            <a:ext cx="5105400" cy="555625"/>
            <a:chOff x="1248" y="2640"/>
            <a:chExt cx="3216" cy="350"/>
          </a:xfrm>
        </p:grpSpPr>
        <p:sp>
          <p:nvSpPr>
            <p:cNvPr id="92" name="Line 13"/>
            <p:cNvSpPr>
              <a:spLocks noChangeShapeType="1"/>
            </p:cNvSpPr>
            <p:nvPr/>
          </p:nvSpPr>
          <p:spPr bwMode="gray">
            <a:xfrm>
              <a:off x="1440" y="299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3" name="Rectangle 14"/>
            <p:cNvSpPr>
              <a:spLocks noChangeArrowheads="1"/>
            </p:cNvSpPr>
            <p:nvPr/>
          </p:nvSpPr>
          <p:spPr bwMode="gray">
            <a:xfrm rot="3419336">
              <a:off x="1261" y="262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006699"/>
                </a:gs>
                <a:gs pos="100000">
                  <a:srgbClr val="0066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0066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94" name="Text Box 15"/>
            <p:cNvSpPr txBox="1">
              <a:spLocks noChangeArrowheads="1"/>
            </p:cNvSpPr>
            <p:nvPr/>
          </p:nvSpPr>
          <p:spPr bwMode="gray">
            <a:xfrm>
              <a:off x="1751" y="2682"/>
              <a:ext cx="120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400" dirty="0" smtClean="0"/>
                <a:t>Задачи</a:t>
              </a:r>
              <a:endParaRPr lang="en-US" sz="2400" dirty="0"/>
            </a:p>
          </p:txBody>
        </p:sp>
        <p:sp>
          <p:nvSpPr>
            <p:cNvPr id="95" name="Text Box 16"/>
            <p:cNvSpPr txBox="1">
              <a:spLocks noChangeArrowheads="1"/>
            </p:cNvSpPr>
            <p:nvPr/>
          </p:nvSpPr>
          <p:spPr bwMode="gray">
            <a:xfrm>
              <a:off x="1296" y="265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2</a:t>
              </a:r>
            </a:p>
          </p:txBody>
        </p:sp>
      </p:grpSp>
      <p:grpSp>
        <p:nvGrpSpPr>
          <p:cNvPr id="96" name="Group 17"/>
          <p:cNvGrpSpPr>
            <a:grpSpLocks/>
          </p:cNvGrpSpPr>
          <p:nvPr/>
        </p:nvGrpSpPr>
        <p:grpSpPr bwMode="auto">
          <a:xfrm>
            <a:off x="1996440" y="3447288"/>
            <a:ext cx="5105400" cy="555625"/>
            <a:chOff x="1248" y="3230"/>
            <a:chExt cx="3216" cy="350"/>
          </a:xfrm>
        </p:grpSpPr>
        <p:sp>
          <p:nvSpPr>
            <p:cNvPr id="97" name="Line 18"/>
            <p:cNvSpPr>
              <a:spLocks noChangeShapeType="1"/>
            </p:cNvSpPr>
            <p:nvPr/>
          </p:nvSpPr>
          <p:spPr bwMode="gray">
            <a:xfrm>
              <a:off x="1441" y="3579"/>
              <a:ext cx="3023" cy="1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8" name="Rectangle 19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99" name="Text Box 20"/>
            <p:cNvSpPr txBox="1">
              <a:spLocks noChangeArrowheads="1"/>
            </p:cNvSpPr>
            <p:nvPr/>
          </p:nvSpPr>
          <p:spPr bwMode="gray">
            <a:xfrm>
              <a:off x="1751" y="3272"/>
              <a:ext cx="1448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400" dirty="0" smtClean="0"/>
                <a:t>Материал</a:t>
              </a:r>
              <a:endParaRPr lang="en-US" sz="2400" dirty="0"/>
            </a:p>
          </p:txBody>
        </p:sp>
        <p:sp>
          <p:nvSpPr>
            <p:cNvPr id="100" name="Text Box 21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3</a:t>
              </a:r>
            </a:p>
          </p:txBody>
        </p:sp>
      </p:grpSp>
      <p:grpSp>
        <p:nvGrpSpPr>
          <p:cNvPr id="101" name="Group 22"/>
          <p:cNvGrpSpPr>
            <a:grpSpLocks/>
          </p:cNvGrpSpPr>
          <p:nvPr/>
        </p:nvGrpSpPr>
        <p:grpSpPr bwMode="auto">
          <a:xfrm>
            <a:off x="1996440" y="5145913"/>
            <a:ext cx="5105400" cy="555625"/>
            <a:chOff x="1248" y="3230"/>
            <a:chExt cx="3216" cy="350"/>
          </a:xfrm>
        </p:grpSpPr>
        <p:sp>
          <p:nvSpPr>
            <p:cNvPr id="102" name="Line 23"/>
            <p:cNvSpPr>
              <a:spLocks noChangeShapeType="1"/>
            </p:cNvSpPr>
            <p:nvPr/>
          </p:nvSpPr>
          <p:spPr bwMode="gray">
            <a:xfrm>
              <a:off x="1440" y="3580"/>
              <a:ext cx="3024" cy="0"/>
            </a:xfrm>
            <a:prstGeom prst="line">
              <a:avLst/>
            </a:prstGeom>
            <a:noFill/>
            <a:ln w="25400">
              <a:solidFill>
                <a:srgbClr val="969696"/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3" name="Rectangle 24"/>
            <p:cNvSpPr>
              <a:spLocks noChangeArrowheads="1"/>
            </p:cNvSpPr>
            <p:nvPr/>
          </p:nvSpPr>
          <p:spPr bwMode="gray">
            <a:xfrm rot="3419336">
              <a:off x="1261" y="3217"/>
              <a:ext cx="302" cy="328"/>
            </a:xfrm>
            <a:prstGeom prst="rect">
              <a:avLst/>
            </a:prstGeom>
            <a:gradFill rotWithShape="1">
              <a:gsLst>
                <a:gs pos="0">
                  <a:srgbClr val="990099"/>
                </a:gs>
                <a:gs pos="100000">
                  <a:srgbClr val="990099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90099"/>
              </a:extrusionClr>
            </a:sp3d>
            <a:extLs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104" name="Text Box 25"/>
            <p:cNvSpPr txBox="1">
              <a:spLocks noChangeArrowheads="1"/>
            </p:cNvSpPr>
            <p:nvPr/>
          </p:nvSpPr>
          <p:spPr bwMode="gray">
            <a:xfrm>
              <a:off x="1743" y="3272"/>
              <a:ext cx="157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l"/>
              <a:r>
                <a:rPr lang="ru-RU" sz="2400" dirty="0" smtClean="0"/>
                <a:t>Итог</a:t>
              </a:r>
              <a:endParaRPr lang="en-US" sz="2400" dirty="0"/>
            </a:p>
          </p:txBody>
        </p:sp>
        <p:sp>
          <p:nvSpPr>
            <p:cNvPr id="105" name="Text Box 26"/>
            <p:cNvSpPr txBox="1">
              <a:spLocks noChangeArrowheads="1"/>
            </p:cNvSpPr>
            <p:nvPr/>
          </p:nvSpPr>
          <p:spPr bwMode="gray">
            <a:xfrm>
              <a:off x="1296" y="3244"/>
              <a:ext cx="214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2400" b="1"/>
                <a:t>5</a:t>
              </a:r>
            </a:p>
          </p:txBody>
        </p:sp>
      </p:grpSp>
      <p:sp>
        <p:nvSpPr>
          <p:cNvPr id="28" name="Номер слайда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191663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901337"/>
            <a:ext cx="7886700" cy="5275626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dirty="0" smtClean="0"/>
              <a:t> </a:t>
            </a:r>
          </a:p>
          <a:p>
            <a:pPr algn="just">
              <a:buNone/>
            </a:pPr>
            <a:r>
              <a:rPr lang="ru-RU" dirty="0" smtClean="0"/>
              <a:t>      Этот </a:t>
            </a:r>
            <a:r>
              <a:rPr lang="ru-RU" b="1" dirty="0" smtClean="0"/>
              <a:t>мастер</a:t>
            </a:r>
            <a:r>
              <a:rPr lang="ru-RU" dirty="0" smtClean="0"/>
              <a:t>-класс хочу посвятить вам - самым красивым, самым нежным, самым заботливым, самым любимым! Хотя на улице еще холодно, нам с ребятами хочется согреть вас своим теплом, чтобы вы немного отдохнули и улыбнулись, ведь они все так старались, чтобы подарить вам праздник.</a:t>
            </a:r>
          </a:p>
          <a:p>
            <a:pPr algn="ctr">
              <a:buNone/>
            </a:pPr>
            <a:r>
              <a:rPr lang="ru-RU" dirty="0" smtClean="0"/>
              <a:t>   С наступающим вас праздником, дорогие </a:t>
            </a:r>
            <a:r>
              <a:rPr lang="ru-RU" b="1" dirty="0" smtClean="0"/>
              <a:t>мамы</a:t>
            </a:r>
            <a:r>
              <a:rPr lang="ru-RU" dirty="0" smtClean="0"/>
              <a:t>!</a:t>
            </a:r>
          </a:p>
          <a:p>
            <a:pPr algn="ctr">
              <a:buNone/>
            </a:pPr>
            <a:r>
              <a:rPr lang="ru-RU" dirty="0" smtClean="0"/>
              <a:t>     Дорогая моя мама!</a:t>
            </a:r>
          </a:p>
          <a:p>
            <a:pPr algn="ctr">
              <a:buNone/>
            </a:pPr>
            <a:r>
              <a:rPr lang="ru-RU" dirty="0" smtClean="0"/>
              <a:t>               Тебя на свете лучше нет!</a:t>
            </a:r>
          </a:p>
          <a:p>
            <a:pPr algn="ctr">
              <a:buNone/>
            </a:pPr>
            <a:r>
              <a:rPr lang="ru-RU" dirty="0" smtClean="0"/>
              <a:t>       Прими, моя родная,</a:t>
            </a:r>
          </a:p>
          <a:p>
            <a:pPr algn="ctr">
              <a:buNone/>
            </a:pPr>
            <a:r>
              <a:rPr lang="ru-RU" dirty="0" smtClean="0"/>
              <a:t>        Этот чудесный букет.</a:t>
            </a:r>
          </a:p>
          <a:p>
            <a:endParaRPr lang="ru-RU" dirty="0"/>
          </a:p>
        </p:txBody>
      </p:sp>
      <p:pic>
        <p:nvPicPr>
          <p:cNvPr id="4" name="Рисунок 3" descr="https://www.maam.ru/upload/blogs/detsad-308924-1456048512.jpg"/>
          <p:cNvPicPr/>
          <p:nvPr/>
        </p:nvPicPr>
        <p:blipFill>
          <a:blip r:embed="rId2"/>
          <a:srcRect l="15714" t="5114" r="7086"/>
          <a:stretch>
            <a:fillRect/>
          </a:stretch>
        </p:blipFill>
        <p:spPr bwMode="auto">
          <a:xfrm>
            <a:off x="235131" y="4245428"/>
            <a:ext cx="2651760" cy="222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Цель</a:t>
            </a:r>
            <a:r>
              <a:rPr lang="ru-RU" sz="3600" dirty="0" smtClean="0"/>
              <a:t>:</a:t>
            </a:r>
            <a:r>
              <a:rPr lang="ru-RU" sz="3600" b="1" dirty="0" smtClean="0"/>
              <a:t> </a:t>
            </a:r>
            <a:r>
              <a:rPr lang="ru-RU" sz="3600" dirty="0" smtClean="0"/>
              <a:t>повысить мотивацию родителей к овладению техникой оригами и использованию её в работе со своими детьми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endParaRPr lang="ru-RU" sz="3600" dirty="0" smtClean="0"/>
          </a:p>
          <a:p>
            <a:r>
              <a:rPr lang="ru-RU" sz="3600" b="1" dirty="0" smtClean="0"/>
              <a:t>Задачи: </a:t>
            </a:r>
          </a:p>
          <a:p>
            <a:r>
              <a:rPr lang="ru-RU" sz="3600" dirty="0" smtClean="0"/>
              <a:t>- рассмотреть оригами как вид декоративно-прикладного искусства и его значение для развития ребенка;</a:t>
            </a:r>
          </a:p>
          <a:p>
            <a:r>
              <a:rPr lang="ru-RU" sz="3600" dirty="0" smtClean="0"/>
              <a:t>- познакомить родителей с приемом выполнения поделки в технике оригами;</a:t>
            </a:r>
          </a:p>
          <a:p>
            <a:r>
              <a:rPr lang="ru-RU" sz="3600" dirty="0" smtClean="0"/>
              <a:t>- создать условия для плодотворной работы участников мастер-класса, выполнить цветы в технике оригами.</a:t>
            </a:r>
          </a:p>
          <a:p>
            <a:pPr>
              <a:buNone/>
            </a:pPr>
            <a:endParaRPr lang="ru-RU" sz="3600" dirty="0" smtClean="0"/>
          </a:p>
          <a:p>
            <a:pPr>
              <a:buNone/>
            </a:pP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1. Берем квадрат.  Складываем его по диагонали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https://www.maam.ru/upload/blogs/detsad-308924-145604735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4481" y="2011678"/>
            <a:ext cx="6152605" cy="3827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000" dirty="0" smtClean="0"/>
              <a:t>2. Левый уголок загните к центру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3.То же самое повторите с другой стороны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7423.jpg"/>
          <p:cNvPicPr>
            <a:picLocks noGrp="1"/>
          </p:cNvPicPr>
          <p:nvPr>
            <p:ph idx="1"/>
          </p:nvPr>
        </p:nvPicPr>
        <p:blipFill>
          <a:blip r:embed="rId2"/>
          <a:srcRect l="10146" t="24372" r="13841"/>
          <a:stretch>
            <a:fillRect/>
          </a:stretch>
        </p:blipFill>
        <p:spPr bwMode="auto">
          <a:xfrm>
            <a:off x="261257" y="3252651"/>
            <a:ext cx="4245429" cy="3122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https://www.maam.ru/upload/blogs/detsad-308924-1456047502.jpg"/>
          <p:cNvPicPr>
            <a:picLocks/>
          </p:cNvPicPr>
          <p:nvPr/>
        </p:nvPicPr>
        <p:blipFill>
          <a:blip r:embed="rId3"/>
          <a:srcRect l="17369" t="12081" r="13543" b="8665"/>
          <a:stretch>
            <a:fillRect/>
          </a:stretch>
        </p:blipFill>
        <p:spPr bwMode="auto">
          <a:xfrm>
            <a:off x="4807131" y="3239589"/>
            <a:ext cx="4180115" cy="3135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04949" y="3422468"/>
            <a:ext cx="261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042263" y="342246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4. Отогните верхний угол одного из получившихся треугольников в сторону 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5. То же самое повторите с симметричной стороны</a:t>
            </a:r>
            <a:br>
              <a:rPr lang="ru-RU" sz="40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7593.jpg"/>
          <p:cNvPicPr>
            <a:picLocks noGrp="1"/>
          </p:cNvPicPr>
          <p:nvPr>
            <p:ph idx="1"/>
          </p:nvPr>
        </p:nvPicPr>
        <p:blipFill>
          <a:blip r:embed="rId2"/>
          <a:srcRect l="18228" t="19545" r="20335" b="9907"/>
          <a:stretch>
            <a:fillRect/>
          </a:stretch>
        </p:blipFill>
        <p:spPr bwMode="auto">
          <a:xfrm>
            <a:off x="169815" y="3370218"/>
            <a:ext cx="4114801" cy="3069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3" descr="https://www.maam.ru/upload/blogs/detsad-308924-1456047663.jpg"/>
          <p:cNvPicPr>
            <a:picLocks/>
          </p:cNvPicPr>
          <p:nvPr/>
        </p:nvPicPr>
        <p:blipFill>
          <a:blip r:embed="rId3"/>
          <a:srcRect l="7692" t="17185" r="4992" b="8365"/>
          <a:stretch>
            <a:fillRect/>
          </a:stretch>
        </p:blipFill>
        <p:spPr bwMode="auto">
          <a:xfrm>
            <a:off x="4702628" y="3357154"/>
            <a:ext cx="4153989" cy="3082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39635" y="3592286"/>
            <a:ext cx="263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767942" y="3513909"/>
            <a:ext cx="261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6. А теперь разогните один край таким образом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7. И с другой стороны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776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1887" y="3135084"/>
            <a:ext cx="3918856" cy="2926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www.maam.ru/upload/blogs/detsad-308924-145604783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9566" y="3122023"/>
            <a:ext cx="3984171" cy="2886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13509" y="3230707"/>
            <a:ext cx="404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6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807131" y="3252652"/>
            <a:ext cx="261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000" dirty="0" smtClean="0"/>
              <a:t>8. Загнуть выступающий угол, чтобы наружный край загиба был на одной линии с краем нижележащих слоев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9. Повторяем с другой стороны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796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2068" y="3213463"/>
            <a:ext cx="4140925" cy="325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www.maam.ru/upload/blogs/detsad-308924-1456048036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9565" y="3200400"/>
            <a:ext cx="4271555" cy="3239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65760" y="3315006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885508" y="337021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9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10. А теперь получившийся треугольник по сгибу завернуть вовнутрь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11.С другой стороны так же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816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2880" y="2717074"/>
            <a:ext cx="4219303" cy="360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www.maam.ru/upload/blogs/detsad-308924-1456048229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6502" y="2690949"/>
            <a:ext cx="4284617" cy="364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96389" y="2573383"/>
            <a:ext cx="536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924697" y="297833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12. Промажьте клеем эти загнутые половинки. Склеиваем их. Вот у нас получился один лепесток</a:t>
            </a:r>
            <a:br>
              <a:rPr lang="ru-RU" sz="4000" dirty="0" smtClean="0"/>
            </a:br>
            <a:r>
              <a:rPr lang="ru-RU" sz="4000" dirty="0" smtClean="0"/>
              <a:t>13. Таким же способом делаем еще 5 лепестков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8359.jpg"/>
          <p:cNvPicPr>
            <a:picLocks noGrp="1"/>
          </p:cNvPicPr>
          <p:nvPr>
            <p:ph idx="1"/>
          </p:nvPr>
        </p:nvPicPr>
        <p:blipFill>
          <a:blip r:embed="rId2"/>
          <a:srcRect l="16244" t="8178" r="19169" b="8665"/>
          <a:stretch>
            <a:fillRect/>
          </a:stretch>
        </p:blipFill>
        <p:spPr bwMode="auto">
          <a:xfrm>
            <a:off x="248194" y="3200400"/>
            <a:ext cx="3631474" cy="325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www.maam.ru/upload/blogs/detsad-308924-1456048429.jpg"/>
          <p:cNvPicPr/>
          <p:nvPr/>
        </p:nvPicPr>
        <p:blipFill>
          <a:blip r:embed="rId3"/>
          <a:srcRect l="997" t="7950" r="4489" b="15481"/>
          <a:stretch>
            <a:fillRect/>
          </a:stretch>
        </p:blipFill>
        <p:spPr bwMode="auto">
          <a:xfrm>
            <a:off x="4232366" y="3200400"/>
            <a:ext cx="4741816" cy="3265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78823" y="337021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153988" y="3344091"/>
            <a:ext cx="524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13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4000" dirty="0" smtClean="0"/>
              <a:t>14. Склеиваем их между собой</a:t>
            </a:r>
            <a:br>
              <a:rPr lang="ru-RU" sz="4000" dirty="0" smtClean="0"/>
            </a:br>
            <a:r>
              <a:rPr lang="ru-RU" sz="4000" dirty="0" smtClean="0"/>
              <a:t>15. Для стебля </a:t>
            </a:r>
            <a:r>
              <a:rPr lang="ru-RU" sz="4000" b="1" dirty="0" smtClean="0"/>
              <a:t>цветка</a:t>
            </a:r>
            <a:r>
              <a:rPr lang="ru-RU" sz="4000" dirty="0" smtClean="0"/>
              <a:t> можно использовать проволоку или японскую палочку для еды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8512.jpg"/>
          <p:cNvPicPr>
            <a:picLocks noGrp="1"/>
          </p:cNvPicPr>
          <p:nvPr>
            <p:ph idx="1"/>
          </p:nvPr>
        </p:nvPicPr>
        <p:blipFill>
          <a:blip r:embed="rId2"/>
          <a:srcRect l="11477" t="3075" r="6158"/>
          <a:stretch>
            <a:fillRect/>
          </a:stretch>
        </p:blipFill>
        <p:spPr bwMode="auto">
          <a:xfrm>
            <a:off x="156755" y="3032352"/>
            <a:ext cx="4127863" cy="3420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www.maam.ru/upload/blogs/detsad-308924-1456049449.jpg"/>
          <p:cNvPicPr/>
          <p:nvPr/>
        </p:nvPicPr>
        <p:blipFill>
          <a:blip r:embed="rId3"/>
          <a:srcRect l="19120" t="1010" r="18439" b="25921"/>
          <a:stretch>
            <a:fillRect/>
          </a:stretch>
        </p:blipFill>
        <p:spPr bwMode="auto">
          <a:xfrm>
            <a:off x="4663440" y="3043645"/>
            <a:ext cx="4245429" cy="3383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52697" y="323958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872445" y="322652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15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3600" dirty="0" smtClean="0"/>
              <a:t>16. Для обмотки стебля используем </a:t>
            </a:r>
            <a:r>
              <a:rPr lang="ru-RU" sz="3600" dirty="0" err="1" smtClean="0"/>
              <a:t>крепированную</a:t>
            </a:r>
            <a:r>
              <a:rPr lang="ru-RU" sz="3600" dirty="0" smtClean="0"/>
              <a:t> бумагу</a:t>
            </a:r>
            <a:br>
              <a:rPr lang="ru-RU" sz="3600" dirty="0" smtClean="0"/>
            </a:br>
            <a:r>
              <a:rPr lang="ru-RU" sz="3600" dirty="0" smtClean="0"/>
              <a:t>17. Отрезаем от рулона кусочек бумаги и обматываем стебель </a:t>
            </a:r>
            <a:r>
              <a:rPr lang="ru-RU" sz="3600" b="1" dirty="0" smtClean="0"/>
              <a:t>цветка</a:t>
            </a:r>
            <a:r>
              <a:rPr lang="ru-RU" sz="3600" dirty="0" smtClean="0"/>
              <a:t>. Предварительно у основания, смазав клеем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950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3572" y="3239588"/>
            <a:ext cx="4208611" cy="3161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www.maam.ru/upload/blogs/detsad-308924-1456049566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7315" y="3239588"/>
            <a:ext cx="4219303" cy="3148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9634" y="339634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16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794068" y="340940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17</a:t>
            </a:r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/>
              <a:t>18. На готовый стебель нанизываем </a:t>
            </a:r>
            <a:r>
              <a:rPr lang="ru-RU" sz="4000" b="1" dirty="0" smtClean="0"/>
              <a:t>цветок</a:t>
            </a:r>
            <a:r>
              <a:rPr lang="ru-RU" sz="4000" dirty="0" smtClean="0"/>
              <a:t>. Приклеиваем лепесток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https://www.maam.ru/upload/blogs/detsad-308924-145604962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04361" y="2168434"/>
            <a:ext cx="5804650" cy="4465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/>
              <a:t>Спасибо за внимание!</a:t>
            </a:r>
            <a:endParaRPr lang="ru-RU" sz="4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 </a:t>
            </a:r>
            <a:r>
              <a:rPr lang="ru-RU" sz="3200" dirty="0" smtClean="0"/>
              <a:t>      </a:t>
            </a:r>
            <a:r>
              <a:rPr lang="ru-RU" sz="3200" b="1" dirty="0" smtClean="0"/>
              <a:t> </a:t>
            </a:r>
            <a:r>
              <a:rPr lang="ru-RU" sz="3200" dirty="0" smtClean="0"/>
              <a:t>Улыбнись скорее, мама, не грусти!</a:t>
            </a:r>
          </a:p>
          <a:p>
            <a:pPr>
              <a:buNone/>
            </a:pPr>
            <a:r>
              <a:rPr lang="ru-RU" sz="3200" dirty="0" smtClean="0"/>
              <a:t>        Подарю тебе я солнечные дни,</a:t>
            </a:r>
          </a:p>
          <a:p>
            <a:pPr>
              <a:buNone/>
            </a:pPr>
            <a:r>
              <a:rPr lang="ru-RU" sz="3200" dirty="0" smtClean="0"/>
              <a:t>        Подарю листочки, подарю цветы.</a:t>
            </a:r>
          </a:p>
          <a:p>
            <a:pPr>
              <a:buNone/>
            </a:pPr>
            <a:r>
              <a:rPr lang="ru-RU" sz="3200" dirty="0" smtClean="0"/>
              <a:t>        Сбудутся пусть точно все твои мечты!</a:t>
            </a:r>
          </a:p>
          <a:p>
            <a:pPr>
              <a:buNone/>
            </a:pPr>
            <a:r>
              <a:rPr lang="ru-RU" sz="3200" dirty="0" smtClean="0"/>
              <a:t>                             О. А. </a:t>
            </a:r>
            <a:r>
              <a:rPr lang="ru-RU" sz="3200" dirty="0" err="1" smtClean="0"/>
              <a:t>Татаренко</a:t>
            </a:r>
            <a:endParaRPr lang="ru-RU" sz="3200" dirty="0" smtClean="0"/>
          </a:p>
          <a:p>
            <a:endParaRPr lang="ru-RU" dirty="0"/>
          </a:p>
        </p:txBody>
      </p:sp>
      <p:pic>
        <p:nvPicPr>
          <p:cNvPr id="4" name="Рисунок 3" descr="https://www.maam.ru/upload/blogs/detsad-308924-1456048512.jpg"/>
          <p:cNvPicPr/>
          <p:nvPr/>
        </p:nvPicPr>
        <p:blipFill>
          <a:blip r:embed="rId2"/>
          <a:srcRect l="15714" t="5114" r="7086"/>
          <a:stretch>
            <a:fillRect/>
          </a:stretch>
        </p:blipFill>
        <p:spPr bwMode="auto">
          <a:xfrm>
            <a:off x="6230981" y="4167049"/>
            <a:ext cx="2651760" cy="2226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37FF7-5919-41BF-8DD0-96FAEA1BD99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73</Words>
  <Application>Microsoft Office PowerPoint</Application>
  <PresentationFormat>Экран (4:3)</PresentationFormat>
  <Paragraphs>76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Office Theme</vt:lpstr>
      <vt:lpstr>Мастер-класс по оригами «Цветок для мамы»</vt:lpstr>
      <vt:lpstr>Содержание</vt:lpstr>
      <vt:lpstr> </vt:lpstr>
      <vt:lpstr> Цель: повысить мотивацию родителей к овладению техникой оригами и использованию её в работе со своими детьми</vt:lpstr>
      <vt:lpstr>  1. Берем квадрат.  Складываем его по диагонали </vt:lpstr>
      <vt:lpstr>    2. Левый уголок загните к центру  3.То же самое повторите с другой стороны </vt:lpstr>
      <vt:lpstr>     4. Отогните верхний угол одного из получившихся треугольников в сторону   5. То же самое повторите с симметричной стороны  </vt:lpstr>
      <vt:lpstr>      6. А теперь разогните один край таким образом  7. И с другой стороны   </vt:lpstr>
      <vt:lpstr>     8. Загнуть выступающий угол, чтобы наружный край загиба был на одной линии с краем нижележащих слоев  9. Повторяем с другой стороны  </vt:lpstr>
      <vt:lpstr>  10. А теперь получившийся треугольник по сгибу завернуть вовнутрь  11.С другой стороны так же </vt:lpstr>
      <vt:lpstr>     12. Промажьте клеем эти загнутые половинки. Склеиваем их. Вот у нас получился один лепесток 13. Таким же способом делаем еще 5 лепестков  </vt:lpstr>
      <vt:lpstr>      14. Склеиваем их между собой 15. Для стебля цветка можно использовать проволоку или японскую палочку для еды  </vt:lpstr>
      <vt:lpstr>     16. Для обмотки стебля используем крепированную бумагу 17. Отрезаем от рулона кусочек бумаги и обматываем стебель цветка. Предварительно у основания, смазав клеем  </vt:lpstr>
      <vt:lpstr>   18. На готовый стебель нанизываем цветок. Приклеиваем лепесток 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hp</cp:lastModifiedBy>
  <cp:revision>75</cp:revision>
  <dcterms:created xsi:type="dcterms:W3CDTF">2018-09-04T12:10:47Z</dcterms:created>
  <dcterms:modified xsi:type="dcterms:W3CDTF">2019-03-02T19:34:33Z</dcterms:modified>
</cp:coreProperties>
</file>