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84" r:id="rId2"/>
    <p:sldId id="285" r:id="rId3"/>
    <p:sldId id="286" r:id="rId4"/>
    <p:sldId id="287" r:id="rId5"/>
    <p:sldId id="288" r:id="rId6"/>
    <p:sldId id="289" r:id="rId7"/>
    <p:sldId id="290" r:id="rId8"/>
    <p:sldId id="291" r:id="rId9"/>
    <p:sldId id="292" r:id="rId10"/>
    <p:sldId id="293" r:id="rId11"/>
    <p:sldId id="294" r:id="rId12"/>
    <p:sldId id="297" r:id="rId13"/>
    <p:sldId id="298" r:id="rId14"/>
    <p:sldId id="299" r:id="rId15"/>
    <p:sldId id="301" r:id="rId16"/>
    <p:sldId id="302" r:id="rId17"/>
    <p:sldId id="303"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660066"/>
    <a:srgbClr val="FF66FF"/>
    <a:srgbClr val="99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6559" autoAdjust="0"/>
  </p:normalViewPr>
  <p:slideViewPr>
    <p:cSldViewPr>
      <p:cViewPr varScale="1">
        <p:scale>
          <a:sx n="60" d="100"/>
          <a:sy n="60" d="100"/>
        </p:scale>
        <p:origin x="-165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831FFAEC-5F06-4C41-AA1B-B4D0C2CCAFE0}" type="datetimeFigureOut">
              <a:rPr lang="ru-RU" smtClean="0"/>
              <a:pPr/>
              <a:t>22.01.2018</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D5D0B318-0DFE-4D78-A97A-21F7953FF254}"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31FFAEC-5F06-4C41-AA1B-B4D0C2CCAFE0}" type="datetimeFigureOut">
              <a:rPr lang="ru-RU" smtClean="0"/>
              <a:pPr/>
              <a:t>22.01.2018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5D0B318-0DFE-4D78-A97A-21F7953FF254}" type="slidenum">
              <a:rPr lang="ru-RU" smtClean="0"/>
              <a:pPr/>
              <a:t>‹#›</a:t>
            </a:fld>
            <a:endParaRPr lang="ru-RU"/>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831FFAEC-5F06-4C41-AA1B-B4D0C2CCAFE0}" type="datetimeFigureOut">
              <a:rPr lang="ru-RU" smtClean="0"/>
              <a:pPr/>
              <a:t>22.01.2018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5D0B318-0DFE-4D78-A97A-21F7953FF254}"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831FFAEC-5F06-4C41-AA1B-B4D0C2CCAFE0}" type="datetimeFigureOut">
              <a:rPr lang="ru-RU" smtClean="0"/>
              <a:pPr/>
              <a:t>22.01.2018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5D0B318-0DFE-4D78-A97A-21F7953FF254}" type="slidenum">
              <a:rPr lang="ru-RU" smtClean="0"/>
              <a:pPr/>
              <a:t>‹#›</a:t>
            </a:fld>
            <a:endParaRPr lang="ru-RU"/>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831FFAEC-5F06-4C41-AA1B-B4D0C2CCAFE0}" type="datetimeFigureOut">
              <a:rPr lang="ru-RU" smtClean="0"/>
              <a:pPr/>
              <a:t>22.01.2018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5D0B318-0DFE-4D78-A97A-21F7953FF254}" type="slidenum">
              <a:rPr lang="ru-RU" smtClean="0"/>
              <a:pPr/>
              <a:t>‹#›</a:t>
            </a:fld>
            <a:endParaRPr lang="ru-RU"/>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831FFAEC-5F06-4C41-AA1B-B4D0C2CCAFE0}" type="datetimeFigureOut">
              <a:rPr lang="ru-RU" smtClean="0"/>
              <a:pPr/>
              <a:t>22.01.2018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5D0B318-0DFE-4D78-A97A-21F7953FF254}" type="slidenum">
              <a:rPr lang="ru-RU" smtClean="0"/>
              <a:pPr/>
              <a:t>‹#›</a:t>
            </a:fld>
            <a:endParaRPr lang="ru-RU"/>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31FFAEC-5F06-4C41-AA1B-B4D0C2CCAFE0}" type="datetimeFigureOut">
              <a:rPr lang="ru-RU" smtClean="0"/>
              <a:pPr/>
              <a:t>22.01.2018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5D0B318-0DFE-4D78-A97A-21F7953FF254}" type="slidenum">
              <a:rPr lang="ru-RU" smtClean="0"/>
              <a:pPr/>
              <a:t>‹#›</a:t>
            </a:fld>
            <a:endParaRPr lang="ru-RU"/>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831FFAEC-5F06-4C41-AA1B-B4D0C2CCAFE0}" type="datetimeFigureOut">
              <a:rPr lang="ru-RU" smtClean="0"/>
              <a:pPr/>
              <a:t>22.01.2018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5D0B318-0DFE-4D78-A97A-21F7953FF254}" type="slidenum">
              <a:rPr lang="ru-RU" smtClean="0"/>
              <a:pPr/>
              <a:t>‹#›</a:t>
            </a:fld>
            <a:endParaRPr lang="ru-RU"/>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831FFAEC-5F06-4C41-AA1B-B4D0C2CCAFE0}" type="datetimeFigureOut">
              <a:rPr lang="ru-RU" smtClean="0"/>
              <a:pPr/>
              <a:t>22.01.2018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D5D0B318-0DFE-4D78-A97A-21F7953FF254}"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31FFAEC-5F06-4C41-AA1B-B4D0C2CCAFE0}" type="datetimeFigureOut">
              <a:rPr lang="ru-RU" smtClean="0"/>
              <a:pPr/>
              <a:t>22.01.2018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5D0B318-0DFE-4D78-A97A-21F7953FF254}" type="slidenum">
              <a:rPr lang="ru-RU" smtClean="0"/>
              <a:pPr/>
              <a:t>‹#›</a:t>
            </a:fld>
            <a:endParaRPr lang="ru-RU"/>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31FFAEC-5F06-4C41-AA1B-B4D0C2CCAFE0}" type="datetimeFigureOut">
              <a:rPr lang="ru-RU" smtClean="0"/>
              <a:pPr/>
              <a:t>22.01.2018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5D0B318-0DFE-4D78-A97A-21F7953FF254}" type="slidenum">
              <a:rPr lang="ru-RU" smtClean="0"/>
              <a:pPr/>
              <a:t>‹#›</a:t>
            </a:fld>
            <a:endParaRPr lang="ru-RU"/>
          </a:p>
        </p:txBody>
      </p:sp>
    </p:spTree>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31FFAEC-5F06-4C41-AA1B-B4D0C2CCAFE0}" type="datetimeFigureOut">
              <a:rPr lang="ru-RU" smtClean="0"/>
              <a:pPr/>
              <a:t>22.01.2018</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5D0B318-0DFE-4D78-A97A-21F7953FF254}"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wedge/>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5" name="Прямоугольник 4"/>
          <p:cNvSpPr/>
          <p:nvPr/>
        </p:nvSpPr>
        <p:spPr>
          <a:xfrm>
            <a:off x="857224" y="428604"/>
            <a:ext cx="7358114" cy="2000264"/>
          </a:xfrm>
          <a:prstGeom prst="rect">
            <a:avLst/>
          </a:prstGeom>
        </p:spPr>
        <p:txBody>
          <a:bodyPr wrap="square">
            <a:spAutoFit/>
          </a:bodyPr>
          <a:lstStyle/>
          <a:p>
            <a:pPr algn="ctr"/>
            <a:r>
              <a:rPr lang="ru-RU" sz="6000" dirty="0" smtClean="0">
                <a:ln w="10541" cmpd="sng">
                  <a:solidFill>
                    <a:schemeClr val="bg1"/>
                  </a:solidFill>
                  <a:prstDash val="solid"/>
                </a:ln>
                <a:solidFill>
                  <a:srgbClr val="FF0000"/>
                </a:solidFill>
                <a:effectLst>
                  <a:glow rad="63500">
                    <a:schemeClr val="accent3">
                      <a:satMod val="175000"/>
                      <a:alpha val="40000"/>
                    </a:schemeClr>
                  </a:glow>
                  <a:outerShdw blurRad="38100" dist="25400" dir="5400000" algn="tl" rotWithShape="0">
                    <a:srgbClr val="000000">
                      <a:alpha val="43000"/>
                    </a:srgbClr>
                  </a:outerShdw>
                </a:effectLst>
                <a:latin typeface="Times New Roman" pitchFamily="18" charset="0"/>
                <a:cs typeface="Times New Roman" pitchFamily="18" charset="0"/>
              </a:rPr>
              <a:t>«</a:t>
            </a:r>
            <a:r>
              <a:rPr lang="tt-RU" sz="6000" dirty="0" smtClean="0">
                <a:ln w="10541" cmpd="sng">
                  <a:solidFill>
                    <a:schemeClr val="bg1"/>
                  </a:solidFill>
                  <a:prstDash val="solid"/>
                </a:ln>
                <a:solidFill>
                  <a:srgbClr val="FF0000"/>
                </a:solidFill>
                <a:effectLst>
                  <a:glow rad="63500">
                    <a:schemeClr val="accent3">
                      <a:satMod val="175000"/>
                      <a:alpha val="40000"/>
                    </a:schemeClr>
                  </a:glow>
                  <a:outerShdw blurRad="38100" dist="25400" dir="5400000" algn="tl" rotWithShape="0">
                    <a:srgbClr val="000000">
                      <a:alpha val="43000"/>
                    </a:srgbClr>
                  </a:outerShdw>
                </a:effectLst>
                <a:latin typeface="Times New Roman" pitchFamily="18" charset="0"/>
                <a:cs typeface="Times New Roman" pitchFamily="18" charset="0"/>
              </a:rPr>
              <a:t>ЯШЕЛ УТ – 2016</a:t>
            </a:r>
            <a:r>
              <a:rPr lang="ru-RU" sz="6000" dirty="0" smtClean="0">
                <a:ln w="10541" cmpd="sng">
                  <a:solidFill>
                    <a:schemeClr val="bg1"/>
                  </a:solidFill>
                  <a:prstDash val="solid"/>
                </a:ln>
                <a:solidFill>
                  <a:srgbClr val="FF0000"/>
                </a:solidFill>
                <a:effectLst>
                  <a:glow rad="63500">
                    <a:schemeClr val="accent3">
                      <a:satMod val="175000"/>
                      <a:alpha val="40000"/>
                    </a:schemeClr>
                  </a:glow>
                  <a:outerShdw blurRad="38100" dist="25400" dir="5400000" algn="tl" rotWithShape="0">
                    <a:srgbClr val="000000">
                      <a:alpha val="43000"/>
                    </a:srgbClr>
                  </a:outerShdw>
                </a:effectLst>
                <a:latin typeface="Times New Roman" pitchFamily="18" charset="0"/>
                <a:cs typeface="Times New Roman" pitchFamily="18" charset="0"/>
              </a:rPr>
              <a:t>»</a:t>
            </a:r>
            <a:r>
              <a:rPr lang="tt-RU" sz="6000" dirty="0" smtClean="0">
                <a:ln w="10541" cmpd="sng">
                  <a:solidFill>
                    <a:schemeClr val="bg1"/>
                  </a:solidFill>
                  <a:prstDash val="solid"/>
                </a:ln>
                <a:solidFill>
                  <a:srgbClr val="FF0000"/>
                </a:solidFill>
                <a:effectLst>
                  <a:glow rad="63500">
                    <a:schemeClr val="accent3">
                      <a:satMod val="175000"/>
                      <a:alpha val="40000"/>
                    </a:schemeClr>
                  </a:glow>
                  <a:outerShdw blurRad="38100" dist="25400" dir="5400000" algn="tl" rotWithShape="0">
                    <a:srgbClr val="000000">
                      <a:alpha val="43000"/>
                    </a:srgbClr>
                  </a:outerShdw>
                </a:effectLst>
                <a:latin typeface="Times New Roman" pitchFamily="18" charset="0"/>
                <a:cs typeface="Times New Roman" pitchFamily="18" charset="0"/>
              </a:rPr>
              <a:t> бәйгесе </a:t>
            </a:r>
            <a:endParaRPr lang="ru-RU" sz="6000" dirty="0">
              <a:solidFill>
                <a:srgbClr val="FF0000"/>
              </a:solidFill>
            </a:endParaRPr>
          </a:p>
        </p:txBody>
      </p:sp>
      <p:pic>
        <p:nvPicPr>
          <p:cNvPr id="6" name="Picture 2" descr="C:\Users\p\Desktop\38.jpg"/>
          <p:cNvPicPr>
            <a:picLocks noChangeAspect="1" noChangeArrowheads="1"/>
          </p:cNvPicPr>
          <p:nvPr/>
        </p:nvPicPr>
        <p:blipFill>
          <a:blip r:embed="rId2"/>
          <a:srcRect/>
          <a:stretch>
            <a:fillRect/>
          </a:stretch>
        </p:blipFill>
        <p:spPr bwMode="auto">
          <a:xfrm>
            <a:off x="1643042" y="2500306"/>
            <a:ext cx="3286148" cy="3286148"/>
          </a:xfrm>
          <a:prstGeom prst="rect">
            <a:avLst/>
          </a:prstGeom>
          <a:noFill/>
        </p:spPr>
      </p:pic>
      <p:pic>
        <p:nvPicPr>
          <p:cNvPr id="2051" name="Picture 3"/>
          <p:cNvPicPr>
            <a:picLocks noGrp="1" noChangeAspect="1" noChangeArrowheads="1"/>
          </p:cNvPicPr>
          <p:nvPr>
            <p:ph idx="1"/>
          </p:nvPr>
        </p:nvPicPr>
        <p:blipFill>
          <a:blip r:embed="rId3"/>
          <a:srcRect/>
          <a:stretch>
            <a:fillRect/>
          </a:stretch>
        </p:blipFill>
        <p:spPr bwMode="auto">
          <a:xfrm>
            <a:off x="6000760" y="1643050"/>
            <a:ext cx="2964210" cy="4319900"/>
          </a:xfrm>
          <a:prstGeom prst="rect">
            <a:avLst/>
          </a:prstGeom>
          <a:noFill/>
          <a:ln w="9525">
            <a:noFill/>
            <a:miter lim="800000"/>
            <a:headEnd/>
            <a:tailEnd/>
          </a:ln>
          <a:effectLst/>
        </p:spPr>
      </p:pic>
      <p:pic>
        <p:nvPicPr>
          <p:cNvPr id="7" name="Picture 2" descr="C:\Users\p\Desktop\i (1).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pic>
        <p:nvPicPr>
          <p:cNvPr id="1026" name="Picture 2" descr="C:\Users\p\Desktop\13838916-Shining-traffic-light-and-car-in-the-forest-road--Stock-Vector.jpg"/>
          <p:cNvPicPr>
            <a:picLocks noChangeAspect="1" noChangeArrowheads="1"/>
          </p:cNvPicPr>
          <p:nvPr/>
        </p:nvPicPr>
        <p:blipFill>
          <a:blip r:embed="rId5"/>
          <a:srcRect/>
          <a:stretch>
            <a:fillRect/>
          </a:stretch>
        </p:blipFill>
        <p:spPr bwMode="auto">
          <a:xfrm>
            <a:off x="928662" y="2357430"/>
            <a:ext cx="7000924" cy="4071966"/>
          </a:xfrm>
          <a:prstGeom prst="rect">
            <a:avLst/>
          </a:prstGeom>
          <a:noFill/>
        </p:spPr>
      </p:pic>
      <p:sp>
        <p:nvSpPr>
          <p:cNvPr id="9" name="Прямоугольник 8"/>
          <p:cNvSpPr/>
          <p:nvPr/>
        </p:nvSpPr>
        <p:spPr>
          <a:xfrm>
            <a:off x="500034" y="285728"/>
            <a:ext cx="8143932" cy="1754326"/>
          </a:xfrm>
          <a:prstGeom prst="rect">
            <a:avLst/>
          </a:prstGeom>
        </p:spPr>
        <p:txBody>
          <a:bodyPr wrap="square">
            <a:spAutoFit/>
          </a:bodyPr>
          <a:lstStyle/>
          <a:p>
            <a:pPr algn="ctr"/>
            <a:r>
              <a:rPr lang="tt-RU" sz="5400" b="1" dirty="0" smtClean="0">
                <a:ln w="12700">
                  <a:solidFill>
                    <a:schemeClr val="tx2">
                      <a:satMod val="155000"/>
                    </a:schemeClr>
                  </a:solidFill>
                  <a:prstDash val="solid"/>
                </a:ln>
                <a:solidFill>
                  <a:srgbClr val="660066"/>
                </a:solidFill>
                <a:effectLst>
                  <a:glow rad="63500">
                    <a:schemeClr val="accent6">
                      <a:satMod val="175000"/>
                      <a:alpha val="40000"/>
                    </a:schemeClr>
                  </a:glow>
                  <a:outerShdw blurRad="41275" dist="20320" dir="1800000" algn="tl" rotWithShape="0">
                    <a:srgbClr val="000000">
                      <a:alpha val="40000"/>
                    </a:srgbClr>
                  </a:outerShdw>
                </a:effectLst>
              </a:rPr>
              <a:t>Балаларга юл йөрү кагыйдәләре өйрәтү </a:t>
            </a:r>
            <a:endParaRPr lang="ru-RU" sz="5400" dirty="0"/>
          </a:p>
        </p:txBody>
      </p:sp>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dirty="0"/>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pic>
        <p:nvPicPr>
          <p:cNvPr id="5" name="Picture 2"/>
          <p:cNvPicPr>
            <a:picLocks noChangeAspect="1" noChangeArrowheads="1"/>
          </p:cNvPicPr>
          <p:nvPr/>
        </p:nvPicPr>
        <p:blipFill>
          <a:blip r:embed="rId3"/>
          <a:srcRect/>
          <a:stretch>
            <a:fillRect/>
          </a:stretch>
        </p:blipFill>
        <p:spPr bwMode="auto">
          <a:xfrm>
            <a:off x="571472" y="857232"/>
            <a:ext cx="3071834" cy="4158831"/>
          </a:xfrm>
          <a:prstGeom prst="rect">
            <a:avLst/>
          </a:prstGeom>
          <a:noFill/>
          <a:ln w="9525">
            <a:noFill/>
            <a:miter lim="800000"/>
            <a:headEnd/>
            <a:tailEnd/>
          </a:ln>
          <a:effectLst/>
        </p:spPr>
      </p:pic>
      <p:sp>
        <p:nvSpPr>
          <p:cNvPr id="6" name="Прямоугольник 5"/>
          <p:cNvSpPr/>
          <p:nvPr/>
        </p:nvSpPr>
        <p:spPr>
          <a:xfrm>
            <a:off x="4000496" y="3429000"/>
            <a:ext cx="4572032" cy="2123658"/>
          </a:xfrm>
          <a:prstGeom prst="rect">
            <a:avLst/>
          </a:prstGeom>
        </p:spPr>
        <p:txBody>
          <a:bodyPr wrap="square">
            <a:spAutoFit/>
          </a:bodyPr>
          <a:lstStyle/>
          <a:p>
            <a:r>
              <a:rPr lang="ru-RU" sz="4400" b="1" dirty="0" err="1" smtClean="0">
                <a:ln w="12700">
                  <a:solidFill>
                    <a:schemeClr val="tx2">
                      <a:satMod val="155000"/>
                    </a:schemeClr>
                  </a:solidFill>
                  <a:prstDash val="solid"/>
                </a:ln>
                <a:solidFill>
                  <a:srgbClr val="FF0000"/>
                </a:solidFill>
                <a:effectLst>
                  <a:glow rad="63500">
                    <a:schemeClr val="accent6">
                      <a:satMod val="175000"/>
                      <a:alpha val="40000"/>
                    </a:schemeClr>
                  </a:glow>
                  <a:outerShdw blurRad="41275" dist="20320" dir="1800000" algn="tl" rotWithShape="0">
                    <a:srgbClr val="000000">
                      <a:alpha val="40000"/>
                    </a:srgbClr>
                  </a:outerShdw>
                </a:effectLst>
              </a:rPr>
              <a:t>Нигъ</a:t>
            </a:r>
            <a:r>
              <a:rPr lang="tt-RU" sz="4400" b="1" dirty="0" smtClean="0">
                <a:ln w="12700">
                  <a:solidFill>
                    <a:schemeClr val="tx2">
                      <a:satMod val="155000"/>
                    </a:schemeClr>
                  </a:solidFill>
                  <a:prstDash val="solid"/>
                </a:ln>
                <a:solidFill>
                  <a:srgbClr val="FF0000"/>
                </a:solidFill>
                <a:effectLst>
                  <a:glow rad="63500">
                    <a:schemeClr val="accent6">
                      <a:satMod val="175000"/>
                      <a:alpha val="40000"/>
                    </a:schemeClr>
                  </a:glow>
                  <a:outerShdw blurRad="41275" dist="20320" dir="1800000" algn="tl" rotWithShape="0">
                    <a:srgbClr val="000000">
                      <a:alpha val="40000"/>
                    </a:srgbClr>
                  </a:outerShdw>
                </a:effectLst>
              </a:rPr>
              <a:t>мәтҗанова </a:t>
            </a:r>
            <a:endParaRPr lang="en-US" sz="4400" b="1" dirty="0" smtClean="0">
              <a:ln w="12700">
                <a:solidFill>
                  <a:schemeClr val="tx2">
                    <a:satMod val="155000"/>
                  </a:schemeClr>
                </a:solidFill>
                <a:prstDash val="solid"/>
              </a:ln>
              <a:solidFill>
                <a:srgbClr val="FF0000"/>
              </a:solidFill>
              <a:effectLst>
                <a:glow rad="63500">
                  <a:schemeClr val="accent6">
                    <a:satMod val="175000"/>
                    <a:alpha val="40000"/>
                  </a:schemeClr>
                </a:glow>
                <a:outerShdw blurRad="41275" dist="20320" dir="1800000" algn="tl" rotWithShape="0">
                  <a:srgbClr val="000000">
                    <a:alpha val="40000"/>
                  </a:srgbClr>
                </a:outerShdw>
              </a:effectLst>
            </a:endParaRPr>
          </a:p>
          <a:p>
            <a:r>
              <a:rPr lang="tt-RU" sz="4400" b="1" dirty="0" smtClean="0">
                <a:ln w="12700">
                  <a:solidFill>
                    <a:schemeClr val="tx2">
                      <a:satMod val="155000"/>
                    </a:schemeClr>
                  </a:solidFill>
                  <a:prstDash val="solid"/>
                </a:ln>
                <a:solidFill>
                  <a:srgbClr val="FF0000"/>
                </a:solidFill>
                <a:effectLst>
                  <a:glow rad="63500">
                    <a:schemeClr val="accent6">
                      <a:satMod val="175000"/>
                      <a:alpha val="40000"/>
                    </a:schemeClr>
                  </a:glow>
                  <a:outerShdw blurRad="41275" dist="20320" dir="1800000" algn="tl" rotWithShape="0">
                    <a:srgbClr val="000000">
                      <a:alpha val="40000"/>
                    </a:srgbClr>
                  </a:outerShdw>
                </a:effectLst>
              </a:rPr>
              <a:t>Рузалинә Рифкать кызы</a:t>
            </a:r>
            <a:endParaRPr lang="ru-RU" sz="4400" dirty="0">
              <a:solidFill>
                <a:srgbClr val="FF0000"/>
              </a:solidFill>
            </a:endParaRPr>
          </a:p>
        </p:txBody>
      </p:sp>
      <p:sp>
        <p:nvSpPr>
          <p:cNvPr id="7" name="Прямоугольник 6"/>
          <p:cNvSpPr/>
          <p:nvPr/>
        </p:nvSpPr>
        <p:spPr>
          <a:xfrm>
            <a:off x="3929058" y="642919"/>
            <a:ext cx="4857784" cy="1938992"/>
          </a:xfrm>
          <a:prstGeom prst="rect">
            <a:avLst/>
          </a:prstGeom>
        </p:spPr>
        <p:txBody>
          <a:bodyPr wrap="square">
            <a:spAutoFit/>
          </a:bodyPr>
          <a:lstStyle/>
          <a:p>
            <a:r>
              <a:rPr lang="tt-RU" sz="2400" b="1" dirty="0" smtClean="0">
                <a:ln w="12700">
                  <a:solidFill>
                    <a:schemeClr val="tx2">
                      <a:satMod val="155000"/>
                    </a:schemeClr>
                  </a:solidFill>
                  <a:prstDash val="solid"/>
                </a:ln>
                <a:solidFill>
                  <a:srgbClr val="002060"/>
                </a:solidFill>
                <a:effectLst>
                  <a:glow rad="63500">
                    <a:schemeClr val="accent6">
                      <a:satMod val="175000"/>
                      <a:alpha val="40000"/>
                    </a:schemeClr>
                  </a:glow>
                  <a:outerShdw blurRad="41275" dist="20320" dir="1800000" algn="tl" rotWithShape="0">
                    <a:srgbClr val="000000">
                      <a:alpha val="40000"/>
                    </a:srgbClr>
                  </a:outerShdw>
                </a:effectLst>
              </a:rPr>
              <a:t>“Кайбыч муниципаль районы  Борындык “Гөлбакча” балалар бакчасы”  муни</a:t>
            </a:r>
            <a:r>
              <a:rPr lang="ru-RU" sz="2400" b="1" dirty="0" err="1" smtClean="0">
                <a:ln w="12700">
                  <a:solidFill>
                    <a:schemeClr val="tx2">
                      <a:satMod val="155000"/>
                    </a:schemeClr>
                  </a:solidFill>
                  <a:prstDash val="solid"/>
                </a:ln>
                <a:solidFill>
                  <a:srgbClr val="002060"/>
                </a:solidFill>
                <a:effectLst>
                  <a:glow rad="63500">
                    <a:schemeClr val="accent6">
                      <a:satMod val="175000"/>
                      <a:alpha val="40000"/>
                    </a:schemeClr>
                  </a:glow>
                  <a:outerShdw blurRad="41275" dist="20320" dir="1800000" algn="tl" rotWithShape="0">
                    <a:srgbClr val="000000">
                      <a:alpha val="40000"/>
                    </a:srgbClr>
                  </a:outerShdw>
                </a:effectLst>
              </a:rPr>
              <a:t>ципаль</a:t>
            </a:r>
            <a:r>
              <a:rPr lang="ru-RU" sz="2400" b="1" dirty="0" smtClean="0">
                <a:ln w="12700">
                  <a:solidFill>
                    <a:schemeClr val="tx2">
                      <a:satMod val="155000"/>
                    </a:schemeClr>
                  </a:solidFill>
                  <a:prstDash val="solid"/>
                </a:ln>
                <a:solidFill>
                  <a:srgbClr val="002060"/>
                </a:solidFill>
                <a:effectLst>
                  <a:glow rad="63500">
                    <a:schemeClr val="accent6">
                      <a:satMod val="175000"/>
                      <a:alpha val="40000"/>
                    </a:schemeClr>
                  </a:glow>
                  <a:outerShdw blurRad="41275" dist="20320" dir="1800000" algn="tl" rotWithShape="0">
                    <a:srgbClr val="000000">
                      <a:alpha val="40000"/>
                    </a:srgbClr>
                  </a:outerShdw>
                </a:effectLst>
              </a:rPr>
              <a:t> бюджет </a:t>
            </a:r>
            <a:r>
              <a:rPr lang="ru-RU" sz="2400" b="1" dirty="0" err="1" smtClean="0">
                <a:ln w="12700">
                  <a:solidFill>
                    <a:schemeClr val="tx2">
                      <a:satMod val="155000"/>
                    </a:schemeClr>
                  </a:solidFill>
                  <a:prstDash val="solid"/>
                </a:ln>
                <a:solidFill>
                  <a:srgbClr val="002060"/>
                </a:solidFill>
                <a:effectLst>
                  <a:glow rad="63500">
                    <a:schemeClr val="accent6">
                      <a:satMod val="175000"/>
                      <a:alpha val="40000"/>
                    </a:schemeClr>
                  </a:glow>
                  <a:outerShdw blurRad="41275" dist="20320" dir="1800000" algn="tl" rotWithShape="0">
                    <a:srgbClr val="000000">
                      <a:alpha val="40000"/>
                    </a:srgbClr>
                  </a:outerShdw>
                </a:effectLst>
              </a:rPr>
              <a:t>мәктәпкәчә белем</a:t>
            </a:r>
            <a:r>
              <a:rPr lang="ru-RU" sz="2400" b="1" dirty="0" smtClean="0">
                <a:ln w="12700">
                  <a:solidFill>
                    <a:schemeClr val="tx2">
                      <a:satMod val="155000"/>
                    </a:schemeClr>
                  </a:solidFill>
                  <a:prstDash val="solid"/>
                </a:ln>
                <a:solidFill>
                  <a:srgbClr val="002060"/>
                </a:solidFill>
                <a:effectLst>
                  <a:glow rad="63500">
                    <a:schemeClr val="accent6">
                      <a:satMod val="175000"/>
                      <a:alpha val="40000"/>
                    </a:schemeClr>
                  </a:glow>
                  <a:outerShdw blurRad="41275" dist="20320" dir="1800000" algn="tl" rotWithShape="0">
                    <a:srgbClr val="000000">
                      <a:alpha val="40000"/>
                    </a:srgbClr>
                  </a:outerShdw>
                </a:effectLst>
              </a:rPr>
              <a:t> </a:t>
            </a:r>
            <a:r>
              <a:rPr lang="ru-RU" sz="2400" b="1" dirty="0" err="1" smtClean="0">
                <a:ln w="12700">
                  <a:solidFill>
                    <a:schemeClr val="tx2">
                      <a:satMod val="155000"/>
                    </a:schemeClr>
                  </a:solidFill>
                  <a:prstDash val="solid"/>
                </a:ln>
                <a:solidFill>
                  <a:srgbClr val="002060"/>
                </a:solidFill>
                <a:effectLst>
                  <a:glow rad="63500">
                    <a:schemeClr val="accent6">
                      <a:satMod val="175000"/>
                      <a:alpha val="40000"/>
                    </a:schemeClr>
                  </a:glow>
                  <a:outerShdw blurRad="41275" dist="20320" dir="1800000" algn="tl" rotWithShape="0">
                    <a:srgbClr val="000000">
                      <a:alpha val="40000"/>
                    </a:srgbClr>
                  </a:outerShdw>
                </a:effectLst>
              </a:rPr>
              <a:t>бирү учреждениесе</a:t>
            </a:r>
            <a:r>
              <a:rPr lang="ru-RU" sz="2400" b="1" dirty="0" smtClean="0">
                <a:ln w="12700">
                  <a:solidFill>
                    <a:schemeClr val="tx2">
                      <a:satMod val="155000"/>
                    </a:schemeClr>
                  </a:solidFill>
                  <a:prstDash val="solid"/>
                </a:ln>
                <a:solidFill>
                  <a:srgbClr val="002060"/>
                </a:solidFill>
                <a:effectLst>
                  <a:glow rad="63500">
                    <a:schemeClr val="accent6">
                      <a:satMod val="175000"/>
                      <a:alpha val="40000"/>
                    </a:schemeClr>
                  </a:glow>
                  <a:outerShdw blurRad="41275" dist="20320" dir="1800000" algn="tl" rotWithShape="0">
                    <a:srgbClr val="000000">
                      <a:alpha val="40000"/>
                    </a:srgbClr>
                  </a:outerShdw>
                </a:effectLst>
              </a:rPr>
              <a:t>  </a:t>
            </a:r>
            <a:r>
              <a:rPr lang="tt-RU" sz="2400" b="1" dirty="0" smtClean="0">
                <a:ln w="12700">
                  <a:solidFill>
                    <a:schemeClr val="tx2">
                      <a:satMod val="155000"/>
                    </a:schemeClr>
                  </a:solidFill>
                  <a:prstDash val="solid"/>
                </a:ln>
                <a:solidFill>
                  <a:srgbClr val="002060"/>
                </a:solidFill>
                <a:effectLst>
                  <a:glow rad="63500">
                    <a:schemeClr val="accent6">
                      <a:satMod val="175000"/>
                      <a:alpha val="40000"/>
                    </a:schemeClr>
                  </a:glow>
                  <a:outerShdw blurRad="41275" dist="20320" dir="1800000" algn="tl" rotWithShape="0">
                    <a:srgbClr val="000000">
                      <a:alpha val="40000"/>
                    </a:srgbClr>
                  </a:outerShdw>
                </a:effectLst>
              </a:rPr>
              <a:t>тәрбиячесе </a:t>
            </a:r>
            <a:endParaRPr lang="ru-RU" sz="2400" dirty="0">
              <a:solidFill>
                <a:srgbClr val="002060"/>
              </a:solidFill>
            </a:endParaRPr>
          </a:p>
        </p:txBody>
      </p:sp>
    </p:spTree>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7327"/>
            <a:ext cx="9144000" cy="6850673"/>
          </a:xfrm>
          <a:prstGeom prst="rect">
            <a:avLst/>
          </a:prstGeom>
          <a:noFill/>
        </p:spPr>
      </p:pic>
      <p:pic>
        <p:nvPicPr>
          <p:cNvPr id="5" name="Picture 2" descr="C:\Users\p\Desktop\i (1).jpg"/>
          <p:cNvPicPr>
            <a:picLocks noChangeAspect="1" noChangeArrowheads="1"/>
          </p:cNvPicPr>
          <p:nvPr/>
        </p:nvPicPr>
        <p:blipFill>
          <a:blip r:embed="rId2"/>
          <a:srcRect/>
          <a:stretch>
            <a:fillRect/>
          </a:stretch>
        </p:blipFill>
        <p:spPr bwMode="auto">
          <a:xfrm>
            <a:off x="-60799" y="0"/>
            <a:ext cx="9357199" cy="7010401"/>
          </a:xfrm>
          <a:prstGeom prst="rect">
            <a:avLst/>
          </a:prstGeom>
          <a:noFill/>
        </p:spPr>
      </p:pic>
      <p:sp>
        <p:nvSpPr>
          <p:cNvPr id="6" name="Прямоугольник 5"/>
          <p:cNvSpPr/>
          <p:nvPr/>
        </p:nvSpPr>
        <p:spPr>
          <a:xfrm>
            <a:off x="714348" y="285728"/>
            <a:ext cx="8072494" cy="5016758"/>
          </a:xfrm>
          <a:prstGeom prst="rect">
            <a:avLst/>
          </a:prstGeom>
        </p:spPr>
        <p:txBody>
          <a:bodyPr wrap="square">
            <a:spAutoFit/>
          </a:bodyPr>
          <a:lstStyle/>
          <a:p>
            <a:r>
              <a:rPr lang="tt-RU" sz="3200" b="1" dirty="0" smtClean="0">
                <a:solidFill>
                  <a:srgbClr val="C00000"/>
                </a:solidFill>
                <a:latin typeface="Times New Roman" pitchFamily="18" charset="0"/>
                <a:cs typeface="Times New Roman" pitchFamily="18" charset="0"/>
              </a:rPr>
              <a:t>Туган елым:  </a:t>
            </a:r>
            <a:r>
              <a:rPr lang="tt-RU" sz="3200" dirty="0" smtClean="0">
                <a:solidFill>
                  <a:srgbClr val="C00000"/>
                </a:solidFill>
                <a:latin typeface="Times New Roman" pitchFamily="18" charset="0"/>
                <a:cs typeface="Times New Roman" pitchFamily="18" charset="0"/>
              </a:rPr>
              <a:t>18.09.1968</a:t>
            </a:r>
          </a:p>
          <a:p>
            <a:r>
              <a:rPr lang="tt-RU" sz="3200" b="1" dirty="0" smtClean="0">
                <a:solidFill>
                  <a:srgbClr val="C00000"/>
                </a:solidFill>
                <a:latin typeface="Times New Roman" pitchFamily="18" charset="0"/>
                <a:cs typeface="Times New Roman" pitchFamily="18" charset="0"/>
              </a:rPr>
              <a:t> Адресым: </a:t>
            </a:r>
            <a:r>
              <a:rPr lang="ru-RU" sz="3200" dirty="0" err="1" smtClean="0">
                <a:solidFill>
                  <a:srgbClr val="C00000"/>
                </a:solidFill>
                <a:latin typeface="Times New Roman" pitchFamily="18" charset="0"/>
                <a:cs typeface="Times New Roman" pitchFamily="18" charset="0"/>
              </a:rPr>
              <a:t>Кайбыч</a:t>
            </a:r>
            <a:r>
              <a:rPr lang="ru-RU" sz="3200" dirty="0" smtClean="0">
                <a:solidFill>
                  <a:srgbClr val="C00000"/>
                </a:solidFill>
                <a:latin typeface="Times New Roman" pitchFamily="18" charset="0"/>
                <a:cs typeface="Times New Roman" pitchFamily="18" charset="0"/>
              </a:rPr>
              <a:t> районы</a:t>
            </a:r>
          </a:p>
          <a:p>
            <a:pPr>
              <a:buNone/>
            </a:pPr>
            <a:r>
              <a:rPr lang="ru-RU" sz="3200" dirty="0" smtClean="0">
                <a:solidFill>
                  <a:srgbClr val="C00000"/>
                </a:solidFill>
                <a:latin typeface="Times New Roman" pitchFamily="18" charset="0"/>
                <a:cs typeface="Times New Roman" pitchFamily="18" charset="0"/>
              </a:rPr>
              <a:t>    	            </a:t>
            </a:r>
            <a:r>
              <a:rPr lang="ru-RU" sz="3200" dirty="0" err="1" smtClean="0">
                <a:solidFill>
                  <a:srgbClr val="C00000"/>
                </a:solidFill>
                <a:latin typeface="Times New Roman" pitchFamily="18" charset="0"/>
                <a:cs typeface="Times New Roman" pitchFamily="18" charset="0"/>
              </a:rPr>
              <a:t>Борындык</a:t>
            </a:r>
            <a:r>
              <a:rPr lang="ru-RU" sz="3200" dirty="0" smtClean="0">
                <a:solidFill>
                  <a:srgbClr val="C00000"/>
                </a:solidFill>
                <a:latin typeface="Times New Roman" pitchFamily="18" charset="0"/>
                <a:cs typeface="Times New Roman" pitchFamily="18" charset="0"/>
              </a:rPr>
              <a:t> </a:t>
            </a:r>
            <a:r>
              <a:rPr lang="ru-RU" sz="3200" dirty="0" err="1" smtClean="0">
                <a:solidFill>
                  <a:srgbClr val="C00000"/>
                </a:solidFill>
                <a:latin typeface="Times New Roman" pitchFamily="18" charset="0"/>
                <a:cs typeface="Times New Roman" pitchFamily="18" charset="0"/>
              </a:rPr>
              <a:t>авылы</a:t>
            </a:r>
            <a:endParaRPr lang="ru-RU" sz="3200" dirty="0" smtClean="0">
              <a:solidFill>
                <a:srgbClr val="C00000"/>
              </a:solidFill>
              <a:latin typeface="Times New Roman" pitchFamily="18" charset="0"/>
              <a:cs typeface="Times New Roman" pitchFamily="18" charset="0"/>
            </a:endParaRPr>
          </a:p>
          <a:p>
            <a:r>
              <a:rPr lang="tt-RU" sz="3200" b="1" dirty="0" smtClean="0">
                <a:solidFill>
                  <a:srgbClr val="C00000"/>
                </a:solidFill>
                <a:latin typeface="Times New Roman" pitchFamily="18" charset="0"/>
                <a:cs typeface="Times New Roman" pitchFamily="18" charset="0"/>
              </a:rPr>
              <a:t> Эш урыным: </a:t>
            </a:r>
            <a:r>
              <a:rPr lang="tt-RU" sz="3200" dirty="0" smtClean="0">
                <a:solidFill>
                  <a:srgbClr val="C00000"/>
                </a:solidFill>
                <a:latin typeface="Times New Roman" pitchFamily="18" charset="0"/>
                <a:cs typeface="Times New Roman" pitchFamily="18" charset="0"/>
              </a:rPr>
              <a:t>Татарстан Республикасы</a:t>
            </a:r>
          </a:p>
          <a:p>
            <a:pPr>
              <a:buNone/>
            </a:pPr>
            <a:r>
              <a:rPr lang="tt-RU" sz="3200" dirty="0" smtClean="0">
                <a:solidFill>
                  <a:srgbClr val="C00000"/>
                </a:solidFill>
                <a:latin typeface="Times New Roman" pitchFamily="18" charset="0"/>
                <a:cs typeface="Times New Roman" pitchFamily="18" charset="0"/>
              </a:rPr>
              <a:t>      Кайбыч муни</a:t>
            </a:r>
            <a:r>
              <a:rPr lang="ru-RU" sz="3200" dirty="0" err="1" smtClean="0">
                <a:solidFill>
                  <a:srgbClr val="C00000"/>
                </a:solidFill>
                <a:latin typeface="Times New Roman" pitchFamily="18" charset="0"/>
                <a:cs typeface="Times New Roman" pitchFamily="18" charset="0"/>
              </a:rPr>
              <a:t>ци</a:t>
            </a:r>
            <a:r>
              <a:rPr lang="tt-RU" sz="3200" dirty="0" smtClean="0">
                <a:solidFill>
                  <a:srgbClr val="C00000"/>
                </a:solidFill>
                <a:latin typeface="Times New Roman" pitchFamily="18" charset="0"/>
                <a:cs typeface="Times New Roman" pitchFamily="18" charset="0"/>
              </a:rPr>
              <a:t>пал</a:t>
            </a:r>
            <a:r>
              <a:rPr lang="ru-RU" sz="3200" dirty="0" err="1" smtClean="0">
                <a:solidFill>
                  <a:srgbClr val="C00000"/>
                </a:solidFill>
                <a:latin typeface="Times New Roman" pitchFamily="18" charset="0"/>
                <a:cs typeface="Times New Roman" pitchFamily="18" charset="0"/>
              </a:rPr>
              <a:t>ь</a:t>
            </a:r>
            <a:r>
              <a:rPr lang="tt-RU" sz="3200" dirty="0" smtClean="0">
                <a:solidFill>
                  <a:srgbClr val="C00000"/>
                </a:solidFill>
                <a:latin typeface="Times New Roman" pitchFamily="18" charset="0"/>
                <a:cs typeface="Times New Roman" pitchFamily="18" charset="0"/>
              </a:rPr>
              <a:t> районы</a:t>
            </a:r>
          </a:p>
          <a:p>
            <a:pPr>
              <a:buNone/>
            </a:pPr>
            <a:r>
              <a:rPr lang="tt-RU" sz="3200" dirty="0" smtClean="0">
                <a:solidFill>
                  <a:srgbClr val="C00000"/>
                </a:solidFill>
                <a:latin typeface="Times New Roman" pitchFamily="18" charset="0"/>
                <a:cs typeface="Times New Roman" pitchFamily="18" charset="0"/>
              </a:rPr>
              <a:t>      Борындык “Гөлбакча” балалар бакчасы.</a:t>
            </a:r>
          </a:p>
          <a:p>
            <a:r>
              <a:rPr lang="tt-RU" sz="3200" b="1" dirty="0" smtClean="0">
                <a:solidFill>
                  <a:srgbClr val="C00000"/>
                </a:solidFill>
                <a:latin typeface="Times New Roman" pitchFamily="18" charset="0"/>
                <a:cs typeface="Times New Roman" pitchFamily="18" charset="0"/>
              </a:rPr>
              <a:t>Вазифам:</a:t>
            </a:r>
            <a:r>
              <a:rPr lang="tt-RU" sz="3200" dirty="0" smtClean="0">
                <a:solidFill>
                  <a:srgbClr val="C00000"/>
                </a:solidFill>
                <a:latin typeface="Times New Roman" pitchFamily="18" charset="0"/>
                <a:cs typeface="Times New Roman" pitchFamily="18" charset="0"/>
              </a:rPr>
              <a:t> тәрбияче   			              </a:t>
            </a:r>
          </a:p>
          <a:p>
            <a:r>
              <a:rPr lang="tt-RU" sz="3200" b="1" dirty="0" smtClean="0">
                <a:solidFill>
                  <a:srgbClr val="C00000"/>
                </a:solidFill>
                <a:latin typeface="Times New Roman" pitchFamily="18" charset="0"/>
                <a:cs typeface="Times New Roman" pitchFamily="18" charset="0"/>
              </a:rPr>
              <a:t>Эш ста</a:t>
            </a:r>
            <a:r>
              <a:rPr lang="ru-RU" sz="3200" b="1" dirty="0" smtClean="0">
                <a:solidFill>
                  <a:srgbClr val="C00000"/>
                </a:solidFill>
                <a:latin typeface="Times New Roman" pitchFamily="18" charset="0"/>
                <a:cs typeface="Times New Roman" pitchFamily="18" charset="0"/>
              </a:rPr>
              <a:t>ж</a:t>
            </a:r>
            <a:r>
              <a:rPr lang="tt-RU" sz="3200" b="1" dirty="0" smtClean="0">
                <a:solidFill>
                  <a:srgbClr val="C00000"/>
                </a:solidFill>
                <a:latin typeface="Times New Roman" pitchFamily="18" charset="0"/>
                <a:cs typeface="Times New Roman" pitchFamily="18" charset="0"/>
              </a:rPr>
              <a:t>ым:  </a:t>
            </a:r>
            <a:r>
              <a:rPr lang="tt-RU" sz="3200" dirty="0" smtClean="0">
                <a:solidFill>
                  <a:srgbClr val="C00000"/>
                </a:solidFill>
                <a:latin typeface="Times New Roman" pitchFamily="18" charset="0"/>
                <a:cs typeface="Times New Roman" pitchFamily="18" charset="0"/>
              </a:rPr>
              <a:t>28 ел</a:t>
            </a:r>
          </a:p>
          <a:p>
            <a:r>
              <a:rPr lang="tt-RU" sz="3200" b="1" dirty="0" smtClean="0">
                <a:solidFill>
                  <a:srgbClr val="C00000"/>
                </a:solidFill>
                <a:latin typeface="Times New Roman" pitchFamily="18" charset="0"/>
                <a:cs typeface="Times New Roman" pitchFamily="18" charset="0"/>
              </a:rPr>
              <a:t>Белемем: </a:t>
            </a:r>
            <a:r>
              <a:rPr lang="tt-RU" sz="3200" dirty="0" smtClean="0">
                <a:solidFill>
                  <a:srgbClr val="C00000"/>
                </a:solidFill>
                <a:latin typeface="Times New Roman" pitchFamily="18" charset="0"/>
                <a:cs typeface="Times New Roman" pitchFamily="18" charset="0"/>
              </a:rPr>
              <a:t>югары</a:t>
            </a:r>
          </a:p>
          <a:p>
            <a:r>
              <a:rPr lang="tt-RU" sz="3200" b="1" dirty="0" smtClean="0">
                <a:solidFill>
                  <a:srgbClr val="C00000"/>
                </a:solidFill>
                <a:latin typeface="Times New Roman" pitchFamily="18" charset="0"/>
                <a:cs typeface="Times New Roman" pitchFamily="18" charset="0"/>
              </a:rPr>
              <a:t>Квалификацион категориям: </a:t>
            </a:r>
            <a:r>
              <a:rPr lang="tt-RU" sz="3200" dirty="0" smtClean="0">
                <a:solidFill>
                  <a:srgbClr val="C00000"/>
                </a:solidFill>
                <a:latin typeface="Times New Roman" pitchFamily="18" charset="0"/>
                <a:cs typeface="Times New Roman" pitchFamily="18" charset="0"/>
              </a:rPr>
              <a:t>беренче</a:t>
            </a:r>
            <a:endParaRPr lang="ru-RU" sz="3200" dirty="0" smtClean="0">
              <a:solidFill>
                <a:srgbClr val="C00000"/>
              </a:solidFill>
              <a:latin typeface="Times New Roman" pitchFamily="18" charset="0"/>
              <a:cs typeface="Times New Roman" pitchFamily="18" charset="0"/>
            </a:endParaRPr>
          </a:p>
        </p:txBody>
      </p:sp>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0"/>
            <a:ext cx="9144000" cy="6835696"/>
          </a:xfrm>
          <a:prstGeom prst="rect">
            <a:avLst/>
          </a:prstGeom>
          <a:noFill/>
        </p:spPr>
      </p:pic>
      <p:sp>
        <p:nvSpPr>
          <p:cNvPr id="30721" name="Rectangle 1"/>
          <p:cNvSpPr>
            <a:spLocks noChangeArrowheads="1"/>
          </p:cNvSpPr>
          <p:nvPr/>
        </p:nvSpPr>
        <p:spPr bwMode="auto">
          <a:xfrm>
            <a:off x="0" y="142852"/>
            <a:ext cx="9144000" cy="67710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lang="ru-RU" sz="2400" b="1" dirty="0" smtClean="0">
              <a:solidFill>
                <a:srgbClr val="002060"/>
              </a:solidFill>
              <a:latin typeface="Calibri"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2060"/>
              </a:solidFill>
              <a:effectLst/>
              <a:latin typeface="Arial" pitchFamily="34" charset="0"/>
              <a:cs typeface="Arial" pitchFamily="34" charset="0"/>
            </a:endParaRPr>
          </a:p>
        </p:txBody>
      </p:sp>
      <p:sp>
        <p:nvSpPr>
          <p:cNvPr id="12" name="Прямоугольник 11"/>
          <p:cNvSpPr/>
          <p:nvPr/>
        </p:nvSpPr>
        <p:spPr>
          <a:xfrm>
            <a:off x="857224" y="500042"/>
            <a:ext cx="7572428" cy="1938992"/>
          </a:xfrm>
          <a:prstGeom prst="rect">
            <a:avLst/>
          </a:prstGeom>
        </p:spPr>
        <p:txBody>
          <a:bodyPr wrap="square">
            <a:spAutoFit/>
          </a:bodyPr>
          <a:lstStyle/>
          <a:p>
            <a:r>
              <a:rPr lang="tt-RU" sz="4000" b="1" dirty="0" smtClean="0">
                <a:ln w="12700">
                  <a:solidFill>
                    <a:schemeClr val="tx2">
                      <a:satMod val="155000"/>
                    </a:schemeClr>
                  </a:solidFill>
                  <a:prstDash val="solid"/>
                </a:ln>
                <a:solidFill>
                  <a:srgbClr val="660066"/>
                </a:solidFill>
                <a:effectLst>
                  <a:glow rad="63500">
                    <a:schemeClr val="accent6">
                      <a:satMod val="175000"/>
                      <a:alpha val="40000"/>
                    </a:schemeClr>
                  </a:glow>
                  <a:outerShdw blurRad="41275" dist="20320" dir="1800000" algn="tl" rotWithShape="0">
                    <a:srgbClr val="000000">
                      <a:alpha val="40000"/>
                    </a:srgbClr>
                  </a:outerShdw>
                </a:effectLst>
              </a:rPr>
              <a:t>Балаларга юл йөрү кагыйдәләре өйрәтү тәҗрибәсеннән</a:t>
            </a:r>
            <a:endParaRPr lang="ru-RU" sz="4000" dirty="0"/>
          </a:p>
        </p:txBody>
      </p:sp>
      <p:pic>
        <p:nvPicPr>
          <p:cNvPr id="30727" name="Picture 7" descr="C:\Users\p\Desktop\38.jpg"/>
          <p:cNvPicPr>
            <a:picLocks noChangeAspect="1" noChangeArrowheads="1"/>
          </p:cNvPicPr>
          <p:nvPr/>
        </p:nvPicPr>
        <p:blipFill>
          <a:blip r:embed="rId3" cstate="print"/>
          <a:srcRect/>
          <a:stretch>
            <a:fillRect/>
          </a:stretch>
        </p:blipFill>
        <p:spPr bwMode="auto">
          <a:xfrm>
            <a:off x="6429388" y="285728"/>
            <a:ext cx="2214578" cy="2214578"/>
          </a:xfrm>
          <a:prstGeom prst="rect">
            <a:avLst/>
          </a:prstGeom>
          <a:noFill/>
        </p:spPr>
      </p:pic>
      <p:sp>
        <p:nvSpPr>
          <p:cNvPr id="19" name="Прямоугольник 18"/>
          <p:cNvSpPr/>
          <p:nvPr/>
        </p:nvSpPr>
        <p:spPr>
          <a:xfrm>
            <a:off x="642910" y="2690336"/>
            <a:ext cx="7929618" cy="3046988"/>
          </a:xfrm>
          <a:prstGeom prst="rect">
            <a:avLst/>
          </a:prstGeom>
        </p:spPr>
        <p:txBody>
          <a:bodyPr wrap="square">
            <a:spAutoFit/>
          </a:bodyPr>
          <a:lstStyle/>
          <a:p>
            <a:pPr lvl="0" algn="just" fontAlgn="base">
              <a:spcBef>
                <a:spcPct val="0"/>
              </a:spcBef>
              <a:spcAft>
                <a:spcPct val="0"/>
              </a:spcAft>
            </a:pPr>
            <a:endParaRPr lang="tt-RU" sz="3200" dirty="0" smtClean="0">
              <a:latin typeface="Times New Roman" pitchFamily="18" charset="0"/>
              <a:ea typeface="Calibri" pitchFamily="34" charset="0"/>
              <a:cs typeface="Times New Roman" pitchFamily="18" charset="0"/>
            </a:endParaRPr>
          </a:p>
          <a:p>
            <a:pPr lvl="0" algn="just" fontAlgn="base">
              <a:spcBef>
                <a:spcPct val="0"/>
              </a:spcBef>
              <a:spcAft>
                <a:spcPct val="0"/>
              </a:spcAft>
            </a:pPr>
            <a:r>
              <a:rPr lang="tt-RU" sz="3200" dirty="0" smtClean="0">
                <a:solidFill>
                  <a:srgbClr val="002060"/>
                </a:solidFill>
                <a:latin typeface="Times New Roman" pitchFamily="18" charset="0"/>
                <a:ea typeface="Calibri" pitchFamily="34" charset="0"/>
                <a:cs typeface="Times New Roman" pitchFamily="18" charset="0"/>
              </a:rPr>
              <a:t>Балаларга кечкенәдән үк юл куркынычсызлыгы кагыйдәләрен өйрәтү, аларда юлда йөрү күнекмәләре формалаштыру </a:t>
            </a:r>
            <a:r>
              <a:rPr lang="tt-RU" sz="3200" dirty="0" smtClean="0">
                <a:solidFill>
                  <a:srgbClr val="002060"/>
                </a:solidFill>
                <a:latin typeface="Calibri"/>
                <a:ea typeface="Calibri" pitchFamily="34" charset="0"/>
                <a:cs typeface="Times New Roman" pitchFamily="18" charset="0"/>
              </a:rPr>
              <a:t>–</a:t>
            </a:r>
            <a:r>
              <a:rPr lang="tt-RU" sz="3200" dirty="0" smtClean="0">
                <a:solidFill>
                  <a:srgbClr val="002060"/>
                </a:solidFill>
                <a:latin typeface="Times New Roman" pitchFamily="18" charset="0"/>
                <a:ea typeface="Calibri" pitchFamily="34" charset="0"/>
                <a:cs typeface="Times New Roman" pitchFamily="18" charset="0"/>
              </a:rPr>
              <a:t> балалар бакчасы тәрбиячесенең изге бурычы</a:t>
            </a:r>
            <a:r>
              <a:rPr lang="tt-RU" sz="3200" dirty="0" smtClean="0">
                <a:latin typeface="Times New Roman" pitchFamily="18" charset="0"/>
                <a:ea typeface="Calibri" pitchFamily="34" charset="0"/>
                <a:cs typeface="Times New Roman" pitchFamily="18" charset="0"/>
              </a:rPr>
              <a:t>.</a:t>
            </a:r>
            <a:endParaRPr lang="tt-RU" sz="3200" dirty="0" smtClean="0">
              <a:latin typeface="Arial" pitchFamily="34" charset="0"/>
              <a:cs typeface="Arial" pitchFamily="34" charset="0"/>
            </a:endParaRPr>
          </a:p>
        </p:txBody>
      </p:sp>
    </p:spTree>
  </p:cSld>
  <p:clrMapOvr>
    <a:masterClrMapping/>
  </p:clrMapOvr>
  <p:transition>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0"/>
            <a:ext cx="9144000" cy="6855647"/>
          </a:xfrm>
          <a:prstGeom prst="rect">
            <a:avLst/>
          </a:prstGeom>
          <a:noFill/>
        </p:spPr>
      </p:pic>
      <p:sp>
        <p:nvSpPr>
          <p:cNvPr id="5" name="TextBox 4"/>
          <p:cNvSpPr txBox="1"/>
          <p:nvPr/>
        </p:nvSpPr>
        <p:spPr>
          <a:xfrm>
            <a:off x="714348" y="642919"/>
            <a:ext cx="7643866" cy="9325630"/>
          </a:xfrm>
          <a:prstGeom prst="rect">
            <a:avLst/>
          </a:prstGeom>
          <a:noFill/>
        </p:spPr>
        <p:txBody>
          <a:bodyPr wrap="square" rtlCol="0">
            <a:spAutoFit/>
          </a:bodyPr>
          <a:lstStyle/>
          <a:p>
            <a:r>
              <a:rPr lang="tt-RU" sz="2400" dirty="0" smtClean="0">
                <a:ea typeface="Calibri"/>
              </a:rPr>
              <a:t>Балаларны юлларда үзләрен хәвефсез тотарга өйрәтүне  оештыру һәм үткәрүдә системалы якын килүне  берничә этапка аерып тормышка ашырабыз.</a:t>
            </a:r>
          </a:p>
          <a:p>
            <a:r>
              <a:rPr lang="tt-RU" sz="2400" dirty="0" smtClean="0">
                <a:latin typeface="Times New Roman"/>
                <a:ea typeface="Calibri"/>
              </a:rPr>
              <a:t> </a:t>
            </a:r>
            <a:r>
              <a:rPr lang="tt-RU" sz="2400" u="sng" dirty="0" smtClean="0"/>
              <a:t>Беренче этапта</a:t>
            </a:r>
            <a:r>
              <a:rPr lang="tt-RU" sz="2400" dirty="0" smtClean="0"/>
              <a:t>  система эшчәнлегенең төп максатларын һәм юнәлешләрен, составын һәм структурасын регламентлый торган норматив документлар әзерлибез.</a:t>
            </a:r>
            <a:r>
              <a:rPr lang="tt-RU" sz="2400" u="sng" dirty="0" smtClean="0"/>
              <a:t>  </a:t>
            </a:r>
          </a:p>
          <a:p>
            <a:r>
              <a:rPr lang="tt-RU" sz="2400" dirty="0" smtClean="0"/>
              <a:t>Юл йөрү куркынычсызлыгын өйрәтүче программалар</a:t>
            </a:r>
            <a:endParaRPr lang="ru-RU" sz="2400" dirty="0" smtClean="0"/>
          </a:p>
          <a:p>
            <a:r>
              <a:rPr lang="tt-RU" sz="2400" dirty="0" smtClean="0"/>
              <a:t>    2.Укыту-тәрбия планы</a:t>
            </a:r>
            <a:endParaRPr lang="ru-RU" sz="2400" dirty="0" smtClean="0"/>
          </a:p>
          <a:p>
            <a:r>
              <a:rPr lang="tt-RU" sz="2400" dirty="0" smtClean="0"/>
              <a:t>    3. Янил урта мәктәбе белән уртак эш планы</a:t>
            </a:r>
            <a:endParaRPr lang="ru-RU" sz="2400" dirty="0" smtClean="0"/>
          </a:p>
          <a:p>
            <a:r>
              <a:rPr lang="tt-RU" sz="2400" dirty="0" smtClean="0"/>
              <a:t>    4. Юл йөрү кагыйдәләрен  (ЮЙК) өйрәтү буенча эш планы.</a:t>
            </a:r>
            <a:endParaRPr lang="ru-RU" sz="2400" dirty="0" smtClean="0"/>
          </a:p>
          <a:p>
            <a:endParaRPr lang="ru-RU" sz="2400" dirty="0" smtClean="0"/>
          </a:p>
          <a:p>
            <a:endParaRPr lang="ru-RU" sz="2400" dirty="0" smtClean="0"/>
          </a:p>
          <a:p>
            <a:endParaRPr lang="tt-RU" sz="2400" dirty="0" smtClean="0">
              <a:latin typeface="Times New Roman"/>
              <a:ea typeface="Calibri"/>
            </a:endParaRPr>
          </a:p>
          <a:p>
            <a:endParaRPr lang="tt-RU" sz="2400" dirty="0" smtClean="0">
              <a:latin typeface="Times New Roman"/>
              <a:ea typeface="Calibri"/>
            </a:endParaRPr>
          </a:p>
          <a:p>
            <a:endParaRPr lang="tt-RU" sz="2400" dirty="0" smtClean="0">
              <a:latin typeface="Times New Roman"/>
              <a:ea typeface="Calibri"/>
            </a:endParaRPr>
          </a:p>
          <a:p>
            <a:endParaRPr lang="tt-RU" sz="2400" dirty="0" smtClean="0">
              <a:latin typeface="Times New Roman"/>
              <a:ea typeface="Calibri"/>
            </a:endParaRPr>
          </a:p>
          <a:p>
            <a:endParaRPr lang="tt-RU" sz="2400" dirty="0" smtClean="0">
              <a:latin typeface="Times New Roman"/>
              <a:ea typeface="Calibri"/>
            </a:endParaRPr>
          </a:p>
          <a:p>
            <a:endParaRPr lang="tt-RU" sz="2400" dirty="0" smtClean="0">
              <a:latin typeface="Times New Roman"/>
              <a:ea typeface="Calibri"/>
            </a:endParaRPr>
          </a:p>
          <a:p>
            <a:endParaRPr lang="tt-RU" sz="2400" dirty="0" smtClean="0">
              <a:latin typeface="Times New Roman"/>
            </a:endParaRPr>
          </a:p>
          <a:p>
            <a:endParaRPr lang="tt-RU" sz="2400" dirty="0" smtClean="0">
              <a:latin typeface="Times New Roman"/>
            </a:endParaRPr>
          </a:p>
          <a:p>
            <a:endParaRPr lang="tt-RU" sz="2400" dirty="0" smtClean="0">
              <a:latin typeface="Times New Roman"/>
            </a:endParaRPr>
          </a:p>
          <a:p>
            <a:endParaRPr lang="ru-RU" sz="2400" dirty="0"/>
          </a:p>
        </p:txBody>
      </p:sp>
      <p:sp>
        <p:nvSpPr>
          <p:cNvPr id="6" name="TextBox 5"/>
          <p:cNvSpPr txBox="1"/>
          <p:nvPr/>
        </p:nvSpPr>
        <p:spPr>
          <a:xfrm>
            <a:off x="1142976" y="4714884"/>
            <a:ext cx="7429552" cy="369332"/>
          </a:xfrm>
          <a:prstGeom prst="rect">
            <a:avLst/>
          </a:prstGeom>
          <a:noFill/>
        </p:spPr>
        <p:txBody>
          <a:bodyPr wrap="square" rtlCol="0">
            <a:spAutoFit/>
          </a:bodyPr>
          <a:lstStyle/>
          <a:p>
            <a:endParaRPr lang="ru-RU"/>
          </a:p>
        </p:txBody>
      </p:sp>
    </p:spTree>
  </p:cSld>
  <p:clrMapOvr>
    <a:masterClrMapping/>
  </p:clrMapOvr>
  <p:transition>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8" name="Содержимое 7" descr="IMG_3038.JPG"/>
          <p:cNvPicPr>
            <a:picLocks noGrp="1" noChangeAspect="1"/>
          </p:cNvPicPr>
          <p:nvPr>
            <p:ph idx="1"/>
          </p:nvPr>
        </p:nvPicPr>
        <p:blipFill>
          <a:blip r:embed="rId2" cstate="print"/>
          <a:stretch>
            <a:fillRect/>
          </a:stretch>
        </p:blipFill>
        <p:spPr>
          <a:xfrm>
            <a:off x="1645708" y="1935163"/>
            <a:ext cx="5852583" cy="4389437"/>
          </a:xfrm>
        </p:spPr>
      </p:pic>
      <p:pic>
        <p:nvPicPr>
          <p:cNvPr id="4" name="Picture 2" descr="C:\Users\p\Desktop\i (1).jpg"/>
          <p:cNvPicPr>
            <a:picLocks noGrp="1" noChangeAspect="1" noChangeArrowheads="1"/>
          </p:cNvPicPr>
          <p:nvPr>
            <p:ph idx="1"/>
          </p:nvPr>
        </p:nvPicPr>
        <p:blipFill>
          <a:blip r:embed="rId3"/>
          <a:srcRect/>
          <a:stretch>
            <a:fillRect/>
          </a:stretch>
        </p:blipFill>
        <p:spPr bwMode="auto">
          <a:xfrm>
            <a:off x="0" y="7327"/>
            <a:ext cx="9144000" cy="6850673"/>
          </a:xfrm>
          <a:prstGeom prst="rect">
            <a:avLst/>
          </a:prstGeom>
          <a:noFill/>
        </p:spPr>
      </p:pic>
      <p:sp>
        <p:nvSpPr>
          <p:cNvPr id="5" name="Прямоугольник 4"/>
          <p:cNvSpPr/>
          <p:nvPr/>
        </p:nvSpPr>
        <p:spPr>
          <a:xfrm>
            <a:off x="714348" y="428604"/>
            <a:ext cx="7715304" cy="3046988"/>
          </a:xfrm>
          <a:prstGeom prst="rect">
            <a:avLst/>
          </a:prstGeom>
        </p:spPr>
        <p:txBody>
          <a:bodyPr wrap="square">
            <a:spAutoFit/>
          </a:bodyPr>
          <a:lstStyle/>
          <a:p>
            <a:r>
              <a:rPr lang="tt-RU" sz="3200" u="sng" dirty="0" smtClean="0"/>
              <a:t>Икенче этапта</a:t>
            </a:r>
            <a:r>
              <a:rPr lang="tt-RU" sz="3200" dirty="0" smtClean="0"/>
              <a:t>  система эшчәнлеге юнәлешләрен тормышка ашыру өчен,                                                                             юлларда үзеңне хәвефсез тотарга өйрәтү буенча тәрбиячеләрнең белемен       күтәрү.</a:t>
            </a:r>
          </a:p>
          <a:p>
            <a:endParaRPr lang="ru-RU" sz="3200" dirty="0"/>
          </a:p>
        </p:txBody>
      </p:sp>
      <p:sp>
        <p:nvSpPr>
          <p:cNvPr id="6" name="Прямоугольник 5"/>
          <p:cNvSpPr/>
          <p:nvPr/>
        </p:nvSpPr>
        <p:spPr>
          <a:xfrm>
            <a:off x="857224" y="3000372"/>
            <a:ext cx="7358114" cy="2800767"/>
          </a:xfrm>
          <a:prstGeom prst="rect">
            <a:avLst/>
          </a:prstGeom>
        </p:spPr>
        <p:txBody>
          <a:bodyPr wrap="square">
            <a:spAutoFit/>
          </a:bodyPr>
          <a:lstStyle/>
          <a:p>
            <a:r>
              <a:rPr lang="tt-RU" sz="3200" u="sng" dirty="0" smtClean="0"/>
              <a:t>Өченче этапта</a:t>
            </a:r>
            <a:r>
              <a:rPr lang="tt-RU" sz="3200" dirty="0" smtClean="0"/>
              <a:t> юлларда юл- транспорт травматизмын профилактикалау буенча педагогик процессны оештыру эшләре.</a:t>
            </a:r>
          </a:p>
          <a:p>
            <a:endParaRPr lang="tt-RU" sz="2400" dirty="0" smtClean="0"/>
          </a:p>
          <a:p>
            <a:endParaRPr lang="ru-RU" sz="2400" dirty="0"/>
          </a:p>
        </p:txBody>
      </p:sp>
    </p:spTree>
  </p:cSld>
  <p:clrMapOvr>
    <a:masterClrMapping/>
  </p:clrMapOvr>
  <p:transition>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7327"/>
            <a:ext cx="9144000" cy="6850673"/>
          </a:xfrm>
          <a:prstGeom prst="rect">
            <a:avLst/>
          </a:prstGeom>
          <a:noFill/>
        </p:spPr>
      </p:pic>
      <p:sp>
        <p:nvSpPr>
          <p:cNvPr id="5" name="TextBox 4"/>
          <p:cNvSpPr txBox="1"/>
          <p:nvPr/>
        </p:nvSpPr>
        <p:spPr>
          <a:xfrm>
            <a:off x="785786" y="428604"/>
            <a:ext cx="7572428" cy="1815882"/>
          </a:xfrm>
          <a:prstGeom prst="rect">
            <a:avLst/>
          </a:prstGeom>
          <a:noFill/>
        </p:spPr>
        <p:txBody>
          <a:bodyPr wrap="square" rtlCol="0">
            <a:spAutoFit/>
          </a:bodyPr>
          <a:lstStyle/>
          <a:p>
            <a:r>
              <a:rPr lang="tt-RU" sz="2800" dirty="0" smtClean="0"/>
              <a:t>Балаларны ЮЙК өйрәтү программасына нигезләнеп, үзебез туплаган методик кулланмаларны өйрәнеп һәр төркем балалары өчен перспектив планнар төзедек.</a:t>
            </a:r>
            <a:endParaRPr lang="ru-RU" sz="2800" dirty="0"/>
          </a:p>
        </p:txBody>
      </p:sp>
      <p:pic>
        <p:nvPicPr>
          <p:cNvPr id="27649" name="Picture 1" descr="C:\Users\p\Desktop\Зеленый огонек\Фото ПДД\IMG_3038.JPG"/>
          <p:cNvPicPr>
            <a:picLocks noChangeAspect="1" noChangeArrowheads="1"/>
          </p:cNvPicPr>
          <p:nvPr/>
        </p:nvPicPr>
        <p:blipFill>
          <a:blip r:embed="rId3" cstate="print"/>
          <a:srcRect/>
          <a:stretch>
            <a:fillRect/>
          </a:stretch>
        </p:blipFill>
        <p:spPr bwMode="auto">
          <a:xfrm>
            <a:off x="834973" y="2500305"/>
            <a:ext cx="7594679" cy="3655033"/>
          </a:xfrm>
          <a:prstGeom prst="rect">
            <a:avLst/>
          </a:prstGeom>
          <a:noFill/>
        </p:spPr>
      </p:pic>
    </p:spTree>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7327"/>
            <a:ext cx="9144000" cy="6850673"/>
          </a:xfrm>
          <a:prstGeom prst="rect">
            <a:avLst/>
          </a:prstGeom>
          <a:noFill/>
        </p:spPr>
      </p:pic>
      <p:pic>
        <p:nvPicPr>
          <p:cNvPr id="26625" name="Picture 1" descr="C:\Users\p\Desktop\Зеленый огонек\Фото ПДД\IMG_3032.JPG"/>
          <p:cNvPicPr>
            <a:picLocks noChangeAspect="1" noChangeArrowheads="1"/>
          </p:cNvPicPr>
          <p:nvPr/>
        </p:nvPicPr>
        <p:blipFill>
          <a:blip r:embed="rId3" cstate="print"/>
          <a:srcRect/>
          <a:stretch>
            <a:fillRect/>
          </a:stretch>
        </p:blipFill>
        <p:spPr bwMode="auto">
          <a:xfrm>
            <a:off x="5000628" y="3286124"/>
            <a:ext cx="3905277" cy="2928958"/>
          </a:xfrm>
          <a:prstGeom prst="rect">
            <a:avLst/>
          </a:prstGeom>
          <a:noFill/>
        </p:spPr>
      </p:pic>
      <p:pic>
        <p:nvPicPr>
          <p:cNvPr id="26626" name="Picture 2" descr="C:\Users\p\Desktop\Зеленый огонек\Фото ПДД\IMG_3035.JPG"/>
          <p:cNvPicPr>
            <a:picLocks noChangeAspect="1" noChangeArrowheads="1"/>
          </p:cNvPicPr>
          <p:nvPr/>
        </p:nvPicPr>
        <p:blipFill>
          <a:blip r:embed="rId4" cstate="print"/>
          <a:srcRect/>
          <a:stretch>
            <a:fillRect/>
          </a:stretch>
        </p:blipFill>
        <p:spPr bwMode="auto">
          <a:xfrm>
            <a:off x="452409" y="3268241"/>
            <a:ext cx="3976715" cy="2982536"/>
          </a:xfrm>
          <a:prstGeom prst="rect">
            <a:avLst/>
          </a:prstGeom>
          <a:noFill/>
        </p:spPr>
      </p:pic>
      <p:sp>
        <p:nvSpPr>
          <p:cNvPr id="9" name="Пятиугольник 8"/>
          <p:cNvSpPr/>
          <p:nvPr/>
        </p:nvSpPr>
        <p:spPr>
          <a:xfrm>
            <a:off x="428596" y="571480"/>
            <a:ext cx="8143932" cy="235745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tt-RU" dirty="0" smtClean="0">
                <a:solidFill>
                  <a:srgbClr val="002060"/>
                </a:solidFill>
              </a:rPr>
              <a:t>Теләгән нәтиҗәләргә ирешү өчен, балаларга ЮЙК белем бирү эшчәнлеге  вакытында гына түгел, балалар эшчәнлегенең барлык төрләрендә өйрәтәбез ( иҗади уеннарда, сынлы сәнгать эшчәнлегендә, интеграцияләнгән дәрестә, саф һавада йөргәндә, иртәнге гимнастика вакытында)</a:t>
            </a:r>
            <a:endParaRPr lang="ru-RU" dirty="0">
              <a:solidFill>
                <a:srgbClr val="002060"/>
              </a:solidFill>
            </a:endParaRPr>
          </a:p>
        </p:txBody>
      </p:sp>
    </p:spTree>
  </p:cSld>
  <p:clrMapOvr>
    <a:masterClrMapping/>
  </p:clrMapOvr>
  <p:transition>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7327"/>
            <a:ext cx="9144000" cy="6850673"/>
          </a:xfrm>
          <a:prstGeom prst="rect">
            <a:avLst/>
          </a:prstGeom>
          <a:noFill/>
        </p:spPr>
      </p:pic>
      <p:pic>
        <p:nvPicPr>
          <p:cNvPr id="25601" name="Picture 1" descr="C:\Users\p\Desktop\Зеленый огонек\Фото ПДД\IMG_3036.JPG"/>
          <p:cNvPicPr>
            <a:picLocks noChangeAspect="1" noChangeArrowheads="1"/>
          </p:cNvPicPr>
          <p:nvPr/>
        </p:nvPicPr>
        <p:blipFill>
          <a:blip r:embed="rId3" cstate="print"/>
          <a:srcRect/>
          <a:stretch>
            <a:fillRect/>
          </a:stretch>
        </p:blipFill>
        <p:spPr bwMode="auto">
          <a:xfrm rot="20417475">
            <a:off x="374864" y="565731"/>
            <a:ext cx="3857652" cy="2893239"/>
          </a:xfrm>
          <a:prstGeom prst="rect">
            <a:avLst/>
          </a:prstGeom>
          <a:noFill/>
        </p:spPr>
      </p:pic>
      <p:pic>
        <p:nvPicPr>
          <p:cNvPr id="25602" name="Picture 2" descr="C:\Users\p\Desktop\Зеленый огонек\Фото ПДД\IMG_3037.JPG"/>
          <p:cNvPicPr>
            <a:picLocks noChangeAspect="1" noChangeArrowheads="1"/>
          </p:cNvPicPr>
          <p:nvPr/>
        </p:nvPicPr>
        <p:blipFill>
          <a:blip r:embed="rId4" cstate="print"/>
          <a:srcRect/>
          <a:stretch>
            <a:fillRect/>
          </a:stretch>
        </p:blipFill>
        <p:spPr bwMode="auto">
          <a:xfrm rot="20547400">
            <a:off x="4862192" y="3095378"/>
            <a:ext cx="3929058" cy="2946794"/>
          </a:xfrm>
          <a:prstGeom prst="rect">
            <a:avLst/>
          </a:prstGeom>
          <a:noFill/>
        </p:spPr>
      </p:pic>
      <p:pic>
        <p:nvPicPr>
          <p:cNvPr id="25603" name="Picture 3" descr="C:\Users\p\Desktop\38.jpg"/>
          <p:cNvPicPr>
            <a:picLocks noChangeAspect="1" noChangeArrowheads="1"/>
          </p:cNvPicPr>
          <p:nvPr/>
        </p:nvPicPr>
        <p:blipFill>
          <a:blip r:embed="rId5" cstate="print"/>
          <a:srcRect/>
          <a:stretch>
            <a:fillRect/>
          </a:stretch>
        </p:blipFill>
        <p:spPr bwMode="auto">
          <a:xfrm>
            <a:off x="4857752" y="285728"/>
            <a:ext cx="2428868" cy="2428868"/>
          </a:xfrm>
          <a:prstGeom prst="rect">
            <a:avLst/>
          </a:prstGeom>
          <a:noFill/>
        </p:spPr>
      </p:pic>
      <p:pic>
        <p:nvPicPr>
          <p:cNvPr id="25604" name="Picture 4" descr="C:\Users\p\Desktop\Зеленый огонек\Фото ПДД\IMG_3059.JPG"/>
          <p:cNvPicPr>
            <a:picLocks noChangeAspect="1" noChangeArrowheads="1"/>
          </p:cNvPicPr>
          <p:nvPr/>
        </p:nvPicPr>
        <p:blipFill>
          <a:blip r:embed="rId6" cstate="print"/>
          <a:srcRect/>
          <a:stretch>
            <a:fillRect/>
          </a:stretch>
        </p:blipFill>
        <p:spPr bwMode="auto">
          <a:xfrm rot="1257956">
            <a:off x="791280" y="2973651"/>
            <a:ext cx="3857620" cy="2893215"/>
          </a:xfrm>
          <a:prstGeom prst="rect">
            <a:avLst/>
          </a:prstGeom>
          <a:noFill/>
        </p:spPr>
      </p:pic>
    </p:spTree>
  </p:cSld>
  <p:clrMapOvr>
    <a:masterClrMapping/>
  </p:clrMapOvr>
  <p:transition>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7327"/>
            <a:ext cx="9144000" cy="6850673"/>
          </a:xfrm>
          <a:prstGeom prst="rect">
            <a:avLst/>
          </a:prstGeom>
          <a:noFill/>
        </p:spPr>
      </p:pic>
      <p:pic>
        <p:nvPicPr>
          <p:cNvPr id="24577" name="Picture 1" descr="C:\Users\p\Desktop\Зеленый огонек\Фото ПДД\IMG_3090.JPG"/>
          <p:cNvPicPr>
            <a:picLocks noChangeAspect="1" noChangeArrowheads="1"/>
          </p:cNvPicPr>
          <p:nvPr/>
        </p:nvPicPr>
        <p:blipFill>
          <a:blip r:embed="rId3" cstate="print"/>
          <a:srcRect/>
          <a:stretch>
            <a:fillRect/>
          </a:stretch>
        </p:blipFill>
        <p:spPr bwMode="auto">
          <a:xfrm>
            <a:off x="4786314" y="3214686"/>
            <a:ext cx="3905246" cy="2928934"/>
          </a:xfrm>
          <a:prstGeom prst="rect">
            <a:avLst/>
          </a:prstGeom>
          <a:noFill/>
        </p:spPr>
      </p:pic>
      <p:pic>
        <p:nvPicPr>
          <p:cNvPr id="24578" name="Picture 2" descr="C:\Users\p\Desktop\Зеленый огонек\Фото ПДД\IMG_3095.JPG"/>
          <p:cNvPicPr>
            <a:picLocks noChangeAspect="1" noChangeArrowheads="1"/>
          </p:cNvPicPr>
          <p:nvPr/>
        </p:nvPicPr>
        <p:blipFill>
          <a:blip r:embed="rId4" cstate="print"/>
          <a:srcRect/>
          <a:stretch>
            <a:fillRect/>
          </a:stretch>
        </p:blipFill>
        <p:spPr bwMode="auto">
          <a:xfrm>
            <a:off x="642911" y="3429000"/>
            <a:ext cx="3643338" cy="2924078"/>
          </a:xfrm>
          <a:prstGeom prst="rect">
            <a:avLst/>
          </a:prstGeom>
          <a:noFill/>
        </p:spPr>
      </p:pic>
      <p:sp>
        <p:nvSpPr>
          <p:cNvPr id="9" name="Волна 8"/>
          <p:cNvSpPr/>
          <p:nvPr/>
        </p:nvSpPr>
        <p:spPr>
          <a:xfrm>
            <a:off x="428596" y="285728"/>
            <a:ext cx="8215370" cy="2771788"/>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tt-RU" sz="2000" dirty="0" smtClean="0">
                <a:solidFill>
                  <a:prstClr val="black"/>
                </a:solidFill>
              </a:rPr>
              <a:t>Төркем бүлмәсендә оештырылган ЮЙК почмагы балаларда кызыксындыру уята, аларны уеннарда активлаштыра. Группадагы бу почмакта балалар мөстәкыйль рәвештә уеннар оештыру өчен кирәкле атрибутлар булдырылган. Юл билгеләре, машиналар, авыл урамы макеты, юл хәрәкәтен җайга салучының атрибутлары. </a:t>
            </a:r>
            <a:endParaRPr lang="ru-RU" sz="2000" dirty="0">
              <a:solidFill>
                <a:prstClr val="black"/>
              </a:solidFill>
            </a:endParaRPr>
          </a:p>
        </p:txBody>
      </p:sp>
    </p:spTree>
  </p:cSld>
  <p:clrMapOvr>
    <a:masterClrMapping/>
  </p:clrMapOvr>
  <p:transition>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7327"/>
            <a:ext cx="9144000" cy="6850673"/>
          </a:xfrm>
          <a:prstGeom prst="rect">
            <a:avLst/>
          </a:prstGeom>
          <a:noFill/>
        </p:spPr>
      </p:pic>
      <p:sp>
        <p:nvSpPr>
          <p:cNvPr id="11" name="TextBox 10"/>
          <p:cNvSpPr txBox="1"/>
          <p:nvPr/>
        </p:nvSpPr>
        <p:spPr>
          <a:xfrm>
            <a:off x="785786" y="1857364"/>
            <a:ext cx="5857916" cy="369332"/>
          </a:xfrm>
          <a:prstGeom prst="rect">
            <a:avLst/>
          </a:prstGeom>
          <a:noFill/>
        </p:spPr>
        <p:txBody>
          <a:bodyPr wrap="square" rtlCol="0">
            <a:spAutoFit/>
          </a:bodyPr>
          <a:lstStyle/>
          <a:p>
            <a:endParaRPr lang="ru-RU" dirty="0"/>
          </a:p>
        </p:txBody>
      </p:sp>
      <p:sp>
        <p:nvSpPr>
          <p:cNvPr id="14" name="TextBox 13"/>
          <p:cNvSpPr txBox="1"/>
          <p:nvPr/>
        </p:nvSpPr>
        <p:spPr>
          <a:xfrm>
            <a:off x="3500430" y="857232"/>
            <a:ext cx="1357322" cy="369332"/>
          </a:xfrm>
          <a:prstGeom prst="rect">
            <a:avLst/>
          </a:prstGeom>
          <a:noFill/>
        </p:spPr>
        <p:txBody>
          <a:bodyPr wrap="square" rtlCol="0">
            <a:spAutoFit/>
          </a:bodyPr>
          <a:lstStyle/>
          <a:p>
            <a:endParaRPr lang="ru-RU" dirty="0"/>
          </a:p>
        </p:txBody>
      </p:sp>
      <p:sp>
        <p:nvSpPr>
          <p:cNvPr id="23563" name="Rectangle 11"/>
          <p:cNvSpPr>
            <a:spLocks noChangeArrowheads="1"/>
          </p:cNvSpPr>
          <p:nvPr/>
        </p:nvSpPr>
        <p:spPr bwMode="auto">
          <a:xfrm>
            <a:off x="500034" y="0"/>
            <a:ext cx="8643966" cy="3429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t-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a:p>
            <a:pPr marL="0" marR="0" lvl="0" indent="0" algn="just" defTabSz="914400" rtl="0" eaLnBrk="1" fontAlgn="base" latinLnBrk="0" hangingPunct="1">
              <a:lnSpc>
                <a:spcPct val="100000"/>
              </a:lnSpc>
              <a:spcBef>
                <a:spcPct val="0"/>
              </a:spcBef>
              <a:spcAft>
                <a:spcPct val="0"/>
              </a:spcAft>
              <a:buClrTx/>
              <a:buSzTx/>
              <a:buFontTx/>
              <a:buNone/>
              <a:tabLst/>
            </a:pPr>
            <a:endParaRPr lang="tt-RU" sz="2400" dirty="0" smtClean="0">
              <a:latin typeface="Times New Roman" pitchFamily="18" charset="0"/>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tt-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Балаларның ЮЙК буенча белемнәрен арттыруда,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tt-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үстерүдә тагын бер юнәлеш булып бәйрәмнәр, күңел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tt-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ачу кичәләре тора. Безнең балалар бакчасында бу өлкәдә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tt-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тәрбиячеләр иҗади эшлиләр.Алар балаларга аңлаешлы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tt-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итеп үзләре сценарияләр төзиләр, эшкәртәләр. Балалар бу</a:t>
            </a:r>
          </a:p>
          <a:p>
            <a:pPr marL="0" marR="0" lvl="0" indent="0" algn="just" defTabSz="914400" rtl="0" eaLnBrk="1" fontAlgn="base" latinLnBrk="0" hangingPunct="1">
              <a:lnSpc>
                <a:spcPct val="100000"/>
              </a:lnSpc>
              <a:spcBef>
                <a:spcPct val="0"/>
              </a:spcBef>
              <a:spcAft>
                <a:spcPct val="0"/>
              </a:spcAft>
              <a:buClrTx/>
              <a:buSzTx/>
              <a:buFontTx/>
              <a:buNone/>
              <a:tabLst/>
            </a:pPr>
            <a:r>
              <a:rPr kumimoji="0" lang="tt-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бәйрәмдә уйнап, биеп, җырлап, шигырьләр сөйләп ЮЙК</a:t>
            </a:r>
          </a:p>
          <a:p>
            <a:pPr marL="0" marR="0" lvl="0" indent="0" algn="just" defTabSz="914400" rtl="0" eaLnBrk="1" fontAlgn="base" latinLnBrk="0" hangingPunct="1">
              <a:lnSpc>
                <a:spcPct val="100000"/>
              </a:lnSpc>
              <a:spcBef>
                <a:spcPct val="0"/>
              </a:spcBef>
              <a:spcAft>
                <a:spcPct val="0"/>
              </a:spcAft>
              <a:buClrTx/>
              <a:buSzTx/>
              <a:buFontTx/>
              <a:buNone/>
              <a:tabLst/>
            </a:pPr>
            <a:r>
              <a:rPr kumimoji="0" lang="tt-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буенча тормыш дәресләренә өйрәнәләр.</a:t>
            </a:r>
            <a:endParaRPr kumimoji="0" lang="tt-RU"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3564" name="Picture 12" descr="C:\Users\p\Desktop\фото\Әниләр көне\IMG_2336.JPG"/>
          <p:cNvPicPr>
            <a:picLocks noChangeAspect="1" noChangeArrowheads="1"/>
          </p:cNvPicPr>
          <p:nvPr/>
        </p:nvPicPr>
        <p:blipFill>
          <a:blip r:embed="rId3" cstate="print"/>
          <a:srcRect/>
          <a:stretch>
            <a:fillRect/>
          </a:stretch>
        </p:blipFill>
        <p:spPr bwMode="auto">
          <a:xfrm rot="20571415">
            <a:off x="6411789" y="4471717"/>
            <a:ext cx="2292401" cy="1442255"/>
          </a:xfrm>
          <a:prstGeom prst="rect">
            <a:avLst/>
          </a:prstGeom>
          <a:noFill/>
        </p:spPr>
      </p:pic>
      <p:pic>
        <p:nvPicPr>
          <p:cNvPr id="23568" name="Picture 16" descr="http://elets-adm.ru/assets/images/resources/1910/800x533/4ac862cc0a12f970740aa8019d7ed8102b3e6699.jpg"/>
          <p:cNvPicPr>
            <a:picLocks noChangeAspect="1" noChangeArrowheads="1"/>
          </p:cNvPicPr>
          <p:nvPr/>
        </p:nvPicPr>
        <p:blipFill>
          <a:blip r:embed="rId4" cstate="print"/>
          <a:srcRect/>
          <a:stretch>
            <a:fillRect/>
          </a:stretch>
        </p:blipFill>
        <p:spPr bwMode="auto">
          <a:xfrm rot="1569332">
            <a:off x="214282" y="4482436"/>
            <a:ext cx="2286016" cy="1523059"/>
          </a:xfrm>
          <a:prstGeom prst="rect">
            <a:avLst/>
          </a:prstGeom>
          <a:noFill/>
        </p:spPr>
      </p:pic>
      <p:pic>
        <p:nvPicPr>
          <p:cNvPr id="23570" name="Picture 18"/>
          <p:cNvPicPr>
            <a:picLocks noChangeAspect="1" noChangeArrowheads="1"/>
          </p:cNvPicPr>
          <p:nvPr/>
        </p:nvPicPr>
        <p:blipFill>
          <a:blip r:embed="rId5"/>
          <a:srcRect/>
          <a:stretch>
            <a:fillRect/>
          </a:stretch>
        </p:blipFill>
        <p:spPr bwMode="auto">
          <a:xfrm>
            <a:off x="3143240" y="3929066"/>
            <a:ext cx="2571768" cy="1729552"/>
          </a:xfrm>
          <a:prstGeom prst="rect">
            <a:avLst/>
          </a:prstGeom>
          <a:noFill/>
          <a:ln w="9525">
            <a:noFill/>
            <a:miter lim="800000"/>
            <a:headEnd/>
            <a:tailEnd/>
          </a:ln>
          <a:effectLst/>
        </p:spPr>
      </p:pic>
    </p:spTree>
  </p:cSld>
  <p:clrMapOvr>
    <a:masterClrMapping/>
  </p:clrMapOvr>
  <p:transition>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7327"/>
            <a:ext cx="9144000" cy="6850673"/>
          </a:xfrm>
          <a:prstGeom prst="rect">
            <a:avLst/>
          </a:prstGeom>
          <a:noFill/>
        </p:spPr>
      </p:pic>
      <p:sp>
        <p:nvSpPr>
          <p:cNvPr id="5" name="TextBox 4"/>
          <p:cNvSpPr txBox="1"/>
          <p:nvPr/>
        </p:nvSpPr>
        <p:spPr>
          <a:xfrm>
            <a:off x="571472" y="571480"/>
            <a:ext cx="7715304" cy="5016758"/>
          </a:xfrm>
          <a:prstGeom prst="rect">
            <a:avLst/>
          </a:prstGeom>
          <a:noFill/>
        </p:spPr>
        <p:txBody>
          <a:bodyPr wrap="square" rtlCol="0">
            <a:spAutoFit/>
          </a:bodyPr>
          <a:lstStyle/>
          <a:p>
            <a:pPr algn="just"/>
            <a:r>
              <a:rPr lang="tt-RU" sz="3200" dirty="0" smtClean="0"/>
              <a:t>Башкарган эшләребезнең нәтиҗәләре тиешле югарылыкта булсын өчен, ЮЙК буенча әти- әниләр белән тыгыз элемтәдә эшлибез. Алар белән төрле кичәләр үткәрелә. Ачык ишекләр көнендә төп шөгыльләрдән тыш, әти-әниләр белән төрле уеннар оештырыла, балаларга кызыклырык, уйландырырлык итеп өстәл театрлары үткәрелә.</a:t>
            </a:r>
            <a:endParaRPr lang="ru-RU" sz="3200" dirty="0"/>
          </a:p>
        </p:txBody>
      </p:sp>
    </p:spTree>
  </p:cSld>
  <p:clrMapOvr>
    <a:masterClrMapping/>
  </p:clrMapOvr>
  <p:transition>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7327"/>
            <a:ext cx="9144000" cy="6850673"/>
          </a:xfrm>
          <a:prstGeom prst="rect">
            <a:avLst/>
          </a:prstGeom>
          <a:noFill/>
        </p:spPr>
      </p:pic>
      <p:pic>
        <p:nvPicPr>
          <p:cNvPr id="19457" name="Picture 1" descr="C:\Users\p\Desktop\Зеленый огонек\Фото ПДД\IMG_3039.JPG"/>
          <p:cNvPicPr>
            <a:picLocks noChangeAspect="1" noChangeArrowheads="1"/>
          </p:cNvPicPr>
          <p:nvPr/>
        </p:nvPicPr>
        <p:blipFill>
          <a:blip r:embed="rId3" cstate="print"/>
          <a:srcRect/>
          <a:stretch>
            <a:fillRect/>
          </a:stretch>
        </p:blipFill>
        <p:spPr bwMode="auto">
          <a:xfrm>
            <a:off x="714348" y="285728"/>
            <a:ext cx="7524803" cy="5643602"/>
          </a:xfrm>
          <a:prstGeom prst="rect">
            <a:avLst/>
          </a:prstGeom>
          <a:noFill/>
        </p:spPr>
      </p:pic>
    </p:spTree>
  </p:cSld>
  <p:clrMapOvr>
    <a:masterClrMapping/>
  </p:clrMapOvr>
  <p:transition>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4" name="Picture 2" descr="C:\Users\p\Desktop\i (1).jpg"/>
          <p:cNvPicPr>
            <a:picLocks noGrp="1" noChangeAspect="1" noChangeArrowheads="1"/>
          </p:cNvPicPr>
          <p:nvPr>
            <p:ph idx="1"/>
          </p:nvPr>
        </p:nvPicPr>
        <p:blipFill>
          <a:blip r:embed="rId2"/>
          <a:srcRect/>
          <a:stretch>
            <a:fillRect/>
          </a:stretch>
        </p:blipFill>
        <p:spPr bwMode="auto">
          <a:xfrm>
            <a:off x="0" y="7327"/>
            <a:ext cx="9144000" cy="6850673"/>
          </a:xfrm>
          <a:prstGeom prst="rect">
            <a:avLst/>
          </a:prstGeom>
          <a:noFill/>
        </p:spPr>
      </p:pic>
      <p:pic>
        <p:nvPicPr>
          <p:cNvPr id="18433" name="Picture 1" descr="C:\Users\p\Desktop\Зеленый огонек\Фото ПДД\IMG_3066.JPG"/>
          <p:cNvPicPr>
            <a:picLocks noChangeAspect="1" noChangeArrowheads="1"/>
          </p:cNvPicPr>
          <p:nvPr/>
        </p:nvPicPr>
        <p:blipFill>
          <a:blip r:embed="rId3" cstate="print"/>
          <a:srcRect/>
          <a:stretch>
            <a:fillRect/>
          </a:stretch>
        </p:blipFill>
        <p:spPr bwMode="auto">
          <a:xfrm rot="21324562">
            <a:off x="428596" y="249985"/>
            <a:ext cx="3857652" cy="2893239"/>
          </a:xfrm>
          <a:prstGeom prst="rect">
            <a:avLst/>
          </a:prstGeom>
          <a:noFill/>
        </p:spPr>
      </p:pic>
      <p:pic>
        <p:nvPicPr>
          <p:cNvPr id="18434" name="Picture 2" descr="C:\Users\p\Desktop\Зеленый огонек\Фото ПДД\IMG_3070.JPG"/>
          <p:cNvPicPr>
            <a:picLocks noChangeAspect="1" noChangeArrowheads="1"/>
          </p:cNvPicPr>
          <p:nvPr/>
        </p:nvPicPr>
        <p:blipFill>
          <a:blip r:embed="rId4" cstate="print"/>
          <a:srcRect/>
          <a:stretch>
            <a:fillRect/>
          </a:stretch>
        </p:blipFill>
        <p:spPr bwMode="auto">
          <a:xfrm rot="607352">
            <a:off x="4786314" y="3286124"/>
            <a:ext cx="4071934" cy="3053951"/>
          </a:xfrm>
          <a:prstGeom prst="rect">
            <a:avLst/>
          </a:prstGeom>
          <a:noFill/>
        </p:spPr>
      </p:pic>
      <p:pic>
        <p:nvPicPr>
          <p:cNvPr id="18435" name="Picture 3" descr="C:\Users\p\Desktop\Зеленый огонек\Фото ПДД\IMG_3073.JPG"/>
          <p:cNvPicPr>
            <a:picLocks noChangeAspect="1" noChangeArrowheads="1"/>
          </p:cNvPicPr>
          <p:nvPr/>
        </p:nvPicPr>
        <p:blipFill>
          <a:blip r:embed="rId5" cstate="print"/>
          <a:srcRect/>
          <a:stretch>
            <a:fillRect/>
          </a:stretch>
        </p:blipFill>
        <p:spPr bwMode="auto">
          <a:xfrm rot="21333013">
            <a:off x="428596" y="3429000"/>
            <a:ext cx="3929058" cy="2946794"/>
          </a:xfrm>
          <a:prstGeom prst="rect">
            <a:avLst/>
          </a:prstGeom>
          <a:noFill/>
        </p:spPr>
      </p:pic>
      <p:pic>
        <p:nvPicPr>
          <p:cNvPr id="18436" name="Picture 4" descr="C:\Users\p\Desktop\Зеленый огонек\Фото ПДД\IMG_3077.JPG"/>
          <p:cNvPicPr>
            <a:picLocks noChangeAspect="1" noChangeArrowheads="1"/>
          </p:cNvPicPr>
          <p:nvPr/>
        </p:nvPicPr>
        <p:blipFill>
          <a:blip r:embed="rId6" cstate="print"/>
          <a:srcRect/>
          <a:stretch>
            <a:fillRect/>
          </a:stretch>
        </p:blipFill>
        <p:spPr bwMode="auto">
          <a:xfrm rot="445282">
            <a:off x="4883463" y="234092"/>
            <a:ext cx="3809995" cy="2857496"/>
          </a:xfrm>
          <a:prstGeom prst="rect">
            <a:avLst/>
          </a:prstGeom>
          <a:noFill/>
        </p:spPr>
      </p:pic>
    </p:spTree>
  </p:cSld>
  <p:clrMapOvr>
    <a:masterClrMapping/>
  </p:clrMapOvr>
  <p:transition>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46082" name="Picture 2" descr="C:\Users\p\Desktop\i (1).jpg"/>
          <p:cNvPicPr>
            <a:picLocks noChangeAspect="1" noChangeArrowheads="1"/>
          </p:cNvPicPr>
          <p:nvPr/>
        </p:nvPicPr>
        <p:blipFill>
          <a:blip r:embed="rId2"/>
          <a:srcRect/>
          <a:stretch>
            <a:fillRect/>
          </a:stretch>
        </p:blipFill>
        <p:spPr bwMode="auto">
          <a:xfrm>
            <a:off x="-65423" y="0"/>
            <a:ext cx="9209423" cy="6858000"/>
          </a:xfrm>
          <a:prstGeom prst="rect">
            <a:avLst/>
          </a:prstGeom>
          <a:noFill/>
        </p:spPr>
      </p:pic>
      <p:pic>
        <p:nvPicPr>
          <p:cNvPr id="46083" name="Picture 3" descr="C:\Users\p\Desktop\Зеленый огонек\Фото ПДД\IMG_3078.JPG"/>
          <p:cNvPicPr>
            <a:picLocks noChangeAspect="1" noChangeArrowheads="1"/>
          </p:cNvPicPr>
          <p:nvPr/>
        </p:nvPicPr>
        <p:blipFill>
          <a:blip r:embed="rId3" cstate="print"/>
          <a:srcRect/>
          <a:stretch>
            <a:fillRect/>
          </a:stretch>
        </p:blipFill>
        <p:spPr bwMode="auto">
          <a:xfrm>
            <a:off x="500034" y="285728"/>
            <a:ext cx="3619493" cy="2714620"/>
          </a:xfrm>
          <a:prstGeom prst="rect">
            <a:avLst/>
          </a:prstGeom>
          <a:noFill/>
        </p:spPr>
      </p:pic>
      <p:pic>
        <p:nvPicPr>
          <p:cNvPr id="46084" name="Picture 4" descr="C:\Users\p\Desktop\Зеленый огонек\Фото ПДД\IMG_3082.JPG"/>
          <p:cNvPicPr>
            <a:picLocks noChangeAspect="1" noChangeArrowheads="1"/>
          </p:cNvPicPr>
          <p:nvPr/>
        </p:nvPicPr>
        <p:blipFill>
          <a:blip r:embed="rId4" cstate="print"/>
          <a:srcRect/>
          <a:stretch>
            <a:fillRect/>
          </a:stretch>
        </p:blipFill>
        <p:spPr bwMode="auto">
          <a:xfrm>
            <a:off x="5429256" y="3214686"/>
            <a:ext cx="3714744" cy="2786058"/>
          </a:xfrm>
          <a:prstGeom prst="rect">
            <a:avLst/>
          </a:prstGeom>
          <a:noFill/>
        </p:spPr>
      </p:pic>
      <p:pic>
        <p:nvPicPr>
          <p:cNvPr id="46085" name="Picture 5" descr="C:\Users\p\Desktop\Зеленый огонек\Фото ПДД\IMG_3098.JPG"/>
          <p:cNvPicPr>
            <a:picLocks noChangeAspect="1" noChangeArrowheads="1"/>
          </p:cNvPicPr>
          <p:nvPr/>
        </p:nvPicPr>
        <p:blipFill>
          <a:blip r:embed="rId5" cstate="print"/>
          <a:srcRect/>
          <a:stretch>
            <a:fillRect/>
          </a:stretch>
        </p:blipFill>
        <p:spPr bwMode="auto">
          <a:xfrm>
            <a:off x="3286116" y="1714488"/>
            <a:ext cx="3571900" cy="2678925"/>
          </a:xfrm>
          <a:prstGeom prst="rect">
            <a:avLst/>
          </a:prstGeom>
          <a:noFill/>
        </p:spPr>
      </p:pic>
      <p:pic>
        <p:nvPicPr>
          <p:cNvPr id="46086" name="Picture 6" descr="C:\Users\p\Desktop\Зеленый огонек\Фото ПДД\IMG_3101.JPG"/>
          <p:cNvPicPr>
            <a:picLocks noChangeAspect="1" noChangeArrowheads="1"/>
          </p:cNvPicPr>
          <p:nvPr/>
        </p:nvPicPr>
        <p:blipFill>
          <a:blip r:embed="rId6" cstate="print"/>
          <a:srcRect/>
          <a:stretch>
            <a:fillRect/>
          </a:stretch>
        </p:blipFill>
        <p:spPr bwMode="auto">
          <a:xfrm>
            <a:off x="500034" y="3643314"/>
            <a:ext cx="3643338" cy="2732503"/>
          </a:xfrm>
          <a:prstGeom prst="rect">
            <a:avLst/>
          </a:prstGeom>
          <a:noFill/>
        </p:spPr>
      </p:pic>
      <p:pic>
        <p:nvPicPr>
          <p:cNvPr id="46087" name="Picture 7"/>
          <p:cNvPicPr>
            <a:picLocks noChangeAspect="1" noChangeArrowheads="1"/>
          </p:cNvPicPr>
          <p:nvPr/>
        </p:nvPicPr>
        <p:blipFill>
          <a:blip r:embed="rId7" cstate="print"/>
          <a:srcRect/>
          <a:stretch>
            <a:fillRect/>
          </a:stretch>
        </p:blipFill>
        <p:spPr bwMode="auto">
          <a:xfrm>
            <a:off x="5286380" y="0"/>
            <a:ext cx="3390888" cy="2842271"/>
          </a:xfrm>
          <a:prstGeom prst="rect">
            <a:avLst/>
          </a:prstGeom>
          <a:noFill/>
          <a:ln w="9525">
            <a:noFill/>
            <a:miter lim="800000"/>
            <a:headEnd/>
            <a:tailEnd/>
          </a:ln>
          <a:effectLst/>
        </p:spPr>
      </p:pic>
    </p:spTree>
  </p:cSld>
  <p:clrMapOvr>
    <a:masterClrMapping/>
  </p:clrMapOvr>
  <p:transition>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46082" name="Picture 2" descr="C:\Users\p\Desktop\i (1).jpg"/>
          <p:cNvPicPr>
            <a:picLocks noChangeAspect="1" noChangeArrowheads="1"/>
          </p:cNvPicPr>
          <p:nvPr/>
        </p:nvPicPr>
        <p:blipFill>
          <a:blip r:embed="rId2"/>
          <a:srcRect/>
          <a:stretch>
            <a:fillRect/>
          </a:stretch>
        </p:blipFill>
        <p:spPr bwMode="auto">
          <a:xfrm>
            <a:off x="-65423" y="0"/>
            <a:ext cx="9209423" cy="6858000"/>
          </a:xfrm>
          <a:prstGeom prst="rect">
            <a:avLst/>
          </a:prstGeom>
          <a:noFill/>
        </p:spPr>
      </p:pic>
      <p:pic>
        <p:nvPicPr>
          <p:cNvPr id="47106" name="Picture 2" descr="C:\Users\p\Desktop\Зеленый огонек\Фото ПДД\IMG_3103.JPG"/>
          <p:cNvPicPr>
            <a:picLocks noChangeAspect="1" noChangeArrowheads="1"/>
          </p:cNvPicPr>
          <p:nvPr/>
        </p:nvPicPr>
        <p:blipFill>
          <a:blip r:embed="rId3" cstate="print"/>
          <a:srcRect/>
          <a:stretch>
            <a:fillRect/>
          </a:stretch>
        </p:blipFill>
        <p:spPr bwMode="auto">
          <a:xfrm>
            <a:off x="1142976" y="3500438"/>
            <a:ext cx="3905277" cy="2928958"/>
          </a:xfrm>
          <a:prstGeom prst="rect">
            <a:avLst/>
          </a:prstGeom>
          <a:noFill/>
        </p:spPr>
      </p:pic>
      <p:pic>
        <p:nvPicPr>
          <p:cNvPr id="47107" name="Picture 3" descr="C:\Users\p\Desktop\Зеленый огонек\Фото ПДД\IMG_3036.JPG"/>
          <p:cNvPicPr>
            <a:picLocks noChangeAspect="1" noChangeArrowheads="1"/>
          </p:cNvPicPr>
          <p:nvPr/>
        </p:nvPicPr>
        <p:blipFill>
          <a:blip r:embed="rId4" cstate="print"/>
          <a:srcRect/>
          <a:stretch>
            <a:fillRect/>
          </a:stretch>
        </p:blipFill>
        <p:spPr bwMode="auto">
          <a:xfrm>
            <a:off x="1071538" y="285728"/>
            <a:ext cx="4071934" cy="3053950"/>
          </a:xfrm>
          <a:prstGeom prst="rect">
            <a:avLst/>
          </a:prstGeom>
          <a:noFill/>
        </p:spPr>
      </p:pic>
      <p:pic>
        <p:nvPicPr>
          <p:cNvPr id="47108" name="Picture 4" descr="C:\Users\p\Desktop\Зеленый огонек\Фото ПДД\IMG_3072.JPG"/>
          <p:cNvPicPr>
            <a:picLocks noChangeAspect="1" noChangeArrowheads="1"/>
          </p:cNvPicPr>
          <p:nvPr/>
        </p:nvPicPr>
        <p:blipFill>
          <a:blip r:embed="rId5" cstate="print"/>
          <a:srcRect/>
          <a:stretch>
            <a:fillRect/>
          </a:stretch>
        </p:blipFill>
        <p:spPr bwMode="auto">
          <a:xfrm>
            <a:off x="5357818" y="3429000"/>
            <a:ext cx="3786182" cy="2839637"/>
          </a:xfrm>
          <a:prstGeom prst="rect">
            <a:avLst/>
          </a:prstGeom>
          <a:noFill/>
        </p:spPr>
      </p:pic>
      <p:pic>
        <p:nvPicPr>
          <p:cNvPr id="47109" name="Picture 5"/>
          <p:cNvPicPr>
            <a:picLocks noChangeAspect="1" noChangeArrowheads="1"/>
          </p:cNvPicPr>
          <p:nvPr/>
        </p:nvPicPr>
        <p:blipFill>
          <a:blip r:embed="rId6" cstate="print"/>
          <a:srcRect/>
          <a:stretch>
            <a:fillRect/>
          </a:stretch>
        </p:blipFill>
        <p:spPr bwMode="auto">
          <a:xfrm>
            <a:off x="5429256" y="-285776"/>
            <a:ext cx="3246452" cy="3643338"/>
          </a:xfrm>
          <a:prstGeom prst="rect">
            <a:avLst/>
          </a:prstGeom>
          <a:noFill/>
          <a:ln w="9525">
            <a:noFill/>
            <a:miter lim="800000"/>
            <a:headEnd/>
            <a:tailEnd/>
          </a:ln>
          <a:effectLst/>
        </p:spPr>
      </p:pic>
    </p:spTree>
  </p:cSld>
  <p:clrMapOvr>
    <a:masterClrMapping/>
  </p:clrMapOvr>
  <p:transition>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endParaRPr lang="ru-RU"/>
          </a:p>
        </p:txBody>
      </p:sp>
      <p:pic>
        <p:nvPicPr>
          <p:cNvPr id="46082" name="Picture 2" descr="C:\Users\p\Desktop\i (1).jpg"/>
          <p:cNvPicPr>
            <a:picLocks noChangeAspect="1" noChangeArrowheads="1"/>
          </p:cNvPicPr>
          <p:nvPr/>
        </p:nvPicPr>
        <p:blipFill>
          <a:blip r:embed="rId2"/>
          <a:srcRect/>
          <a:stretch>
            <a:fillRect/>
          </a:stretch>
        </p:blipFill>
        <p:spPr bwMode="auto">
          <a:xfrm>
            <a:off x="2626" y="0"/>
            <a:ext cx="9209423" cy="6858000"/>
          </a:xfrm>
          <a:prstGeom prst="rect">
            <a:avLst/>
          </a:prstGeom>
          <a:noFill/>
        </p:spPr>
      </p:pic>
      <p:sp>
        <p:nvSpPr>
          <p:cNvPr id="5" name="TextBox 4"/>
          <p:cNvSpPr txBox="1"/>
          <p:nvPr/>
        </p:nvSpPr>
        <p:spPr>
          <a:xfrm>
            <a:off x="1071538" y="571480"/>
            <a:ext cx="6643734" cy="2862322"/>
          </a:xfrm>
          <a:prstGeom prst="rect">
            <a:avLst/>
          </a:prstGeom>
          <a:noFill/>
        </p:spPr>
        <p:txBody>
          <a:bodyPr wrap="square" rtlCol="0">
            <a:spAutoFit/>
          </a:bodyPr>
          <a:lstStyle/>
          <a:p>
            <a:endParaRPr lang="tt-RU" sz="6000" b="1" dirty="0" smtClean="0"/>
          </a:p>
          <a:p>
            <a:pPr algn="ctr"/>
            <a:r>
              <a:rPr lang="tt-RU" sz="6000" b="1" dirty="0" smtClean="0">
                <a:solidFill>
                  <a:srgbClr val="C00000"/>
                </a:solidFill>
              </a:rPr>
              <a:t>Игътибарыгыз өчен рәхмәт!</a:t>
            </a:r>
            <a:endParaRPr lang="ru-RU" sz="6000" b="1" dirty="0">
              <a:solidFill>
                <a:srgbClr val="C00000"/>
              </a:solidFill>
            </a:endParaRPr>
          </a:p>
        </p:txBody>
      </p:sp>
    </p:spTree>
  </p:cSld>
  <p:clrMapOvr>
    <a:masterClrMapping/>
  </p:clrMapOvr>
  <p:transition>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1071</TotalTime>
  <Words>376</Words>
  <Application>Microsoft Office PowerPoint</Application>
  <PresentationFormat>Экран (4:3)</PresentationFormat>
  <Paragraphs>51</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Поток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ПОРТФОЛИО</dc:title>
  <dc:creator>p</dc:creator>
  <cp:lastModifiedBy>p</cp:lastModifiedBy>
  <cp:revision>96</cp:revision>
  <dcterms:created xsi:type="dcterms:W3CDTF">2013-04-07T14:57:01Z</dcterms:created>
  <dcterms:modified xsi:type="dcterms:W3CDTF">2018-01-22T09:45:55Z</dcterms:modified>
</cp:coreProperties>
</file>