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7" r:id="rId4"/>
    <p:sldId id="258" r:id="rId5"/>
    <p:sldId id="264" r:id="rId6"/>
    <p:sldId id="263" r:id="rId7"/>
    <p:sldId id="271" r:id="rId8"/>
    <p:sldId id="270" r:id="rId9"/>
    <p:sldId id="267" r:id="rId10"/>
    <p:sldId id="268" r:id="rId11"/>
    <p:sldId id="274" r:id="rId12"/>
    <p:sldId id="272" r:id="rId13"/>
    <p:sldId id="273" r:id="rId14"/>
    <p:sldId id="26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1F5BC27-552D-40D8-A0B1-7E70EFC2A454}" type="datetimeFigureOut">
              <a:rPr lang="ru-RU" smtClean="0"/>
              <a:pPr/>
              <a:t>22.02.2020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FA7A7BB-3499-4862-B0CB-A4C92F39676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3395463"/>
          </a:xfrm>
        </p:spPr>
        <p:txBody>
          <a:bodyPr/>
          <a:lstStyle/>
          <a:p>
            <a:r>
              <a:rPr lang="ru-RU" sz="4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подготовки к </a:t>
            </a:r>
            <a:r>
              <a:rPr lang="ru-RU" sz="4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ГВЭ </a:t>
            </a:r>
            <a:br>
              <a:rPr lang="ru-RU" sz="4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4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математике </a:t>
            </a:r>
            <a:r>
              <a:rPr lang="ru-RU" sz="40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классах </a:t>
            </a:r>
            <a:r>
              <a:rPr lang="ru-RU" sz="4000" b="1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специального </a:t>
            </a:r>
            <a:r>
              <a:rPr lang="ru-RU" sz="4000" b="1" i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(коррекционного) обучения 7 вида и   пути их решения.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166308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Тимощук Людмила Эдуардовна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математики  МБОУ «Школа №3 имени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А.И.Покрышкина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37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Характерные особенности  учащихся классов С(К)О 7 вида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недостаточное  внимание;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 развитая память;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медленный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повышенная утомляемость;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объём слухоречевого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запоминания;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 развитое мышление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170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600200"/>
          </a:xfrm>
        </p:spPr>
        <p:txBody>
          <a:bodyPr/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536504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 интереса  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учению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их поведении  преобладает 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пассивность;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неумение  восстановить 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памяти большой 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программного материала, который выносится на экзамен; 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неумение  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справиться с преодолением волнения и стресса в нестандартной 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постоянного контроля со стороны родителей.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006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решения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 fontScale="40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мотивацию 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учению через решение практических и жизненных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практиковать тестовые 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задания, тетради с печатной основой,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возможности 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техники;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навыки самостоятельной работы с учебником, справочной литературой;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практиковать 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и групповые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консультации, моделировать ситуации экзамена;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учебную деятельность 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школьников,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способности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использование </a:t>
            </a: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</a:t>
            </a:r>
            <a:r>
              <a:rPr lang="ru-RU" sz="5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моментов, элементов исследовательской работы;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вести мониторинг личных достижений каждого учащегося.</a:t>
            </a:r>
          </a:p>
          <a:p>
            <a:pPr>
              <a:buFont typeface="Wingdings" panose="05000000000000000000" pitchFamily="2" charset="2"/>
              <a:buChar char="§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437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ru-RU" sz="3600" b="1" dirty="0" smtClean="0"/>
              <a:t>Деятельность учеников </a:t>
            </a:r>
            <a:br>
              <a:rPr lang="ru-RU" sz="3600" b="1" dirty="0" smtClean="0"/>
            </a:br>
            <a:r>
              <a:rPr lang="ru-RU" sz="3600" b="1" dirty="0" smtClean="0"/>
              <a:t>на уроке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   -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практико-ориентированных задач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(мотивация к изучению новой темы).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 Развитие навыков устного счета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(эстафеты,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рациональных вычислений).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 Составление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алгоритмов решения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 и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отработка умений их применения.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Составление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пошаговой инструкции действий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 и её выполнение.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Составление и работа по опорным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конспектам.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  Работа по печатным тетрадям, по сборникам ОГЭ.</a:t>
            </a:r>
          </a:p>
          <a:p>
            <a:pPr marL="0" indent="0">
              <a:buNone/>
            </a:pPr>
            <a:r>
              <a:rPr lang="ru-RU" dirty="0" smtClean="0"/>
              <a:t>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9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Из опыта работы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Диагностическая работа на входе в 5 классе.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Диагностическая карта с дефицитами умений с 5-9 класс.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 на понимание прочитанного текста, повышение читательской грамотности.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математической грамотности (приёмы устного счёта, перевод в десятичную дробь, решение базовых задач, задач на оценку результата, на сравнение данных, используя прикидку,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проценты, на чтение графиков).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справочного материала, опорного конспекта.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алгоритма решения.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Поддерживать любые позитивные результаты ученика или   даже попытки их достичь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(мотивация к учебному успеху).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582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ru-RU" sz="3600" dirty="0" smtClean="0"/>
              <a:t>Опорные геометрические задачи.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cs typeface="Microsoft Tai Le" panose="020B0502040204020203" pitchFamily="34" charset="0"/>
              </a:rPr>
              <a:t>Смежные и вертикальные углы.</a:t>
            </a:r>
          </a:p>
          <a:p>
            <a:r>
              <a:rPr lang="ru-RU" dirty="0" smtClean="0">
                <a:cs typeface="Microsoft Tai Le" panose="020B0502040204020203" pitchFamily="34" charset="0"/>
              </a:rPr>
              <a:t>Сумма углов треугольника, внешние углы.</a:t>
            </a:r>
          </a:p>
          <a:p>
            <a:r>
              <a:rPr lang="ru-RU" dirty="0" smtClean="0">
                <a:cs typeface="Microsoft Tai Le" panose="020B0502040204020203" pitchFamily="34" charset="0"/>
              </a:rPr>
              <a:t>Свойства прямоугольного треугольника.</a:t>
            </a:r>
          </a:p>
          <a:p>
            <a:r>
              <a:rPr lang="ru-RU" dirty="0" smtClean="0">
                <a:cs typeface="Microsoft Tai Le" panose="020B0502040204020203" pitchFamily="34" charset="0"/>
              </a:rPr>
              <a:t>Нахождение неизвестных углов в параллелограмме и в трапеции, используя свойство параллельности прямых.</a:t>
            </a:r>
          </a:p>
          <a:p>
            <a:r>
              <a:rPr lang="ru-RU" dirty="0" smtClean="0">
                <a:cs typeface="Microsoft Tai Le" panose="020B0502040204020203" pitchFamily="34" charset="0"/>
              </a:rPr>
              <a:t>Теорема Пифагора. Египетский треугольник.</a:t>
            </a:r>
          </a:p>
          <a:p>
            <a:r>
              <a:rPr lang="ru-RU" dirty="0" smtClean="0">
                <a:cs typeface="Microsoft Tai Le" panose="020B0502040204020203" pitchFamily="34" charset="0"/>
              </a:rPr>
              <a:t>Определение синуса и косинуса угла в прямоугольном треугольнике.</a:t>
            </a:r>
          </a:p>
          <a:p>
            <a:r>
              <a:rPr lang="ru-RU" dirty="0" smtClean="0">
                <a:cs typeface="Microsoft Tai Le" panose="020B0502040204020203" pitchFamily="34" charset="0"/>
              </a:rPr>
              <a:t>Вписанные и центральные углы.</a:t>
            </a:r>
          </a:p>
          <a:p>
            <a:r>
              <a:rPr lang="ru-RU" dirty="0" smtClean="0">
                <a:cs typeface="Microsoft Tai Le" panose="020B0502040204020203" pitchFamily="34" charset="0"/>
              </a:rPr>
              <a:t>Простейшие задачи на вычисление площадей фигур.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412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решения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линейного уравне</a:t>
            </a:r>
            <a:r>
              <a:rPr lang="ru-RU" sz="4000" b="1" dirty="0" smtClean="0"/>
              <a:t>ния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 части уравнения делим на число (коэффициент), которое стоит перед буквой: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а) определяем знак корня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б) ставим вместо знака  :  дробную черту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в) сокращаем эту дробь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г) результат записываем в десятичной дроби, используя    основное свойство дроби.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1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548680"/>
                <a:ext cx="8229600" cy="5112568"/>
              </a:xfrm>
            </p:spPr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ru-RU" altLang="ru-RU" sz="9600" b="1" dirty="0" smtClean="0">
                    <a:solidFill>
                      <a:srgbClr val="C00000"/>
                    </a:solidFill>
                    <a:latin typeface="Calibri" pitchFamily="34" charset="0"/>
                  </a:rPr>
                  <a:t>  </a:t>
                </a:r>
                <a:r>
                  <a:rPr lang="en-US" altLang="ru-RU" sz="7800" b="1" dirty="0" smtClean="0">
                    <a:solidFill>
                      <a:srgbClr val="C00000"/>
                    </a:solidFill>
                    <a:latin typeface="Calibri" pitchFamily="34" charset="0"/>
                  </a:rPr>
                  <a:t>-12</a:t>
                </a:r>
                <a:r>
                  <a:rPr lang="ru-RU" altLang="ru-RU" sz="7800" b="1" dirty="0" smtClean="0">
                    <a:solidFill>
                      <a:srgbClr val="C00000"/>
                    </a:solidFill>
                    <a:latin typeface="Calibri" pitchFamily="34" charset="0"/>
                  </a:rPr>
                  <a:t> </a:t>
                </a:r>
                <a:r>
                  <a:rPr lang="en-US" altLang="ru-RU" sz="7800" b="1" dirty="0" smtClean="0">
                    <a:solidFill>
                      <a:srgbClr val="385723"/>
                    </a:solidFill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x=3</a:t>
                </a:r>
                <a:r>
                  <a:rPr lang="ru-RU" altLang="ru-RU" sz="7800" b="1" dirty="0" smtClean="0">
                    <a:solidFill>
                      <a:srgbClr val="385723"/>
                    </a:solidFill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  </a:t>
                </a:r>
                <a:r>
                  <a:rPr lang="ru-RU" altLang="ru-RU" sz="7800" dirty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│</a:t>
                </a:r>
                <a:r>
                  <a:rPr lang="en-US" altLang="ru-RU" sz="7800" b="1" dirty="0" smtClean="0">
                    <a:solidFill>
                      <a:srgbClr val="385723"/>
                    </a:solidFill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 </a:t>
                </a:r>
                <a:r>
                  <a:rPr lang="ru-RU" altLang="ru-RU" sz="7800" dirty="0" smtClean="0">
                    <a:solidFill>
                      <a:srgbClr val="385723"/>
                    </a:solidFill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: (-12)</a:t>
                </a:r>
              </a:p>
              <a:p>
                <a:pPr marL="0" indent="0">
                  <a:buNone/>
                </a:pPr>
                <a:r>
                  <a:rPr lang="ru-RU" altLang="ru-RU" sz="7800" dirty="0" smtClean="0">
                    <a:solidFill>
                      <a:srgbClr val="385723"/>
                    </a:solidFill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   </a:t>
                </a:r>
                <a:r>
                  <a:rPr lang="en-US" altLang="ru-RU" sz="7800" dirty="0" smtClean="0">
                    <a:solidFill>
                      <a:srgbClr val="385723"/>
                    </a:solidFill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X=-­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ru-RU" sz="7800" i="1" smtClean="0">
                            <a:solidFill>
                              <a:srgbClr val="385723"/>
                            </a:solidFill>
                            <a:latin typeface="Cambria Math" panose="02040503050406030204" pitchFamily="18" charset="0"/>
                            <a:cs typeface="Times New Roman" pitchFamily="16" charset="0"/>
                          </a:rPr>
                        </m:ctrlPr>
                      </m:fPr>
                      <m:num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3</m:t>
                        </m:r>
                      </m:num>
                      <m:den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12</m:t>
                        </m:r>
                      </m:den>
                    </m:f>
                    <m:r>
                      <a:rPr lang="ru-RU" altLang="ru-RU" sz="7800" b="0" i="0" smtClean="0">
                        <a:solidFill>
                          <a:srgbClr val="385723"/>
                        </a:solidFill>
                        <a:latin typeface="Cambria Math"/>
                        <a:cs typeface="Times New Roman" pitchFamily="16" charset="0"/>
                      </a:rPr>
                      <m:t>     </m:t>
                    </m:r>
                  </m:oMath>
                </a14:m>
                <a:endParaRPr lang="ru-RU" altLang="ru-RU" sz="7800" b="0" dirty="0" smtClean="0">
                  <a:solidFill>
                    <a:srgbClr val="385723"/>
                  </a:solidFill>
                  <a:latin typeface="Calibri" pitchFamily="34" charset="0"/>
                  <a:cs typeface="Times New Roman" pitchFamily="16" charset="0"/>
                </a:endParaRPr>
              </a:p>
              <a:p>
                <a:pPr marL="0" indent="0">
                  <a:buNone/>
                </a:pPr>
                <a:r>
                  <a:rPr lang="ru-RU" altLang="ru-RU" sz="7800" dirty="0" smtClean="0">
                    <a:solidFill>
                      <a:srgbClr val="385723"/>
                    </a:solidFill>
                    <a:latin typeface="Calibri" pitchFamily="34" charset="0"/>
                    <a:cs typeface="Times New Roman" pitchFamily="16" charset="0"/>
                  </a:rPr>
                  <a:t>х=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altLang="ru-RU" sz="7800" i="1" smtClean="0">
                            <a:solidFill>
                              <a:srgbClr val="385723"/>
                            </a:solidFill>
                            <a:latin typeface="Cambria Math" panose="02040503050406030204" pitchFamily="18" charset="0"/>
                            <a:cs typeface="Times New Roman" pitchFamily="16" charset="0"/>
                          </a:rPr>
                        </m:ctrlPr>
                      </m:fPr>
                      <m:num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1</m:t>
                        </m:r>
                      </m:num>
                      <m:den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altLang="ru-RU" sz="7800" b="0" dirty="0" smtClean="0">
                    <a:solidFill>
                      <a:srgbClr val="385723"/>
                    </a:solidFill>
                    <a:latin typeface="Calibri" pitchFamily="34" charset="0"/>
                    <a:cs typeface="Times New Roman" pitchFamily="16" charset="0"/>
                  </a:rPr>
                  <a:t>= -</a:t>
                </a:r>
                <a:r>
                  <a:rPr lang="en-US" altLang="ru-RU" sz="7800" b="0" dirty="0" smtClean="0">
                    <a:solidFill>
                      <a:srgbClr val="385723"/>
                    </a:solidFill>
                    <a:latin typeface="Calibri" pitchFamily="34" charset="0"/>
                    <a:cs typeface="Times New Roman" pitchFamily="1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ru-RU" sz="7800" i="1">
                            <a:solidFill>
                              <a:srgbClr val="385723"/>
                            </a:solidFill>
                            <a:latin typeface="Cambria Math" panose="02040503050406030204" pitchFamily="18" charset="0"/>
                            <a:cs typeface="Times New Roman" pitchFamily="16" charset="0"/>
                          </a:rPr>
                        </m:ctrlPr>
                      </m:fPr>
                      <m:num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1∗25</m:t>
                        </m:r>
                      </m:num>
                      <m:den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4∗25</m:t>
                        </m:r>
                      </m:den>
                    </m:f>
                  </m:oMath>
                </a14:m>
                <a:r>
                  <a:rPr lang="ru-RU" altLang="ru-RU" sz="7800" dirty="0" smtClean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=</a:t>
                </a:r>
                <a:r>
                  <a:rPr lang="en-US" altLang="ru-RU" sz="7800" dirty="0" smtClean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 </a:t>
                </a:r>
                <a:r>
                  <a:rPr lang="ru-RU" altLang="ru-RU" sz="7800" dirty="0" smtClean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-</a:t>
                </a:r>
                <a:r>
                  <a:rPr lang="en-US" altLang="ru-RU" sz="7800" dirty="0" smtClean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ru-RU" sz="7800" i="1">
                            <a:solidFill>
                              <a:srgbClr val="385723"/>
                            </a:solidFill>
                            <a:latin typeface="Cambria Math" panose="02040503050406030204" pitchFamily="18" charset="0"/>
                            <a:cs typeface="Times New Roman" pitchFamily="16" charset="0"/>
                          </a:rPr>
                        </m:ctrlPr>
                      </m:fPr>
                      <m:num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25</m:t>
                        </m:r>
                      </m:num>
                      <m:den>
                        <m:r>
                          <a:rPr lang="ru-RU" altLang="ru-RU" sz="7800" b="0" i="1" smtClean="0">
                            <a:solidFill>
                              <a:srgbClr val="385723"/>
                            </a:solidFill>
                            <a:latin typeface="Cambria Math"/>
                            <a:cs typeface="Times New Roman" pitchFamily="16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ru-RU" altLang="ru-RU" sz="9600" dirty="0" smtClean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ru-RU" altLang="ru-RU" sz="9600" dirty="0" smtClean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х=-</a:t>
                </a:r>
                <a:r>
                  <a:rPr lang="ru-RU" altLang="ru-RU" sz="7800" dirty="0" smtClean="0">
                    <a:latin typeface="Calibri" pitchFamily="34" charset="0"/>
                    <a:ea typeface="Calibri" pitchFamily="34" charset="0"/>
                    <a:cs typeface="Times New Roman" pitchFamily="16" charset="0"/>
                  </a:rPr>
                  <a:t>0,25</a:t>
                </a:r>
                <a:endParaRPr lang="ru-RU" altLang="ru-RU" sz="7800" dirty="0">
                  <a:latin typeface="Calibri" pitchFamily="34" charset="0"/>
                  <a:ea typeface="Calibri" pitchFamily="34" charset="0"/>
                  <a:cs typeface="Times New Roman" pitchFamily="16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548680"/>
                <a:ext cx="8229600" cy="5112568"/>
              </a:xfrm>
              <a:blipFill rotWithShape="1">
                <a:blip r:embed="rId2"/>
                <a:stretch>
                  <a:fillRect l="-5778" t="-4291" b="-28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вал 3"/>
          <p:cNvSpPr/>
          <p:nvPr/>
        </p:nvSpPr>
        <p:spPr>
          <a:xfrm>
            <a:off x="971600" y="404664"/>
            <a:ext cx="1224136" cy="12961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04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</p:spPr>
        <p:txBody>
          <a:bodyPr/>
          <a:lstStyle/>
          <a:p>
            <a:r>
              <a:rPr lang="ru-RU" sz="3600" dirty="0" smtClean="0"/>
              <a:t>Решение неравенства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556792"/>
            <a:ext cx="6840760" cy="4525963"/>
          </a:xfrm>
        </p:spPr>
        <p:txBody>
          <a:bodyPr>
            <a:normAutofit/>
          </a:bodyPr>
          <a:lstStyle/>
          <a:p>
            <a:pPr>
              <a:buClr>
                <a:srgbClr val="000000"/>
              </a:buClr>
              <a:buSzPct val="100000"/>
              <a:buNone/>
            </a:pPr>
            <a:r>
              <a:rPr lang="en-US" altLang="ru-RU" sz="9600" dirty="0" smtClean="0">
                <a:solidFill>
                  <a:srgbClr val="C00000"/>
                </a:solidFill>
                <a:latin typeface="Calibri" pitchFamily="34" charset="0"/>
              </a:rPr>
              <a:t> ?</a:t>
            </a:r>
            <a:r>
              <a:rPr lang="ru-RU" altLang="ru-RU" sz="96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en-US" altLang="ru-RU" sz="6600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-5</a:t>
            </a:r>
            <a:r>
              <a:rPr lang="ru-RU" altLang="ru-RU" sz="6600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 </a:t>
            </a:r>
            <a:r>
              <a:rPr lang="en-US" altLang="ru-RU" sz="6600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x&lt;</a:t>
            </a:r>
            <a:r>
              <a:rPr lang="en-US" altLang="ru-RU" sz="6600" dirty="0" smtClean="0">
                <a:solidFill>
                  <a:srgbClr val="385723"/>
                </a:solidFill>
                <a:latin typeface="Calibri" pitchFamily="34" charset="0"/>
              </a:rPr>
              <a:t>-10</a:t>
            </a:r>
            <a:r>
              <a:rPr lang="ru-RU" altLang="ru-RU" sz="6600" dirty="0" smtClean="0">
                <a:solidFill>
                  <a:srgbClr val="385723"/>
                </a:solidFill>
                <a:latin typeface="Calibri" pitchFamily="34" charset="0"/>
              </a:rPr>
              <a:t> </a:t>
            </a:r>
            <a:r>
              <a:rPr lang="ru-RU" altLang="ru-RU" sz="6600" dirty="0" smtClean="0">
                <a:latin typeface="Calibri" pitchFamily="34" charset="0"/>
                <a:ea typeface="Calibri" pitchFamily="34" charset="0"/>
                <a:cs typeface="Times New Roman" pitchFamily="16" charset="0"/>
              </a:rPr>
              <a:t>│</a:t>
            </a:r>
            <a:r>
              <a:rPr lang="en-US" altLang="ru-RU" sz="6600" b="1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 </a:t>
            </a:r>
            <a:r>
              <a:rPr lang="ru-RU" altLang="ru-RU" sz="6600" dirty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: </a:t>
            </a:r>
            <a:r>
              <a:rPr lang="ru-RU" altLang="ru-RU" sz="6600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(-</a:t>
            </a:r>
            <a:r>
              <a:rPr lang="ru-RU" altLang="ru-RU" sz="6600" dirty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5</a:t>
            </a:r>
            <a:r>
              <a:rPr lang="ru-RU" altLang="ru-RU" sz="6600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)</a:t>
            </a:r>
          </a:p>
          <a:p>
            <a:pPr>
              <a:buClr>
                <a:srgbClr val="000000"/>
              </a:buClr>
              <a:buSzPct val="100000"/>
              <a:buNone/>
            </a:pPr>
            <a:r>
              <a:rPr lang="ru-RU" altLang="ru-RU" sz="6600" dirty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 </a:t>
            </a:r>
            <a:r>
              <a:rPr lang="ru-RU" altLang="ru-RU" sz="6600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          х</a:t>
            </a:r>
            <a:r>
              <a:rPr lang="en-US" altLang="ru-RU" sz="6600" dirty="0" smtClean="0">
                <a:solidFill>
                  <a:srgbClr val="385723"/>
                </a:solidFill>
                <a:latin typeface="Calibri" pitchFamily="34" charset="0"/>
                <a:ea typeface="Calibri" pitchFamily="34" charset="0"/>
                <a:cs typeface="Times New Roman" pitchFamily="16" charset="0"/>
              </a:rPr>
              <a:t>&gt; 2</a:t>
            </a:r>
            <a:endParaRPr lang="ru-RU" altLang="ru-RU" sz="6600" dirty="0">
              <a:solidFill>
                <a:srgbClr val="385723"/>
              </a:solidFill>
              <a:latin typeface="Calibri" pitchFamily="34" charset="0"/>
              <a:ea typeface="Calibri" pitchFamily="34" charset="0"/>
              <a:cs typeface="Times New Roman" pitchFamily="16" charset="0"/>
            </a:endParaRPr>
          </a:p>
          <a:p>
            <a:pPr>
              <a:buClr>
                <a:srgbClr val="000000"/>
              </a:buClr>
              <a:buSzPct val="100000"/>
              <a:buNone/>
            </a:pP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1835696" y="1628800"/>
            <a:ext cx="1224136" cy="1800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52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sz="3600" dirty="0"/>
              <a:t>Практическая работа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1.Составьте из двух прямоугольных треугольников: </a:t>
            </a:r>
          </a:p>
          <a:p>
            <a:r>
              <a:rPr lang="ru-RU" dirty="0"/>
              <a:t>а) равнобедренный треугольник;</a:t>
            </a:r>
          </a:p>
          <a:p>
            <a:r>
              <a:rPr lang="ru-RU" dirty="0"/>
              <a:t>б) прямоугольник;</a:t>
            </a:r>
          </a:p>
          <a:p>
            <a:r>
              <a:rPr lang="ru-RU" dirty="0"/>
              <a:t>в) параллелограмм, отличный от прямоугольника.</a:t>
            </a:r>
          </a:p>
          <a:p>
            <a:r>
              <a:rPr lang="ru-RU" dirty="0"/>
              <a:t>2.Сравните площади полученных фигур, сделайте вывод 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dirty="0" smtClean="0"/>
              <a:t>площади фигур равны, так как каждая из получившихся фигур составлена из двух данных треугольников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82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1600200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Palatino Linotype" panose="02040502050505030304" pitchFamily="18" charset="0"/>
                <a:cs typeface="Times New Roman" panose="02020603050405020304" pitchFamily="18" charset="0"/>
              </a:rPr>
              <a:t>Как 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effectLst/>
                <a:latin typeface="Palatino Linotype" panose="02040502050505030304" pitchFamily="18" charset="0"/>
                <a:cs typeface="Times New Roman" panose="02020603050405020304" pitchFamily="18" charset="0"/>
              </a:rPr>
              <a:t>найти площадь прямоугольного треугольника, не применяя формулу нахождения площади треугольника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Palatino Linotype" panose="02040502050505030304" pitchFamily="18" charset="0"/>
                <a:cs typeface="Times New Roman" panose="02020603050405020304" pitchFamily="18" charset="0"/>
              </a:rPr>
              <a:t>?</a:t>
            </a:r>
            <a:endParaRPr lang="ru-RU" sz="3200" b="1" dirty="0">
              <a:solidFill>
                <a:schemeClr val="bg2">
                  <a:lumMod val="50000"/>
                </a:schemeClr>
              </a:solidFill>
              <a:effectLst/>
              <a:latin typeface="Palatino Linotype" panose="020405020505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1.Если катеты соответственно равны 3см и 4см.</a:t>
            </a:r>
          </a:p>
          <a:p>
            <a:pPr marL="0" indent="0">
              <a:buNone/>
            </a:pPr>
            <a:r>
              <a:rPr lang="ru-RU" u="sng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Решение</a:t>
            </a:r>
            <a:r>
              <a:rPr lang="ru-RU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1)Достроить до прямоугольника со сторонами 3см  и 4 см</a:t>
            </a:r>
          </a:p>
          <a:p>
            <a:pPr marL="0" indent="0">
              <a:buNone/>
            </a:pPr>
            <a:r>
              <a:rPr lang="ru-RU" dirty="0">
                <a:solidFill>
                  <a:schemeClr val="bg1">
                    <a:lumMod val="50000"/>
                  </a:schemeClr>
                </a:solidFill>
                <a:cs typeface="Times New Roman" panose="02020603050405020304" pitchFamily="18" charset="0"/>
              </a:rPr>
              <a:t>2)Найти половину площади прямоугольника</a:t>
            </a:r>
          </a:p>
          <a:p>
            <a:pPr marL="0" indent="0">
              <a:buNone/>
            </a:pPr>
            <a:r>
              <a:rPr lang="ru-RU" dirty="0"/>
              <a:t>2.Если гипотенуза равнобедренного прямоугольного треугольника равна 6 см.</a:t>
            </a:r>
          </a:p>
          <a:p>
            <a:pPr marL="0" indent="0">
              <a:buNone/>
            </a:pPr>
            <a:r>
              <a:rPr lang="ru-RU" u="sng" dirty="0"/>
              <a:t>Решение:</a:t>
            </a:r>
          </a:p>
          <a:p>
            <a:pPr marL="0" indent="0">
              <a:buNone/>
            </a:pPr>
            <a:r>
              <a:rPr lang="ru-RU" dirty="0" smtClean="0"/>
              <a:t>1)Достроить треугольник до квадрата с диагональю 6см</a:t>
            </a:r>
          </a:p>
          <a:p>
            <a:pPr marL="0" indent="0">
              <a:buNone/>
            </a:pPr>
            <a:r>
              <a:rPr lang="ru-RU" dirty="0"/>
              <a:t>2) Найти половину площади </a:t>
            </a:r>
            <a:r>
              <a:rPr lang="ru-RU" dirty="0" smtClean="0"/>
              <a:t>квадрата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430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sz="3600" b="1" dirty="0"/>
              <a:t>2 способ решения </a:t>
            </a:r>
            <a:r>
              <a:rPr lang="ru-RU" sz="3600" b="1" dirty="0" smtClean="0"/>
              <a:t>задачи 2</a:t>
            </a:r>
            <a:endParaRPr lang="ru-RU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lvl="0" indent="0">
                  <a:buNone/>
                </a:pPr>
                <a:r>
                  <a:rPr lang="ru-RU" sz="2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1)По т. Пифагора составим уравнение            </a:t>
                </a:r>
              </a:p>
              <a:p>
                <a:pPr marL="0" lvl="0" indent="0">
                  <a:buNone/>
                </a:pPr>
                <a:r>
                  <a:rPr lang="ru-RU" sz="2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х² +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х²=36</a:t>
                </a:r>
              </a:p>
              <a:p>
                <a:pPr marL="0" lvl="0" indent="0">
                  <a:buNone/>
                </a:pP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2 х²=36</a:t>
                </a:r>
              </a:p>
              <a:p>
                <a:pPr marL="0" lvl="0" indent="0">
                  <a:buNone/>
                </a:pP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х²=18</a:t>
                </a:r>
              </a:p>
              <a:p>
                <a:pPr marL="0" lvl="0" indent="0">
                  <a:buNone/>
                </a:pPr>
                <a:r>
                  <a:rPr lang="ru-RU" sz="2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</a:t>
                </a:r>
                <a:r>
                  <a:rPr lang="ru-RU" sz="2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              </a:t>
                </a:r>
                <a:r>
                  <a:rPr lang="ru-RU" sz="2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х=</a:t>
                </a:r>
                <a:r>
                  <a:rPr lang="ru-RU" sz="2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2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18</m:t>
                        </m:r>
                      </m:e>
                    </m:rad>
                    <m:r>
                      <a:rPr lang="ru-RU" sz="2200" i="1">
                        <a:solidFill>
                          <a:prstClr val="black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 sz="2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>
                  <a:buNone/>
                </a:pP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</a:t>
                </a:r>
                <a:r>
                  <a:rPr lang="ru-RU" sz="2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х=</a:t>
                </a:r>
                <a:r>
                  <a:rPr lang="ru-RU" sz="1400" dirty="0">
                    <a:solidFill>
                      <a:prstClr val="black"/>
                    </a:solidFill>
                    <a:latin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ru-RU" i="1">
                        <a:solidFill>
                          <a:prstClr val="black"/>
                        </a:solidFill>
                        <a:latin typeface="Cambria Math"/>
                      </a:rPr>
                      <m:t>3</m:t>
                    </m:r>
                    <m:rad>
                      <m:radPr>
                        <m:degHide m:val="on"/>
                        <m:ctrlPr>
                          <a:rPr lang="ru-RU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endParaRPr lang="ru-RU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>
                  <a:buNone/>
                </a:pPr>
                <a:endParaRPr lang="ru-RU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ctr">
                  <a:buNone/>
                </a:pPr>
                <a:r>
                  <a:rPr lang="ru-RU" sz="25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х</a:t>
                </a:r>
                <a:r>
                  <a:rPr lang="ru-RU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2)</a:t>
                </a:r>
                <a14:m>
                  <m:oMath xmlns:m="http://schemas.openxmlformats.org/officeDocument/2006/math">
                    <m:r>
                      <a:rPr lang="ru-RU" sz="2800" i="1">
                        <a:solidFill>
                          <a:prstClr val="black"/>
                        </a:solidFill>
                        <a:latin typeface="Cambria Math"/>
                      </a:rPr>
                      <m:t>𝑆</m:t>
                    </m:r>
                    <m:r>
                      <a:rPr lang="ru-RU" sz="2800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ru-RU" sz="28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ru-RU" sz="28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2∗</m:t>
                            </m:r>
                          </m:e>
                        </m:rad>
                        <m:r>
                          <a:rPr lang="ru-RU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ru-RU" sz="28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ru-RU" sz="28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ru-RU" sz="2800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prstClr val="black"/>
                    </a:solidFill>
                    <a:latin typeface="Calibri"/>
                  </a:rPr>
                  <a:t> =9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963" t="-9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ый треугольник 3"/>
          <p:cNvSpPr/>
          <p:nvPr/>
        </p:nvSpPr>
        <p:spPr>
          <a:xfrm>
            <a:off x="1187624" y="2848602"/>
            <a:ext cx="1872208" cy="201622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197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Формы контроля знаний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Проверочные самостоятельные работы по каждой теме.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Контрольные работы на 4 варианта.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зачетные работы по «Сборникам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 для проведения письменного экзамена по алгебре в 9 классе»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Л.В.Кузнецовой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Практикум по Сборникам ОГЭ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И.В.Ященко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зачеты по геометрии.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Диагностические тренировочные работы в форме тестов (ОГЭ) и письменной форме (ГВЭ).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 по геометрии в 7 – 9 классах в устной форме по билетам. Третий вопрос -решение задач из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ОГЭ и ГВЭ.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73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468</TotalTime>
  <Words>697</Words>
  <Application>Microsoft Office PowerPoint</Application>
  <PresentationFormat>Экран (4:3)</PresentationFormat>
  <Paragraphs>103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Calibri</vt:lpstr>
      <vt:lpstr>Cambria Math</vt:lpstr>
      <vt:lpstr>Century Gothic</vt:lpstr>
      <vt:lpstr>Courier New</vt:lpstr>
      <vt:lpstr>Microsoft Tai Le</vt:lpstr>
      <vt:lpstr>Palatino Linotype</vt:lpstr>
      <vt:lpstr>Times New Roman</vt:lpstr>
      <vt:lpstr>Wingdings</vt:lpstr>
      <vt:lpstr>Исполнительная</vt:lpstr>
      <vt:lpstr>Проблемы подготовки к ГВЭ  по математике в классах специального (коррекционного) обучения 7 вида и   пути их решения.</vt:lpstr>
      <vt:lpstr>Характерные особенности  учащихся классов С(К)О 7 вида </vt:lpstr>
      <vt:lpstr>Проблемы</vt:lpstr>
      <vt:lpstr>Пути решения</vt:lpstr>
      <vt:lpstr>Деятельность учеников  на уроке</vt:lpstr>
      <vt:lpstr>Из опыта работы</vt:lpstr>
      <vt:lpstr>Опорные геометрические задачи.</vt:lpstr>
      <vt:lpstr> Алгоритм решения  линейного уравнения</vt:lpstr>
      <vt:lpstr>Презентация PowerPoint</vt:lpstr>
      <vt:lpstr>Решение неравенства</vt:lpstr>
      <vt:lpstr>Практическая работа</vt:lpstr>
      <vt:lpstr>Как найти площадь прямоугольного треугольника, не применяя формулу нахождения площади треугольника?</vt:lpstr>
      <vt:lpstr>2 способ решения задачи 2</vt:lpstr>
      <vt:lpstr>Формы контроля знаний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ПК 25</cp:lastModifiedBy>
  <cp:revision>61</cp:revision>
  <dcterms:created xsi:type="dcterms:W3CDTF">2014-10-28T10:08:34Z</dcterms:created>
  <dcterms:modified xsi:type="dcterms:W3CDTF">2020-02-22T06:28:54Z</dcterms:modified>
</cp:coreProperties>
</file>