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0" r:id="rId5"/>
    <p:sldId id="261" r:id="rId6"/>
    <p:sldId id="268" r:id="rId7"/>
    <p:sldId id="262" r:id="rId8"/>
    <p:sldId id="263" r:id="rId9"/>
    <p:sldId id="265" r:id="rId10"/>
    <p:sldId id="266" r:id="rId11"/>
    <p:sldId id="267" r:id="rId12"/>
    <p:sldId id="279" r:id="rId13"/>
    <p:sldId id="269" r:id="rId14"/>
    <p:sldId id="271" r:id="rId15"/>
    <p:sldId id="272" r:id="rId16"/>
    <p:sldId id="273" r:id="rId17"/>
    <p:sldId id="274" r:id="rId18"/>
    <p:sldId id="275" r:id="rId19"/>
    <p:sldId id="281" r:id="rId20"/>
    <p:sldId id="276" r:id="rId21"/>
    <p:sldId id="280" r:id="rId22"/>
    <p:sldId id="270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C1AAEEC-5429-40FA-BEA4-55EAB4EE75E5}" type="datetimeFigureOut">
              <a:rPr lang="ru-RU" smtClean="0"/>
              <a:pPr/>
              <a:t>15.01.2017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3F1697B-2EC0-4771-A34C-13E0366FB5A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Рисунок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16" y="0"/>
            <a:ext cx="2450390" cy="25113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8101042" cy="8572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18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/>
            </a:r>
            <a:br>
              <a:rPr lang="ru-RU" sz="18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</a:br>
            <a:endParaRPr lang="ru-RU" sz="1800" dirty="0">
              <a:solidFill>
                <a:srgbClr val="000066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500174"/>
            <a:ext cx="7854696" cy="5357826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5600" b="1" dirty="0" smtClean="0">
                <a:solidFill>
                  <a:srgbClr val="000066"/>
                </a:solidFill>
                <a:latin typeface="Monotype Corsiva" pitchFamily="66" charset="0"/>
              </a:rPr>
              <a:t>Проект</a:t>
            </a:r>
          </a:p>
          <a:p>
            <a:pPr algn="ctr"/>
            <a:r>
              <a:rPr lang="ru-RU" sz="5600" b="1" dirty="0" smtClean="0">
                <a:solidFill>
                  <a:srgbClr val="000066"/>
                </a:solidFill>
                <a:latin typeface="Monotype Corsiva" pitchFamily="66" charset="0"/>
              </a:rPr>
              <a:t>«Чеснок  и лук от семи недуг»</a:t>
            </a:r>
          </a:p>
          <a:p>
            <a:pPr algn="ctr"/>
            <a:r>
              <a:rPr lang="ru-RU" sz="3300" b="1" dirty="0" smtClean="0">
                <a:solidFill>
                  <a:srgbClr val="000066"/>
                </a:solidFill>
                <a:latin typeface="Monotype Corsiva" pitchFamily="66" charset="0"/>
              </a:rPr>
              <a:t>средняя группа «Брусничка»  </a:t>
            </a:r>
          </a:p>
          <a:p>
            <a:pPr algn="ctr"/>
            <a:r>
              <a:rPr lang="ru-RU" sz="3300" b="1" dirty="0" smtClean="0">
                <a:solidFill>
                  <a:schemeClr val="bg1"/>
                </a:solidFill>
                <a:latin typeface="Monotype Corsiva" pitchFamily="66" charset="0"/>
              </a:rPr>
              <a:t>                                                 </a:t>
            </a:r>
          </a:p>
          <a:p>
            <a:pPr algn="ctr"/>
            <a:endParaRPr lang="ru-RU" sz="33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/>
            <a:r>
              <a:rPr lang="ru-RU" sz="3300" b="1" dirty="0" smtClean="0">
                <a:solidFill>
                  <a:srgbClr val="000066"/>
                </a:solidFill>
                <a:latin typeface="Monotype Corsiva" pitchFamily="66" charset="0"/>
              </a:rPr>
              <a:t>                                                                 Воспитатель:</a:t>
            </a:r>
          </a:p>
          <a:p>
            <a:pPr algn="r"/>
            <a:r>
              <a:rPr lang="ru-RU" sz="3300" b="1" dirty="0" err="1" smtClean="0">
                <a:solidFill>
                  <a:srgbClr val="000066"/>
                </a:solidFill>
                <a:latin typeface="Monotype Corsiva" pitchFamily="66" charset="0"/>
              </a:rPr>
              <a:t>Жевачевская</a:t>
            </a:r>
            <a:r>
              <a:rPr lang="ru-RU" sz="3300" b="1" dirty="0" smtClean="0">
                <a:solidFill>
                  <a:srgbClr val="000066"/>
                </a:solidFill>
                <a:latin typeface="Monotype Corsiva" pitchFamily="66" charset="0"/>
              </a:rPr>
              <a:t> И. Ю.</a:t>
            </a:r>
          </a:p>
          <a:p>
            <a:pPr algn="r"/>
            <a:endParaRPr lang="ru-RU" sz="3300" b="1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pPr algn="r"/>
            <a:endParaRPr lang="ru-RU" sz="3300" b="1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pPr algn="r"/>
            <a:endParaRPr lang="ru-RU" sz="3300" b="1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r>
              <a:rPr lang="ru-RU" sz="3300" b="1" dirty="0" smtClean="0">
                <a:solidFill>
                  <a:srgbClr val="000066"/>
                </a:solidFill>
                <a:latin typeface="Monotype Corsiva" pitchFamily="66" charset="0"/>
              </a:rPr>
              <a:t>2017 год</a:t>
            </a:r>
            <a:endParaRPr lang="ru-RU" sz="3300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6" name="Рисунок 5" descr="http://o-prirode.com/News/154/chesnok.jpg"/>
          <p:cNvPicPr/>
          <p:nvPr/>
        </p:nvPicPr>
        <p:blipFill>
          <a:blip r:embed="rId3"/>
          <a:srcRect b="3716"/>
          <a:stretch>
            <a:fillRect/>
          </a:stretch>
        </p:blipFill>
        <p:spPr bwMode="auto">
          <a:xfrm>
            <a:off x="285720" y="4429132"/>
            <a:ext cx="2266175" cy="1928826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71546"/>
            <a:ext cx="7686700" cy="523781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«Что за зелень у окна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Ведь за окном у нас зима.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Поговаривают, что лук,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Полезен от семи недуг.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Малыши лучок сажали,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Урожаем угощали.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Витаминов целый клад</a:t>
            </a:r>
          </a:p>
          <a:p>
            <a:pPr algn="ctr">
              <a:buNone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Приходите все к нам в сад.</a:t>
            </a:r>
          </a:p>
          <a:p>
            <a:pPr algn="ctr"/>
            <a:endParaRPr lang="ru-RU" sz="3200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Рисунок 3" descr="Рисунок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2" y="0"/>
            <a:ext cx="3364714" cy="3340332"/>
          </a:xfrm>
          <a:prstGeom prst="rect">
            <a:avLst/>
          </a:prstGeom>
        </p:spPr>
      </p:pic>
      <p:pic>
        <p:nvPicPr>
          <p:cNvPr id="5" name="Рисунок 4" descr="Рисунок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929066"/>
            <a:ext cx="2024674" cy="2048017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Проект  «Чеснок  и лук от семи недуг»</a:t>
            </a:r>
            <a:endParaRPr lang="ru-RU" sz="36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Тип проекта: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информационно-творческий.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Вид проекта: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групповой.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Продолжительность: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долгосрочный 5 месяцев.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Возраст детей – участников: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4 – 5 лет.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Участники: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дети, воспитатели, родители группы.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Охватываемые  образовательные области: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  <a:cs typeface="Times New Roman" pitchFamily="18" charset="0"/>
              </a:rPr>
              <a:t>речевое развитие, познавательное развитие, художественно – эстетическое развитие, социально-коммуникативное развитие. Игровая деятельность.</a:t>
            </a:r>
            <a:endParaRPr lang="ru-RU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09507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200" b="1" dirty="0" smtClean="0">
                <a:solidFill>
                  <a:srgbClr val="000066"/>
                </a:solidFill>
                <a:latin typeface="Monotype Corsiva" pitchFamily="66" charset="0"/>
              </a:rPr>
              <a:t>Актуальность проекта: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Проект разработан в силу актуальности проблемы сохранения и укрепления здоровья детей. Он отражает эффектные подходы к комплексному решению вопросов о здоровье детей в дошкольном образовательном учреждении, определяет основные направления, задачи, а так же план действий в течении 5-ти месяцев.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Дети обладают небольшим запасом знаний о выращивании лука и чеснока о их полезных свойствах.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Как можно вырастить зеленый лук на подоконнике.</a:t>
            </a:r>
          </a:p>
          <a:p>
            <a:pPr algn="just"/>
            <a:endParaRPr lang="ru-RU" sz="3200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000066"/>
                </a:solidFill>
                <a:latin typeface="Monotype Corsiva" pitchFamily="66" charset="0"/>
              </a:rPr>
              <a:t>Цель </a:t>
            </a:r>
            <a:r>
              <a:rPr lang="ru-RU" sz="4000" b="1" dirty="0">
                <a:solidFill>
                  <a:srgbClr val="000066"/>
                </a:solidFill>
                <a:latin typeface="Monotype Corsiva" pitchFamily="66" charset="0"/>
              </a:rPr>
              <a:t>проекта:</a:t>
            </a:r>
          </a:p>
          <a:p>
            <a:pPr algn="ctr">
              <a:defRPr/>
            </a:pPr>
            <a:r>
              <a:rPr lang="ru-RU" sz="3600" dirty="0">
                <a:solidFill>
                  <a:srgbClr val="000066"/>
                </a:solidFill>
                <a:latin typeface="Monotype Corsiva" pitchFamily="66" charset="0"/>
              </a:rPr>
              <a:t>Вырастить самостоятельно растение для употребления в пищу как средство поднятия иммунитета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.</a:t>
            </a:r>
          </a:p>
          <a:p>
            <a:pPr algn="ctr">
              <a:defRPr/>
            </a:pPr>
            <a:r>
              <a:rPr lang="ru-RU" sz="4000" b="1" dirty="0" smtClean="0">
                <a:solidFill>
                  <a:srgbClr val="000066"/>
                </a:solidFill>
                <a:latin typeface="Monotype Corsiva" pitchFamily="66" charset="0"/>
              </a:rPr>
              <a:t>Задачи</a:t>
            </a:r>
            <a:r>
              <a:rPr lang="ru-RU" sz="4000" b="1" dirty="0">
                <a:solidFill>
                  <a:srgbClr val="000066"/>
                </a:solidFill>
                <a:latin typeface="Monotype Corsiva" pitchFamily="66" charset="0"/>
              </a:rPr>
              <a:t>: </a:t>
            </a:r>
          </a:p>
          <a:p>
            <a:pPr algn="just">
              <a:defRPr/>
            </a:pPr>
            <a:r>
              <a:rPr lang="ru-RU" sz="3200" dirty="0">
                <a:solidFill>
                  <a:srgbClr val="000066"/>
                </a:solidFill>
                <a:latin typeface="Monotype Corsiva" pitchFamily="66" charset="0"/>
                <a:cs typeface="Times New Roman" panose="02020603050405020304" pitchFamily="18" charset="0"/>
              </a:rPr>
              <a:t>1.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Познакомить </a:t>
            </a:r>
            <a:r>
              <a:rPr lang="ru-RU" sz="3200" dirty="0">
                <a:solidFill>
                  <a:srgbClr val="000066"/>
                </a:solidFill>
                <a:latin typeface="Monotype Corsiva" pitchFamily="66" charset="0"/>
              </a:rPr>
              <a:t>детей с историей возникновения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лука.</a:t>
            </a:r>
            <a:endParaRPr lang="ru-RU" sz="3200" dirty="0">
              <a:solidFill>
                <a:srgbClr val="000066"/>
              </a:solidFill>
              <a:latin typeface="Monotype Corsiva" pitchFamily="66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3200" dirty="0">
                <a:solidFill>
                  <a:srgbClr val="000066"/>
                </a:solidFill>
                <a:latin typeface="Monotype Corsiva" pitchFamily="66" charset="0"/>
                <a:cs typeface="Times New Roman" panose="02020603050405020304" pitchFamily="18" charset="0"/>
              </a:rPr>
              <a:t>2.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Расширить </a:t>
            </a:r>
            <a:r>
              <a:rPr lang="ru-RU" sz="3200" dirty="0">
                <a:solidFill>
                  <a:srgbClr val="000066"/>
                </a:solidFill>
                <a:latin typeface="Monotype Corsiva" pitchFamily="66" charset="0"/>
              </a:rPr>
              <a:t>знания о полезных свойствах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лука.</a:t>
            </a:r>
            <a:endParaRPr lang="ru-RU" sz="3200" dirty="0">
              <a:solidFill>
                <a:srgbClr val="000066"/>
              </a:solidFill>
              <a:latin typeface="Monotype Corsiva" pitchFamily="66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3200" dirty="0">
                <a:solidFill>
                  <a:srgbClr val="000066"/>
                </a:solidFill>
                <a:latin typeface="Monotype Corsiva" pitchFamily="66" charset="0"/>
                <a:cs typeface="Times New Roman" panose="02020603050405020304" pitchFamily="18" charset="0"/>
              </a:rPr>
              <a:t>3.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Развивать </a:t>
            </a:r>
            <a:r>
              <a:rPr lang="ru-RU" sz="3200" dirty="0">
                <a:solidFill>
                  <a:srgbClr val="000066"/>
                </a:solidFill>
                <a:latin typeface="Monotype Corsiva" pitchFamily="66" charset="0"/>
              </a:rPr>
              <a:t>умение наблюдать и делать выводы на их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основе.</a:t>
            </a:r>
            <a:endParaRPr lang="ru-RU" sz="3200" dirty="0">
              <a:solidFill>
                <a:srgbClr val="000066"/>
              </a:solidFill>
              <a:latin typeface="Monotype Corsiva" pitchFamily="66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  <a:cs typeface="Times New Roman" panose="02020603050405020304" pitchFamily="18" charset="0"/>
              </a:rPr>
              <a:t>4.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Прививать </a:t>
            </a:r>
            <a:r>
              <a:rPr lang="ru-RU" sz="3200" dirty="0">
                <a:solidFill>
                  <a:srgbClr val="000066"/>
                </a:solidFill>
                <a:latin typeface="Monotype Corsiva" pitchFamily="66" charset="0"/>
              </a:rPr>
              <a:t>ответственность за </a:t>
            </a: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</a:rPr>
              <a:t>выращивание и уход за растениями и регулярному употреблению их в пищу.</a:t>
            </a:r>
          </a:p>
          <a:p>
            <a:pPr algn="just">
              <a:defRPr/>
            </a:pPr>
            <a:r>
              <a:rPr lang="ru-RU" sz="3200" dirty="0" smtClean="0">
                <a:solidFill>
                  <a:srgbClr val="000066"/>
                </a:solidFill>
                <a:latin typeface="Monotype Corsiva" pitchFamily="66" charset="0"/>
                <a:cs typeface="Times New Roman" panose="02020603050405020304" pitchFamily="18" charset="0"/>
              </a:rPr>
              <a:t>5. Воспитывать бережное отношение к своему здоровью.</a:t>
            </a:r>
            <a:endParaRPr lang="ru-RU" sz="3200" dirty="0">
              <a:solidFill>
                <a:srgbClr val="000066"/>
              </a:solidFill>
              <a:latin typeface="Monotype Corsiva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0066"/>
                </a:solidFill>
                <a:latin typeface="Monotype Corsiva" pitchFamily="66" charset="0"/>
              </a:rPr>
              <a:t>Работа с родителями:</a:t>
            </a:r>
            <a:endParaRPr lang="ru-RU" sz="48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Для проведения проекта родители подготовили пластиковые стаканчики, землю, лук, чеснок для посадки.</a:t>
            </a:r>
          </a:p>
          <a:p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Придумывали вместе с детьми короткие рассказы о луке и чесноке.</a:t>
            </a:r>
          </a:p>
          <a:p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Подобрали рецепты блюд с луком и чесноком.</a:t>
            </a:r>
            <a:endParaRPr lang="ru-RU" sz="3600" dirty="0">
              <a:solidFill>
                <a:srgbClr val="0000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u="sng" dirty="0" smtClean="0">
                <a:solidFill>
                  <a:srgbClr val="000066"/>
                </a:solidFill>
                <a:latin typeface="Monotype Corsiva" pitchFamily="66" charset="0"/>
              </a:rPr>
              <a:t>«Речевое развитие»</a:t>
            </a:r>
            <a:br>
              <a:rPr lang="ru-RU" sz="4400" u="sng" dirty="0" smtClean="0">
                <a:solidFill>
                  <a:srgbClr val="000066"/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Беседы:</a:t>
            </a:r>
            <a:endParaRPr lang="ru-RU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C:\Users\Axeum\Desktop\фото к проекту\DSC_025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85926"/>
            <a:ext cx="4286280" cy="2857520"/>
          </a:xfrm>
          <a:prstGeom prst="roundRect">
            <a:avLst>
              <a:gd name="adj" fmla="val 16667"/>
            </a:avLst>
          </a:prstGeom>
          <a:ln>
            <a:solidFill>
              <a:srgbClr val="660033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xeum\Desktop\фото к проекту\DSC_02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714752"/>
            <a:ext cx="4383919" cy="2928958"/>
          </a:xfrm>
          <a:prstGeom prst="roundRect">
            <a:avLst>
              <a:gd name="adj" fmla="val 16667"/>
            </a:avLst>
          </a:prstGeom>
          <a:ln>
            <a:solidFill>
              <a:srgbClr val="660033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xeum\Desktop\фото к проекту\DSC_026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786190"/>
            <a:ext cx="4000528" cy="25003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C:\Users\Axeum\Desktop\фото к проекту\DSC_027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71480"/>
            <a:ext cx="3929090" cy="24288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C:\Users\Axeum\Desktop\фото к проекту\DSC_027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571480"/>
            <a:ext cx="4120861" cy="24288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Чтение художественной литературы:</a:t>
            </a:r>
            <a:endParaRPr lang="ru-RU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Дж. </a:t>
            </a:r>
            <a:r>
              <a:rPr lang="ru-RU" b="1" dirty="0" err="1" smtClean="0">
                <a:solidFill>
                  <a:srgbClr val="000066"/>
                </a:solidFill>
                <a:latin typeface="Monotype Corsiva" pitchFamily="66" charset="0"/>
              </a:rPr>
              <a:t>Родари</a:t>
            </a:r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«Приключения </a:t>
            </a:r>
            <a:r>
              <a:rPr lang="ru-RU" dirty="0" err="1" smtClean="0">
                <a:solidFill>
                  <a:srgbClr val="000066"/>
                </a:solidFill>
                <a:latin typeface="Monotype Corsiva" pitchFamily="66" charset="0"/>
              </a:rPr>
              <a:t>Чипполино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»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С. Михалков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«Хозяйка однажды с базара пришла»</a:t>
            </a:r>
          </a:p>
          <a:p>
            <a:r>
              <a:rPr lang="ru-RU" b="1" i="1" dirty="0" smtClean="0">
                <a:solidFill>
                  <a:srgbClr val="000066"/>
                </a:solidFill>
                <a:latin typeface="Monotype Corsiva" pitchFamily="66" charset="0"/>
              </a:rPr>
              <a:t>Л. Се</a:t>
            </a:r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рова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«На грядке»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И. Ревю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«Вырос лук»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Сказки </a:t>
            </a:r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«Три брата луковки», «Луковая семья»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Поговорки, загадки о луке и чесноке</a:t>
            </a:r>
          </a:p>
          <a:p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Заучивание стихотворений о луке и чесноке</a:t>
            </a:r>
            <a:endParaRPr lang="ru-RU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u="sng" dirty="0" smtClean="0">
                <a:solidFill>
                  <a:srgbClr val="000066"/>
                </a:solidFill>
                <a:latin typeface="Monotype Corsiva" pitchFamily="66" charset="0"/>
              </a:rPr>
              <a:t>«Познавательное развитие»</a:t>
            </a:r>
            <a:r>
              <a:rPr lang="ru-RU" sz="4000" dirty="0" smtClean="0">
                <a:solidFill>
                  <a:srgbClr val="000066"/>
                </a:solidFill>
                <a:latin typeface="Monotype Corsiva" pitchFamily="66" charset="0"/>
              </a:rPr>
              <a:t/>
            </a:r>
            <a:br>
              <a:rPr lang="ru-RU" sz="4000" dirty="0" smtClean="0">
                <a:solidFill>
                  <a:srgbClr val="000066"/>
                </a:solidFill>
                <a:latin typeface="Monotype Corsiva" pitchFamily="66" charset="0"/>
              </a:rPr>
            </a:br>
            <a:r>
              <a:rPr lang="ru-RU" sz="4000" dirty="0" smtClean="0">
                <a:solidFill>
                  <a:srgbClr val="000066"/>
                </a:solidFill>
                <a:latin typeface="Monotype Corsiva" pitchFamily="66" charset="0"/>
              </a:rPr>
              <a:t>посадка лука и чеснока</a:t>
            </a:r>
            <a:endParaRPr lang="ru-RU" sz="40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C:\Users\Axeum\Desktop\фото к проекту\20161121_15405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00174"/>
            <a:ext cx="3857652" cy="25717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Axeum\Desktop\фото к проекту\20161121_1541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500174"/>
            <a:ext cx="3756934" cy="25717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Axeum\AppData\Local\Microsoft\Windows\Temporary Internet Files\Content.Word\DSC_02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214818"/>
            <a:ext cx="3857652" cy="24561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Axeum\AppData\Local\Microsoft\Windows\Temporary Internet Files\Content.Word\DSC_022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4286256"/>
            <a:ext cx="3791461" cy="23742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000066"/>
                </a:solidFill>
                <a:latin typeface="Monotype Corsiva" pitchFamily="66" charset="0"/>
              </a:rPr>
              <a:t>Уход, наблюдения за ростом, выращивание в разных условиях</a:t>
            </a:r>
            <a:endParaRPr lang="ru-RU" sz="40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C:\Users\Axeum\Desktop\фото к проекту\20161213_1732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3643338" cy="2353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Axeum\Desktop\фото к проекту\DSC_02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286256"/>
            <a:ext cx="3488804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Axeum\Desktop\фото к проекту\DSC_023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29124" y="2500306"/>
            <a:ext cx="485778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xeum\Desktop\фото к проекту\20161213_1720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4357718" cy="34290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C:\Users\Axeum\Desktop\фото к проекту\DSC_024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357562"/>
            <a:ext cx="4616571" cy="32000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0066"/>
                </a:solidFill>
                <a:latin typeface="Monotype Corsiva" pitchFamily="66" charset="0"/>
              </a:rPr>
              <a:t>Кушаем витамины</a:t>
            </a:r>
            <a:endParaRPr lang="ru-RU" sz="48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C:\Users\Axeum\Desktop\фото к проекту\DSC_02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4143404" cy="2643206"/>
          </a:xfrm>
          <a:prstGeom prst="rect">
            <a:avLst/>
          </a:prstGeom>
          <a:ln>
            <a:solidFill>
              <a:srgbClr val="000066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 descr="C:\Users\Axeum\Desktop\фото к проекту\DSC_022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714752"/>
            <a:ext cx="4411068" cy="2642430"/>
          </a:xfrm>
          <a:prstGeom prst="rect">
            <a:avLst/>
          </a:prstGeom>
          <a:ln>
            <a:solidFill>
              <a:srgbClr val="000066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Художественно-эстетическое развитие</a:t>
            </a:r>
            <a:endParaRPr lang="ru-RU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85720" y="1428736"/>
            <a:ext cx="2071702" cy="16430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Аппликация </a:t>
            </a:r>
          </a:p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«Лук»</a:t>
            </a:r>
            <a:endParaRPr lang="ru-RU" sz="2400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6" name="Рисунок 5" descr="C:\Users\Axeum\Desktop\фото к проекту\DSC_024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143380"/>
            <a:ext cx="3786214" cy="2357454"/>
          </a:xfrm>
          <a:prstGeom prst="rect">
            <a:avLst/>
          </a:prstGeom>
          <a:ln w="1270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C:\Users\Axeum\Desktop\фото к проекту\DSC_02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4143380"/>
            <a:ext cx="3786182" cy="2357454"/>
          </a:xfrm>
          <a:prstGeom prst="rect">
            <a:avLst/>
          </a:prstGeom>
          <a:ln w="1270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C:\Users\Axeum\Desktop\фото к проекту\DSC_024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357298"/>
            <a:ext cx="4071966" cy="2286016"/>
          </a:xfrm>
          <a:prstGeom prst="rect">
            <a:avLst/>
          </a:prstGeom>
          <a:ln w="1270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285720" y="214290"/>
            <a:ext cx="2071702" cy="16430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Лепка </a:t>
            </a:r>
          </a:p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«Лук»</a:t>
            </a:r>
            <a:endParaRPr lang="ru-RU" sz="2400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C:\Users\Axeum\Desktop\фото к проекту\DSC_024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428604"/>
            <a:ext cx="5086157" cy="3000396"/>
          </a:xfrm>
          <a:prstGeom prst="roundRect">
            <a:avLst>
              <a:gd name="adj" fmla="val 16667"/>
            </a:avLst>
          </a:prstGeom>
          <a:ln>
            <a:solidFill>
              <a:srgbClr val="00206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 descr="C:\Users\Axeum\Desktop\фото к проекту\DSC_02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876"/>
            <a:ext cx="4572032" cy="3000396"/>
          </a:xfrm>
          <a:prstGeom prst="roundRect">
            <a:avLst>
              <a:gd name="adj" fmla="val 16667"/>
            </a:avLst>
          </a:prstGeom>
          <a:ln>
            <a:solidFill>
              <a:srgbClr val="00206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Игровая деятельность:</a:t>
            </a:r>
            <a:endParaRPr lang="ru-RU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85720" y="1142984"/>
            <a:ext cx="3071834" cy="17859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Д/игра</a:t>
            </a:r>
          </a:p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«От какого овоща эта часть?»</a:t>
            </a:r>
            <a:endParaRPr lang="ru-RU" sz="2400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6" name="Стрелка влево 5"/>
          <p:cNvSpPr/>
          <p:nvPr/>
        </p:nvSpPr>
        <p:spPr>
          <a:xfrm>
            <a:off x="6357950" y="4929198"/>
            <a:ext cx="2786050" cy="192880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Д/игра</a:t>
            </a:r>
          </a:p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«Узнай на ощупь»</a:t>
            </a:r>
          </a:p>
          <a:p>
            <a:pPr algn="ctr"/>
            <a:endParaRPr lang="ru-RU" dirty="0"/>
          </a:p>
        </p:txBody>
      </p:sp>
      <p:pic>
        <p:nvPicPr>
          <p:cNvPr id="7" name="Рисунок 6" descr="C:\Users\Axeum\Desktop\фото к проекту\DSC_0261.jpg"/>
          <p:cNvPicPr/>
          <p:nvPr/>
        </p:nvPicPr>
        <p:blipFill>
          <a:blip r:embed="rId2" cstate="print"/>
          <a:srcRect t="30952" r="14487"/>
          <a:stretch>
            <a:fillRect/>
          </a:stretch>
        </p:blipFill>
        <p:spPr bwMode="auto">
          <a:xfrm>
            <a:off x="4071934" y="1285860"/>
            <a:ext cx="4786346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030A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285720" y="0"/>
            <a:ext cx="2786082" cy="18573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С/</a:t>
            </a:r>
            <a:r>
              <a:rPr lang="ru-RU" sz="2400" b="1" dirty="0" err="1" smtClean="0">
                <a:solidFill>
                  <a:srgbClr val="000066"/>
                </a:solidFill>
                <a:latin typeface="Monotype Corsiva" pitchFamily="66" charset="0"/>
              </a:rPr>
              <a:t>р</a:t>
            </a:r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 игра</a:t>
            </a:r>
          </a:p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Monotype Corsiva" pitchFamily="66" charset="0"/>
              </a:rPr>
              <a:t>«На приеме у врача»</a:t>
            </a:r>
            <a:endParaRPr lang="ru-RU" sz="2400" b="1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C:\Users\Axeum\Desktop\фото к проекту\DSC_02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214290"/>
            <a:ext cx="5252292" cy="3143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Axeum\Desktop\фото к проекту\DSC_026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214686"/>
            <a:ext cx="5143536" cy="3372624"/>
          </a:xfrm>
          <a:prstGeom prst="ellipse">
            <a:avLst/>
          </a:prstGeom>
          <a:ln>
            <a:solidFill>
              <a:srgbClr val="000066"/>
            </a:solidFill>
          </a:ln>
          <a:effectLst>
            <a:softEdge rad="112500"/>
          </a:effec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000066"/>
                </a:solidFill>
                <a:latin typeface="Monotype Corsiva" pitchFamily="66" charset="0"/>
              </a:rPr>
              <a:t>Дидактические игры:</a:t>
            </a:r>
            <a:endParaRPr lang="ru-RU" sz="44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«Где растет?»,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«Что лишнее?»,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«Волшебный мешочек»,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«От какого овоща эта часть?»,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«Узнай на ощупь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»,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«Один - много»,</a:t>
            </a: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«Назови ласково»,</a:t>
            </a:r>
            <a:endParaRPr lang="ru-RU" sz="3600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pPr algn="ctr"/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С/</a:t>
            </a:r>
            <a:r>
              <a:rPr lang="ru-RU" sz="3600" dirty="0" err="1" smtClean="0">
                <a:solidFill>
                  <a:srgbClr val="000066"/>
                </a:solidFill>
                <a:latin typeface="Monotype Corsiva" pitchFamily="66" charset="0"/>
              </a:rPr>
              <a:t>р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 игра: «На приеме у врача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».</a:t>
            </a:r>
          </a:p>
          <a:p>
            <a:pPr algn="ctr"/>
            <a:endParaRPr lang="ru-RU" sz="3600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pPr algn="ctr"/>
            <a:endParaRPr lang="ru-RU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endParaRPr lang="ru-RU" dirty="0">
              <a:solidFill>
                <a:srgbClr val="0000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000066"/>
                </a:solidFill>
                <a:latin typeface="Monotype Corsiva" pitchFamily="66" charset="0"/>
              </a:rPr>
              <a:t>Рекомендации родителям:</a:t>
            </a:r>
            <a:endParaRPr lang="ru-RU" sz="48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Совместно 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с ребенком дома вырастить лук и составить 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рассказ.</a:t>
            </a:r>
          </a:p>
          <a:p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Напоминать о полезных свойствах лука и чеснока.</a:t>
            </a:r>
            <a:endParaRPr lang="ru-RU" sz="3600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r>
              <a:rPr lang="ru-RU" sz="4000" dirty="0" smtClean="0">
                <a:solidFill>
                  <a:srgbClr val="000066"/>
                </a:solidFill>
                <a:latin typeface="Monotype Corsiva" pitchFamily="66" charset="0"/>
              </a:rPr>
              <a:t>Заучивание </a:t>
            </a:r>
            <a:r>
              <a:rPr lang="ru-RU" sz="4000" dirty="0" smtClean="0">
                <a:solidFill>
                  <a:srgbClr val="000066"/>
                </a:solidFill>
                <a:latin typeface="Monotype Corsiva" pitchFamily="66" charset="0"/>
              </a:rPr>
              <a:t>стихотворений о луке и </a:t>
            </a:r>
            <a:r>
              <a:rPr lang="ru-RU" sz="4000" dirty="0" smtClean="0">
                <a:solidFill>
                  <a:srgbClr val="000066"/>
                </a:solidFill>
                <a:latin typeface="Monotype Corsiva" pitchFamily="66" charset="0"/>
              </a:rPr>
              <a:t>чесноке.</a:t>
            </a:r>
            <a:endParaRPr lang="ru-RU" sz="4000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Отгадывание 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загадок о луке и чесноке </a:t>
            </a:r>
            <a:r>
              <a:rPr lang="ru-RU" sz="3600" dirty="0" smtClean="0">
                <a:solidFill>
                  <a:srgbClr val="000066"/>
                </a:solidFill>
                <a:latin typeface="Monotype Corsiva" pitchFamily="66" charset="0"/>
              </a:rPr>
              <a:t>.</a:t>
            </a:r>
          </a:p>
          <a:p>
            <a:endParaRPr lang="ru-RU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endParaRPr lang="ru-RU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endParaRPr lang="ru-RU" dirty="0">
              <a:solidFill>
                <a:srgbClr val="0000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66"/>
                </a:solidFill>
                <a:latin typeface="Monotype Corsiva" pitchFamily="66" charset="0"/>
              </a:rPr>
              <a:t>Наглядная информация для родителей</a:t>
            </a:r>
            <a:endParaRPr lang="ru-RU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C:\Users\Axeum\AppData\Local\Microsoft\Windows\Temporary Internet Files\Content.Word\DSC_02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85860"/>
            <a:ext cx="4429156" cy="30003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660033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Axeum\AppData\Local\Microsoft\Windows\Temporary Internet Files\Content.Word\DSC_02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571876"/>
            <a:ext cx="4704199" cy="30661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660033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0066"/>
                </a:solidFill>
                <a:latin typeface="Monotype Corsiva" pitchFamily="66" charset="0"/>
              </a:rPr>
              <a:t>Результат:</a:t>
            </a:r>
            <a:endParaRPr lang="ru-RU" sz="6600" dirty="0">
              <a:solidFill>
                <a:srgbClr val="000066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ru-RU" sz="3000" dirty="0" smtClean="0">
                <a:solidFill>
                  <a:srgbClr val="000066"/>
                </a:solidFill>
                <a:latin typeface="Monotype Corsiva" pitchFamily="66" charset="0"/>
                <a:cs typeface="Times New Roman" pitchFamily="18" charset="0"/>
              </a:rPr>
              <a:t>Дети  научились сажать и ухаживать за луком и чесноком познакомились с условиями роста лука и чеснока. Познакомились с поговорками и пословицами об этом зелёном витамине.</a:t>
            </a:r>
          </a:p>
          <a:p>
            <a:r>
              <a:rPr lang="ru-RU" sz="3000" dirty="0" smtClean="0">
                <a:solidFill>
                  <a:srgbClr val="000066"/>
                </a:solidFill>
                <a:latin typeface="Monotype Corsiva" pitchFamily="66" charset="0"/>
                <a:cs typeface="Times New Roman" pitchFamily="18" charset="0"/>
              </a:rPr>
              <a:t>У детей сформировались знания и представления о росте зелёного лука в комнатных условиях . Узнали больше  о полезных свойствах лука и чеснока.</a:t>
            </a:r>
          </a:p>
          <a:p>
            <a:r>
              <a:rPr lang="ru-RU" sz="3000" dirty="0" smtClean="0">
                <a:solidFill>
                  <a:srgbClr val="000066"/>
                </a:solidFill>
                <a:latin typeface="Monotype Corsiva" pitchFamily="66" charset="0"/>
                <a:cs typeface="Times New Roman" pitchFamily="18" charset="0"/>
              </a:rPr>
              <a:t>Процесс и результат проекта принес детям удовлетворение, радость переживания успеха. Дети готовы участвовать в следующих проектах</a:t>
            </a:r>
            <a:r>
              <a:rPr lang="ru-RU" sz="3000" dirty="0" smtClean="0">
                <a:solidFill>
                  <a:srgbClr val="000066"/>
                </a:solidFill>
                <a:latin typeface="Monotype Corsiva" pitchFamily="66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57224" y="785794"/>
            <a:ext cx="7429551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Будьте здоровы!</a:t>
            </a:r>
            <a:endParaRPr lang="ru-RU" sz="8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5" name="Рисунок 4" descr="http://img-fotki.yandex.ru/get/5901/belehoff.1a/0_49f0d_e45ee54b_L.jpg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2143116"/>
            <a:ext cx="2643206" cy="339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344</TotalTime>
  <Words>583</Words>
  <Application>Microsoft Office PowerPoint</Application>
  <PresentationFormat>Экран (4:3)</PresentationFormat>
  <Paragraphs>90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 </vt:lpstr>
      <vt:lpstr>Слайд 2</vt:lpstr>
      <vt:lpstr>Проект  «Чеснок  и лук от семи недуг»</vt:lpstr>
      <vt:lpstr>Слайд 4</vt:lpstr>
      <vt:lpstr>Слайд 5</vt:lpstr>
      <vt:lpstr>Работа с родителями:</vt:lpstr>
      <vt:lpstr>«Речевое развитие» Беседы:</vt:lpstr>
      <vt:lpstr>Слайд 8</vt:lpstr>
      <vt:lpstr>Чтение художественной литературы:</vt:lpstr>
      <vt:lpstr>«Познавательное развитие» посадка лука и чеснока</vt:lpstr>
      <vt:lpstr>Уход, наблюдения за ростом, выращивание в разных условиях</vt:lpstr>
      <vt:lpstr>Слайд 12</vt:lpstr>
      <vt:lpstr>Кушаем витамины</vt:lpstr>
      <vt:lpstr>Художественно-эстетическое развитие</vt:lpstr>
      <vt:lpstr>Слайд 15</vt:lpstr>
      <vt:lpstr>Игровая деятельность:</vt:lpstr>
      <vt:lpstr>Слайд 17</vt:lpstr>
      <vt:lpstr>Дидактические игры:</vt:lpstr>
      <vt:lpstr>Рекомендации родителям:</vt:lpstr>
      <vt:lpstr>Наглядная информация для родителей</vt:lpstr>
      <vt:lpstr>Слайд 21</vt:lpstr>
      <vt:lpstr>Результат: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дошкольное образовательное учреждение  детский сад «Светлячок»</dc:title>
  <dc:creator>Axeum</dc:creator>
  <cp:lastModifiedBy>Axeum</cp:lastModifiedBy>
  <cp:revision>31</cp:revision>
  <dcterms:created xsi:type="dcterms:W3CDTF">2017-01-10T07:10:51Z</dcterms:created>
  <dcterms:modified xsi:type="dcterms:W3CDTF">2017-01-15T07:44:23Z</dcterms:modified>
</cp:coreProperties>
</file>