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9DB5D63-20FA-4CB1-BF83-DA01AF92A722}" type="datetimeFigureOut">
              <a:rPr lang="ru-RU" smtClean="0"/>
              <a:t>16.12.2017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F3C9367-90AC-4363-8AC4-C915AA78DDC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1"/>
            <a:ext cx="7848872" cy="33123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Отчет по самообразованию по теме:  «</a:t>
            </a:r>
            <a:r>
              <a:rPr lang="ru-RU" sz="3200" dirty="0">
                <a:latin typeface="Times New Roman"/>
                <a:ea typeface="Times New Roman"/>
              </a:rPr>
              <a:t>Формирование  познавательной активности у детей среднего возраста посредством экспериментальной деятельности </a:t>
            </a:r>
            <a:r>
              <a:rPr lang="ru-RU" dirty="0"/>
              <a:t>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4005064"/>
            <a:ext cx="6172200" cy="1368152"/>
          </a:xfrm>
        </p:spPr>
        <p:txBody>
          <a:bodyPr/>
          <a:lstStyle/>
          <a:p>
            <a:pPr algn="ctr"/>
            <a:r>
              <a:rPr lang="ru-RU" b="0" dirty="0" smtClean="0">
                <a:solidFill>
                  <a:schemeClr val="tx1"/>
                </a:solidFill>
              </a:rPr>
              <a:t>Воспитатель средней группы №2 </a:t>
            </a:r>
          </a:p>
          <a:p>
            <a:pPr algn="ctr"/>
            <a:r>
              <a:rPr lang="ru-RU" b="0" dirty="0" smtClean="0">
                <a:solidFill>
                  <a:schemeClr val="tx1"/>
                </a:solidFill>
              </a:rPr>
              <a:t> </a:t>
            </a:r>
            <a:r>
              <a:rPr lang="ru-RU" b="0" dirty="0" err="1" smtClean="0">
                <a:solidFill>
                  <a:schemeClr val="tx1"/>
                </a:solidFill>
              </a:rPr>
              <a:t>Мухаметова</a:t>
            </a:r>
            <a:r>
              <a:rPr lang="ru-RU" b="0" dirty="0" smtClean="0">
                <a:solidFill>
                  <a:schemeClr val="tx1"/>
                </a:solidFill>
              </a:rPr>
              <a:t> Гульнар </a:t>
            </a:r>
            <a:r>
              <a:rPr lang="ru-RU" b="0" dirty="0" err="1" smtClean="0">
                <a:solidFill>
                  <a:schemeClr val="tx1"/>
                </a:solidFill>
              </a:rPr>
              <a:t>Фаритовна</a:t>
            </a:r>
            <a:endParaRPr lang="ru-RU" b="0" dirty="0" smtClean="0">
              <a:solidFill>
                <a:schemeClr val="tx1"/>
              </a:solidFill>
            </a:endParaRPr>
          </a:p>
          <a:p>
            <a:pPr algn="ctr"/>
            <a:r>
              <a:rPr lang="ru-RU" b="0" dirty="0">
                <a:solidFill>
                  <a:schemeClr val="tx1"/>
                </a:solidFill>
              </a:rPr>
              <a:t>за </a:t>
            </a:r>
            <a:r>
              <a:rPr lang="ru-RU" b="0" dirty="0" smtClean="0">
                <a:solidFill>
                  <a:schemeClr val="tx1"/>
                </a:solidFill>
              </a:rPr>
              <a:t>2016 </a:t>
            </a:r>
            <a:r>
              <a:rPr lang="ru-RU" b="0" dirty="0">
                <a:solidFill>
                  <a:schemeClr val="tx1"/>
                </a:solidFill>
              </a:rPr>
              <a:t>и 2017г</a:t>
            </a:r>
          </a:p>
        </p:txBody>
      </p:sp>
    </p:spTree>
    <p:extLst>
      <p:ext uri="{BB962C8B-B14F-4D97-AF65-F5344CB8AC3E}">
        <p14:creationId xmlns:p14="http://schemas.microsoft.com/office/powerpoint/2010/main" val="411259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764704"/>
            <a:ext cx="7632848" cy="5709248"/>
          </a:xfrm>
        </p:spPr>
        <p:txBody>
          <a:bodyPr>
            <a:normAutofit fontScale="92500" lnSpcReduction="10000"/>
          </a:bodyPr>
          <a:lstStyle/>
          <a:p>
            <a:pPr indent="228600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Мир вокруг ребенка удивителен и бесконечно разнообразен. Поэтому у него постоянно существует потребность в новых впечатлениях. Ежедневно дети  получают новые представления о живой и неживой природе,  их  взаимосвязях . </a:t>
            </a: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Главная задача современного педагога  – научить ребенка самостоятельно добывать информацию из любых источников и правильно использовать ее, развивая тем самым  </a:t>
            </a:r>
            <a:r>
              <a:rPr lang="ru-RU">
                <a:latin typeface="Times New Roman"/>
                <a:ea typeface="Times New Roman"/>
                <a:cs typeface="Times New Roman"/>
              </a:rPr>
              <a:t>познавательную </a:t>
            </a:r>
            <a:r>
              <a:rPr lang="ru-RU" smtClean="0">
                <a:latin typeface="Times New Roman"/>
                <a:ea typeface="Times New Roman"/>
                <a:cs typeface="Times New Roman"/>
              </a:rPr>
              <a:t>активность.</a:t>
            </a:r>
            <a:endParaRPr lang="ru-RU" dirty="0">
              <a:latin typeface="Times New Roman"/>
              <a:ea typeface="Times New Roman"/>
              <a:cs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Проблема познавательной деятельности  детей актуальна и в моей практике Работая воспитателем ,  я заметила, что у многих современных детей низкий уровень мотивации  и познавательной деятельности . Поэтому актуальность избранной темы состоит в том, что именно в дошкольном возрасте пока ребенок не усвоил все знания, необходимо формировать у него  познавательный интерес  через экспериментирование</a:t>
            </a:r>
          </a:p>
          <a:p>
            <a:pPr indent="228600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5218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548680"/>
            <a:ext cx="4248472" cy="5616624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/>
                <a:ea typeface="Times New Roman"/>
              </a:rPr>
              <a:t>Прежде, чем начать свою работу я подобрала и изучила необходимую литературу: </a:t>
            </a:r>
            <a:endParaRPr lang="ru-RU" dirty="0" smtClean="0">
              <a:latin typeface="Times New Roman"/>
              <a:ea typeface="Times New Roman"/>
            </a:endParaRPr>
          </a:p>
          <a:p>
            <a:r>
              <a:rPr lang="ru-RU" sz="2100" dirty="0" err="1">
                <a:latin typeface="+mj-lt"/>
              </a:rPr>
              <a:t>Дыбина</a:t>
            </a:r>
            <a:r>
              <a:rPr lang="ru-RU" sz="2100" dirty="0">
                <a:latin typeface="+mj-lt"/>
              </a:rPr>
              <a:t> О.В. и др. Ребенок в мире поиска: Программа по организации поисковой деятельности детей дошкольного возраста. М.: Сфера 2005 г.</a:t>
            </a:r>
          </a:p>
          <a:p>
            <a:r>
              <a:rPr lang="ru-RU" sz="2100" dirty="0" err="1">
                <a:latin typeface="+mj-lt"/>
              </a:rPr>
              <a:t>Дыбина</a:t>
            </a:r>
            <a:r>
              <a:rPr lang="ru-RU" sz="2100" dirty="0">
                <a:latin typeface="+mj-lt"/>
              </a:rPr>
              <a:t> О.В. Неизведанное рядом: занимательные опыты и эксперименты для дошкольников. М., 2005.</a:t>
            </a:r>
          </a:p>
          <a:p>
            <a:r>
              <a:rPr lang="ru-RU" sz="2100" dirty="0">
                <a:latin typeface="+mj-lt"/>
              </a:rPr>
              <a:t>Иванова А.И. Методика организации экологических наблюдений и экспериментов в детском саду. М.: Сфера, 2004</a:t>
            </a:r>
          </a:p>
          <a:p>
            <a:r>
              <a:rPr lang="ru-RU" sz="2100" dirty="0">
                <a:latin typeface="+mj-lt"/>
              </a:rPr>
              <a:t>Рыжова Н. Игры с водой и песком. // Обруч, 1997. - №2</a:t>
            </a:r>
          </a:p>
          <a:p>
            <a:r>
              <a:rPr lang="ru-RU" sz="2100" dirty="0">
                <a:latin typeface="+mj-lt"/>
              </a:rPr>
              <a:t>Смирнов Ю.И. Воздух: Книжка для талантливых детей и заботливых родителей. СПб., 1998.</a:t>
            </a:r>
          </a:p>
          <a:p>
            <a:r>
              <a:rPr lang="ru-RU" sz="2100" dirty="0">
                <a:latin typeface="+mj-lt"/>
              </a:rPr>
              <a:t>Экспериментальная деятельность детей 4-6 лет: из опыта работы/авт.-сост. Л.Н. </a:t>
            </a:r>
            <a:r>
              <a:rPr lang="ru-RU" sz="2100" dirty="0" err="1">
                <a:latin typeface="+mj-lt"/>
              </a:rPr>
              <a:t>Менщикова</a:t>
            </a:r>
            <a:r>
              <a:rPr lang="ru-RU" sz="2100" dirty="0">
                <a:latin typeface="+mj-lt"/>
              </a:rPr>
              <a:t>. – Волгоград: Учитель, 2009.</a:t>
            </a:r>
          </a:p>
          <a:p>
            <a:endParaRPr lang="ru-RU" dirty="0"/>
          </a:p>
        </p:txBody>
      </p:sp>
      <p:pic>
        <p:nvPicPr>
          <p:cNvPr id="2050" name="Picture 2" descr="C:\Users\user\Desktop\СКАНЫ\IMG_2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80728"/>
            <a:ext cx="3816424" cy="44644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04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67600" cy="114300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Затем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</a:rPr>
              <a:t>я определила цели и задачи своей работы</a:t>
            </a:r>
            <a:r>
              <a:rPr lang="ru-RU" sz="2000" dirty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340768"/>
            <a:ext cx="705678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spcAft>
                <a:spcPts val="480"/>
              </a:spcAf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Цель работы 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– повышение познавательной активности детей среднего возраста посредством экспериментирования с объектами неживой </a:t>
            </a: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природы.; повышение своего теоретического 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уровня, профессионального мастерства и </a:t>
            </a: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компетентности.</a:t>
            </a:r>
          </a:p>
          <a:p>
            <a:pPr indent="228600">
              <a:spcAft>
                <a:spcPts val="480"/>
              </a:spcAft>
            </a:pPr>
            <a:r>
              <a:rPr lang="ru-RU" sz="1400" b="1" dirty="0" smtClean="0">
                <a:latin typeface="Times New Roman"/>
                <a:ea typeface="Times New Roman"/>
                <a:cs typeface="Times New Roman"/>
              </a:rPr>
              <a:t>Задачи по 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образовательным областям</a:t>
            </a:r>
            <a:r>
              <a:rPr lang="ru-RU" sz="1400" b="1" dirty="0" smtClean="0">
                <a:latin typeface="Times New Roman"/>
                <a:ea typeface="Times New Roman"/>
                <a:cs typeface="Times New Roman"/>
              </a:rPr>
              <a:t>:</a:t>
            </a:r>
          </a:p>
          <a:p>
            <a:pPr marL="342900" lvl="0" indent="-342900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tabLst>
                <a:tab pos="228600" algn="l"/>
              </a:tabLst>
            </a:pPr>
            <a:r>
              <a:rPr lang="ru-RU" sz="1400" b="1" u="sng" dirty="0">
                <a:latin typeface="Times New Roman"/>
                <a:ea typeface="Times New Roman"/>
                <a:cs typeface="Times New Roman"/>
              </a:rPr>
              <a:t>Социально-коммуникативное развитие</a:t>
            </a:r>
            <a:r>
              <a:rPr lang="ru-RU" sz="1400" u="sng" dirty="0"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     развития   общения и взаимодействия ребенка со взрослыми и сверстниками;  становление самостоятельности, </a:t>
            </a: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формирование 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готовности к совместной деятельности  со </a:t>
            </a: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сверстниками</a:t>
            </a:r>
          </a:p>
          <a:p>
            <a:pPr marL="342900" lvl="0" indent="-342900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tabLst>
                <a:tab pos="228600" algn="l"/>
              </a:tabLst>
            </a:pPr>
            <a:r>
              <a:rPr lang="ru-RU" sz="1400" b="1" u="sng" dirty="0" smtClean="0">
                <a:latin typeface="Times New Roman"/>
                <a:ea typeface="Times New Roman"/>
                <a:cs typeface="Times New Roman"/>
              </a:rPr>
              <a:t>Познавательное </a:t>
            </a:r>
            <a:r>
              <a:rPr lang="ru-RU" sz="1400" b="1" u="sng" dirty="0">
                <a:latin typeface="Times New Roman"/>
                <a:ea typeface="Times New Roman"/>
                <a:cs typeface="Times New Roman"/>
              </a:rPr>
              <a:t>развитие :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Wingdings"/>
              <a:buChar char=""/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Формирование познавательной активности детей, положительное отношение к экспериментированию, проявление инициативы, самостоятельности;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Wingdings"/>
              <a:buChar char=""/>
            </a:pP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Формировать 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умение самостоятельно добывать знания.;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Wingdings"/>
              <a:buChar char=""/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Формирование умения детей задавать вопросы, способность к прогнозированию, развитие у детей представлений о  физических свойствах и явлениях веществ;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 startAt="3"/>
              <a:tabLst>
                <a:tab pos="228600" algn="l"/>
              </a:tabLst>
            </a:pPr>
            <a:r>
              <a:rPr lang="ru-RU" sz="1400" b="1" u="sng" dirty="0">
                <a:latin typeface="Times New Roman"/>
                <a:ea typeface="Times New Roman"/>
                <a:cs typeface="Times New Roman"/>
              </a:rPr>
              <a:t>Речевое развитие :</a:t>
            </a:r>
            <a:r>
              <a:rPr lang="ru-RU" sz="1400" u="sng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обогащение активного словаря; развитие связной, грамматически правильной диалогической и монологической речи;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 startAt="4"/>
              <a:tabLst>
                <a:tab pos="228600" algn="l"/>
              </a:tabLst>
            </a:pPr>
            <a:r>
              <a:rPr lang="ru-RU" sz="1400" b="1" u="sng" dirty="0" smtClean="0">
                <a:latin typeface="Times New Roman"/>
                <a:ea typeface="Times New Roman"/>
                <a:cs typeface="Times New Roman"/>
              </a:rPr>
              <a:t>Художественно-эстетическое</a:t>
            </a:r>
            <a:r>
              <a:rPr lang="ru-RU" sz="14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развитие: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эмоционально-ценностного отношения к окружающему миру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48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 startAt="5"/>
              <a:tabLst>
                <a:tab pos="228600" algn="l"/>
              </a:tabLst>
            </a:pPr>
            <a:r>
              <a:rPr lang="ru-RU" sz="1400" b="1" u="sng" dirty="0">
                <a:latin typeface="Times New Roman"/>
                <a:ea typeface="Times New Roman"/>
                <a:cs typeface="Times New Roman"/>
              </a:rPr>
              <a:t>Физическое развитие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,: обладание нормами и правилами техники безопасности при проведении экспериментов, не наносящими ущерба организму </a:t>
            </a: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indent="228600">
              <a:spcAft>
                <a:spcPts val="480"/>
              </a:spcAft>
            </a:pPr>
            <a:endParaRPr lang="ru-RU" sz="1400" dirty="0">
              <a:latin typeface="Cambria"/>
              <a:ea typeface="Times New Roman"/>
              <a:cs typeface="Times New Roman"/>
            </a:endParaRPr>
          </a:p>
          <a:p>
            <a:pPr indent="228600">
              <a:spcAft>
                <a:spcPts val="480"/>
              </a:spcAft>
            </a:pPr>
            <a:endParaRPr lang="ru-RU" b="1" dirty="0" smtClean="0">
              <a:latin typeface="Times New Roman"/>
              <a:ea typeface="Times New Roman"/>
              <a:cs typeface="Times New Roman"/>
            </a:endParaRPr>
          </a:p>
          <a:p>
            <a:pPr indent="228600">
              <a:spcAft>
                <a:spcPts val="480"/>
              </a:spcAft>
            </a:pPr>
            <a:endParaRPr lang="ru-RU" sz="1400" dirty="0">
              <a:effectLst/>
              <a:latin typeface="Times New Roman"/>
              <a:ea typeface="Times New Roman"/>
              <a:cs typeface="Times New Roman"/>
            </a:endParaRPr>
          </a:p>
          <a:p>
            <a:pPr indent="228600">
              <a:spcAft>
                <a:spcPts val="480"/>
              </a:spcAft>
            </a:pPr>
            <a:endParaRPr lang="ru-RU" sz="1400" dirty="0">
              <a:effectLst/>
              <a:latin typeface="Cambria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03585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4834880" cy="4176464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/>
                <a:ea typeface="Calibri"/>
              </a:rPr>
              <a:t>Для реализации опытно-экспериментальной деятельности детей с своей группе создала мини-лабораторию « </a:t>
            </a:r>
            <a:r>
              <a:rPr lang="ru-RU" sz="2000" dirty="0" smtClean="0">
                <a:latin typeface="Times New Roman"/>
                <a:ea typeface="Calibri"/>
              </a:rPr>
              <a:t>Почемучки», </a:t>
            </a:r>
            <a:r>
              <a:rPr lang="ru-RU" sz="2000" dirty="0">
                <a:latin typeface="Times New Roman"/>
                <a:ea typeface="Calibri"/>
              </a:rPr>
              <a:t>в которой имеются необходимые инструменты для экспериментирования: специальная посуда </a:t>
            </a:r>
            <a:r>
              <a:rPr lang="ru-RU" sz="2000" dirty="0" smtClean="0">
                <a:latin typeface="Times New Roman"/>
                <a:ea typeface="Calibri"/>
              </a:rPr>
              <a:t>( </a:t>
            </a:r>
            <a:r>
              <a:rPr lang="ru-RU" sz="2000" dirty="0">
                <a:latin typeface="Times New Roman"/>
                <a:ea typeface="Calibri"/>
              </a:rPr>
              <a:t>стаканчики, трубочки, воронки, мерные стаканы, тарелки), бросовый материал ( камешки, песок, ракушки, семена), инструменты для опытов ( лупа, термометр, магнит, зеркало, песочные часы, фонарик и т.д</a:t>
            </a:r>
            <a:r>
              <a:rPr lang="ru-RU" sz="2000" dirty="0" smtClean="0">
                <a:latin typeface="Times New Roman"/>
                <a:ea typeface="Calibri"/>
              </a:rPr>
              <a:t>.)</a:t>
            </a:r>
            <a:endParaRPr lang="ru-RU" sz="2000" dirty="0"/>
          </a:p>
        </p:txBody>
      </p:sp>
      <p:pic>
        <p:nvPicPr>
          <p:cNvPr id="1026" name="Picture 2" descr="C:\Users\user\Desktop\СКАНЫ\IMG_17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290" y="692697"/>
            <a:ext cx="2810134" cy="41044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58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Разработала </a:t>
            </a:r>
            <a:r>
              <a:rPr lang="ru-RU" dirty="0"/>
              <a:t>перспективный план работы с детьми </a:t>
            </a:r>
            <a:r>
              <a:rPr lang="ru-RU" dirty="0" smtClean="0"/>
              <a:t> и родителями на  </a:t>
            </a:r>
            <a:r>
              <a:rPr lang="ru-RU" dirty="0"/>
              <a:t>год. </a:t>
            </a:r>
            <a:endParaRPr lang="ru-RU" dirty="0" smtClean="0"/>
          </a:p>
          <a:p>
            <a:r>
              <a:rPr lang="ru-RU" dirty="0" smtClean="0"/>
              <a:t>Провела диагностику </a:t>
            </a:r>
            <a:r>
              <a:rPr lang="ru-RU" dirty="0"/>
              <a:t>на начало и конец учебного года</a:t>
            </a:r>
            <a:r>
              <a:rPr lang="ru-RU" dirty="0" smtClean="0"/>
              <a:t>. </a:t>
            </a:r>
          </a:p>
          <a:p>
            <a:r>
              <a:rPr lang="ru-RU" dirty="0" smtClean="0"/>
              <a:t>( </a:t>
            </a:r>
            <a:r>
              <a:rPr lang="ru-RU" dirty="0"/>
              <a:t>по методике </a:t>
            </a:r>
            <a:r>
              <a:rPr lang="ru-RU" dirty="0" err="1"/>
              <a:t>Л.Н.Прохоровой</a:t>
            </a:r>
            <a:r>
              <a:rPr lang="ru-RU" dirty="0"/>
              <a:t>, </a:t>
            </a:r>
            <a:r>
              <a:rPr lang="ru-RU" dirty="0" err="1"/>
              <a:t>Т.И.Бабаевой</a:t>
            </a:r>
            <a:r>
              <a:rPr lang="ru-RU" dirty="0"/>
              <a:t>, </a:t>
            </a:r>
            <a:r>
              <a:rPr lang="ru-RU" dirty="0" smtClean="0"/>
              <a:t> </a:t>
            </a:r>
            <a:r>
              <a:rPr lang="ru-RU" dirty="0" err="1" smtClean="0"/>
              <a:t>О.В.Киреевой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620068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ea typeface="Calibri"/>
              </a:rPr>
              <a:t>Создала картотеку опытов и 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экспериментов и дидактических </a:t>
            </a:r>
            <a:r>
              <a:rPr lang="ru-RU" dirty="0">
                <a:solidFill>
                  <a:srgbClr val="000000"/>
                </a:solidFill>
                <a:ea typeface="Calibri"/>
              </a:rPr>
              <a:t>игр по экспериментальной деятельности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  <a:ea typeface="Calibri"/>
              </a:rPr>
              <a:t>Сделала для детей  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рабочие тетради по </a:t>
            </a:r>
            <a:r>
              <a:rPr lang="ru-RU" dirty="0">
                <a:solidFill>
                  <a:srgbClr val="000000"/>
                </a:solidFill>
                <a:ea typeface="Calibri"/>
              </a:rPr>
              <a:t>опытно - экспериментальной деятельности. В этих 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тетрадях </a:t>
            </a:r>
            <a:r>
              <a:rPr lang="ru-RU" dirty="0">
                <a:solidFill>
                  <a:srgbClr val="000000"/>
                </a:solidFill>
                <a:ea typeface="Calibri"/>
              </a:rPr>
              <a:t>мы </a:t>
            </a:r>
            <a:r>
              <a:rPr lang="ru-RU" dirty="0" smtClean="0">
                <a:solidFill>
                  <a:srgbClr val="000000"/>
                </a:solidFill>
                <a:ea typeface="Calibri"/>
              </a:rPr>
              <a:t> фиксировали  </a:t>
            </a:r>
            <a:r>
              <a:rPr lang="ru-RU" dirty="0">
                <a:solidFill>
                  <a:srgbClr val="000000"/>
                </a:solidFill>
                <a:ea typeface="Calibri"/>
              </a:rPr>
              <a:t>результаты экспериментов.</a:t>
            </a:r>
            <a:br>
              <a:rPr lang="ru-RU" dirty="0">
                <a:solidFill>
                  <a:srgbClr val="000000"/>
                </a:solidFill>
                <a:ea typeface="Calibri"/>
              </a:rPr>
            </a:br>
            <a:endParaRPr lang="ru-RU" dirty="0"/>
          </a:p>
        </p:txBody>
      </p:sp>
      <p:pic>
        <p:nvPicPr>
          <p:cNvPr id="3074" name="Picture 2" descr="C:\Users\user\Desktop\СКАНЫ\IMG_22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99" y="3374394"/>
            <a:ext cx="2622367" cy="28629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СКАНЫ\IMG_21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647" y="3374394"/>
            <a:ext cx="2844316" cy="28629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СКАНЫ\IMG_21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74394"/>
            <a:ext cx="3369180" cy="28629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001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88640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Я </a:t>
            </a:r>
            <a:r>
              <a:rPr lang="ru-RU" dirty="0" smtClean="0"/>
              <a:t>старалась включать </a:t>
            </a:r>
            <a:r>
              <a:rPr lang="ru-RU" dirty="0"/>
              <a:t>экспериментирование в различные виды деятельности: в игру, труд, прогулки, наблюдения, самостоятельную деятельность. На протяжении всего учебного времени проводила </a:t>
            </a:r>
            <a:r>
              <a:rPr lang="ru-RU" dirty="0" smtClean="0"/>
              <a:t> опыты-эксперименты  по темам </a:t>
            </a:r>
            <a:r>
              <a:rPr lang="ru-RU" dirty="0"/>
              <a:t>:  </a:t>
            </a:r>
            <a:r>
              <a:rPr lang="ru-RU" dirty="0" smtClean="0"/>
              <a:t>« </a:t>
            </a:r>
            <a:r>
              <a:rPr lang="ru-RU" dirty="0"/>
              <a:t>Волшебная </a:t>
            </a:r>
            <a:r>
              <a:rPr lang="ru-RU" dirty="0" smtClean="0"/>
              <a:t>вода  </a:t>
            </a:r>
            <a:r>
              <a:rPr lang="ru-RU" dirty="0" smtClean="0">
                <a:ea typeface="Calibri"/>
                <a:cs typeface="Times New Roman"/>
              </a:rPr>
              <a:t>« </a:t>
            </a:r>
            <a:r>
              <a:rPr lang="ru-RU" dirty="0">
                <a:ea typeface="Calibri"/>
                <a:cs typeface="Times New Roman"/>
              </a:rPr>
              <a:t>Воздух невидимка» </a:t>
            </a:r>
            <a:r>
              <a:rPr lang="ru-RU" dirty="0" smtClean="0">
                <a:ea typeface="Calibri"/>
                <a:cs typeface="Times New Roman"/>
              </a:rPr>
              <a:t> « В Мире песчинок»  </a:t>
            </a:r>
            <a:r>
              <a:rPr lang="ru-RU" dirty="0" err="1" smtClean="0">
                <a:ea typeface="Calibri"/>
                <a:cs typeface="Times New Roman"/>
              </a:rPr>
              <a:t>итд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6" name="Picture 4" descr="C:\Users\user\Desktop\опыты\IMG_1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66008"/>
            <a:ext cx="2913083" cy="2023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ser\Desktop\опыты\IMG_20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108" y="1703879"/>
            <a:ext cx="2952328" cy="20063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user\Desktop\опыты\IMG_19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3168352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user\Desktop\опыты\IMG_20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37112"/>
            <a:ext cx="3456384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C:\Users\user\Desktop\опыты\IMG_199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904" y="2542217"/>
            <a:ext cx="2937240" cy="22784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522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Всем известно,  что с 4-5 лет снег всегда вызывает повышенный интерес у детей, они его исследуют всевозможными способами, в том числе пробуют на вкус. Во время прогулки детей  заинтересовал вопрос: «Из чего состоит снег?», «Можно ли его брать в рот?»  Чтобы поддержать исследовательский </a:t>
            </a:r>
            <a:r>
              <a:rPr lang="ru-RU" dirty="0" smtClean="0">
                <a:latin typeface="Times New Roman"/>
                <a:ea typeface="Calibri"/>
              </a:rPr>
              <a:t>интерес я решила  </a:t>
            </a:r>
            <a:r>
              <a:rPr lang="ru-RU" dirty="0">
                <a:latin typeface="Times New Roman"/>
                <a:ea typeface="Calibri"/>
              </a:rPr>
              <a:t>с помощью экспериментов разобраться в этих вопросах, расширить  и углубить знания  детей  о снеге, и о его </a:t>
            </a:r>
            <a:r>
              <a:rPr lang="ru-RU" dirty="0" smtClean="0">
                <a:latin typeface="Times New Roman"/>
                <a:ea typeface="Calibri"/>
              </a:rPr>
              <a:t>свойствах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smtClean="0">
                <a:latin typeface="Times New Roman"/>
                <a:ea typeface="Calibri"/>
              </a:rPr>
              <a:t>и   предложила идею   провести вместе с детьми </a:t>
            </a:r>
            <a:r>
              <a:rPr lang="ru-RU" dirty="0">
                <a:latin typeface="Times New Roman"/>
                <a:ea typeface="Calibri"/>
              </a:rPr>
              <a:t>и </a:t>
            </a:r>
            <a:r>
              <a:rPr lang="ru-RU" dirty="0" smtClean="0">
                <a:latin typeface="Times New Roman"/>
                <a:ea typeface="Calibri"/>
              </a:rPr>
              <a:t>родителями  краткосрочный </a:t>
            </a:r>
            <a:r>
              <a:rPr lang="ru-RU" dirty="0">
                <a:latin typeface="Times New Roman"/>
                <a:ea typeface="Calibri"/>
              </a:rPr>
              <a:t>проект  « Этот удивительный снег»</a:t>
            </a:r>
            <a:endParaRPr lang="ru-RU" dirty="0"/>
          </a:p>
        </p:txBody>
      </p:sp>
      <p:pic>
        <p:nvPicPr>
          <p:cNvPr id="3" name="Picture 3" descr="C:\Users\user\Desktop\гуля\IMG_2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3659403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гуля\IMG_20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568" y="2636912"/>
            <a:ext cx="3434370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20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6631"/>
            <a:ext cx="69127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С детьми  были проведены  опыты  со снегом и льдом  по  теме:    «Почему </a:t>
            </a:r>
            <a:r>
              <a:rPr lang="ru-RU" dirty="0"/>
              <a:t>снег тает?», «Изучение чистоты снега», «Снег и лёд. Сравнение свойств», «Какой бывает снег?», «Почему скрипит снег?» Изучение строения снежинок; Изготовление цветных льдинок.; Рисование цветной </a:t>
            </a:r>
            <a:r>
              <a:rPr lang="ru-RU" dirty="0" smtClean="0"/>
              <a:t>водой</a:t>
            </a:r>
          </a:p>
          <a:p>
            <a:r>
              <a:rPr lang="ru-RU" dirty="0" smtClean="0"/>
              <a:t>Родителям было  предложено  консультация  «Как провести  </a:t>
            </a:r>
            <a:r>
              <a:rPr lang="ru-RU" dirty="0"/>
              <a:t>в домашних условиях </a:t>
            </a:r>
            <a:r>
              <a:rPr lang="ru-RU" dirty="0" smtClean="0"/>
              <a:t>простейшие опыты  </a:t>
            </a:r>
            <a:r>
              <a:rPr lang="ru-RU" dirty="0"/>
              <a:t>со снегом и </a:t>
            </a:r>
            <a:r>
              <a:rPr lang="ru-RU" dirty="0" smtClean="0"/>
              <a:t>льдом.</a:t>
            </a:r>
          </a:p>
          <a:p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1026" name="Picture 2" descr="C:\Users\user\Desktop\СКАНЫ\IMG_22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984"/>
            <a:ext cx="3672408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user\Desktop\СКАНЫ\IMG_21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363" y="3140968"/>
            <a:ext cx="3876462" cy="26783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51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СКАНЫ\IMG_21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343" y="116632"/>
            <a:ext cx="4291043" cy="31144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42816"/>
            <a:ext cx="5256584" cy="3797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2267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гуля\IMG_20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01647"/>
            <a:ext cx="6840760" cy="48476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260648"/>
            <a:ext cx="7488832" cy="840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</a:rPr>
              <a:t>Родителями  </a:t>
            </a:r>
            <a:r>
              <a:rPr lang="ru-RU" dirty="0">
                <a:solidFill>
                  <a:srgbClr val="000000"/>
                </a:solidFill>
              </a:rPr>
              <a:t>было предложено построить из снега вместе с детьми «Снежный лабиринт» .Вот , что получилось:</a:t>
            </a:r>
            <a:endParaRPr lang="ru-RU" sz="1200" dirty="0">
              <a:latin typeface="Times New Roman"/>
              <a:ea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latin typeface="Calibri"/>
                <a:ea typeface="Calibri"/>
                <a:cs typeface="Times New Roman"/>
              </a:rPr>
              <a:t> </a:t>
            </a:r>
            <a:endParaRPr lang="ru-RU" sz="11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01242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СКАНЫ\IMG_21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14761"/>
            <a:ext cx="3240360" cy="36192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СКАНЫ\IMG_21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528392" cy="37131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332656"/>
            <a:ext cx="67687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   </a:t>
            </a:r>
            <a:r>
              <a:rPr lang="ru-RU" dirty="0">
                <a:ea typeface="Times New Roman"/>
              </a:rPr>
              <a:t>С</a:t>
            </a:r>
            <a:r>
              <a:rPr lang="ru-RU" dirty="0" smtClean="0">
                <a:ea typeface="Times New Roman"/>
              </a:rPr>
              <a:t> участиями родителей и детей  была проведена линейная  </a:t>
            </a:r>
          </a:p>
          <a:p>
            <a:r>
              <a:rPr lang="ru-RU" dirty="0" smtClean="0">
                <a:ea typeface="Times New Roman"/>
              </a:rPr>
              <a:t> </a:t>
            </a:r>
            <a:r>
              <a:rPr lang="ru-RU" dirty="0" err="1">
                <a:ea typeface="Times New Roman"/>
              </a:rPr>
              <a:t>Квест</a:t>
            </a:r>
            <a:r>
              <a:rPr lang="ru-RU" dirty="0">
                <a:ea typeface="Times New Roman"/>
              </a:rPr>
              <a:t> – игра </a:t>
            </a:r>
            <a:r>
              <a:rPr lang="ru-RU" dirty="0" smtClean="0">
                <a:ea typeface="Times New Roman"/>
              </a:rPr>
              <a:t> по теме « </a:t>
            </a:r>
            <a:r>
              <a:rPr lang="ru-RU" dirty="0">
                <a:ea typeface="Times New Roman"/>
              </a:rPr>
              <a:t>Волшебница – вода» </a:t>
            </a:r>
            <a:r>
              <a:rPr lang="ru-RU" dirty="0" smtClean="0">
                <a:ea typeface="Times New Roman"/>
              </a:rPr>
              <a:t>,  где дети закрепили    о свойствах  разнообразия  </a:t>
            </a:r>
            <a:r>
              <a:rPr lang="ru-RU" dirty="0">
                <a:ea typeface="Times New Roman"/>
              </a:rPr>
              <a:t>воды (льется, прозрачная, замерзает, </a:t>
            </a:r>
            <a:r>
              <a:rPr lang="ru-RU" dirty="0" smtClean="0">
                <a:ea typeface="Times New Roman"/>
              </a:rPr>
              <a:t>учились  </a:t>
            </a:r>
            <a:r>
              <a:rPr lang="ru-RU" dirty="0">
                <a:ea typeface="Times New Roman"/>
              </a:rPr>
              <a:t>делать выводы на основе опытно-экспериментальной деятельности, </a:t>
            </a:r>
            <a:r>
              <a:rPr lang="ru-RU" dirty="0" smtClean="0">
                <a:ea typeface="Times New Roman"/>
              </a:rPr>
              <a:t>дали  </a:t>
            </a:r>
            <a:r>
              <a:rPr lang="ru-RU" dirty="0">
                <a:ea typeface="Times New Roman"/>
              </a:rPr>
              <a:t>понятия значения воды для всего </a:t>
            </a:r>
            <a:r>
              <a:rPr lang="ru-RU" dirty="0" smtClean="0">
                <a:ea typeface="Times New Roman"/>
              </a:rPr>
              <a:t>живого.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2798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16684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56621"/>
            <a:ext cx="7632848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Проанализировав результаты своей педагогической деятельности, я пришла к выводу, что опыт работы в данном направлении очень эффективен. Такой метод обучения как 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– 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экспериментальная деятельность , 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достаточно мощно активизирует познавательный интерес у детей и способствует усвоению детьми новых знаний и умений.</a:t>
            </a:r>
            <a:b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Подводя итог, хочу сказать, что поощряя детскую любознательность, утоляя жажду познания маленьких почемучек и направляя их исследовательскую инициативу, я смогла развить у детей изобретательность, творческую активность, познавательный интерес; открыла перед детьми удивительный 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мир экспериментирования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.</a:t>
            </a:r>
            <a:endParaRPr lang="ru-RU" sz="20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63787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849</Words>
  <Application>Microsoft Office PowerPoint</Application>
  <PresentationFormat>Экран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 Отчет по самообразованию по теме:  «Формирование  познавательной активности у детей среднего возраста посредством экспериментальной деятельности » </vt:lpstr>
      <vt:lpstr>Презентация PowerPoint</vt:lpstr>
      <vt:lpstr>Презентация PowerPoint</vt:lpstr>
      <vt:lpstr>Затем я определила цели и задачи своей работы.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по самообразованию «Экспериментальная деятельность, как средство развития познавательной активности дошкольников»</dc:title>
  <dc:creator>user</dc:creator>
  <cp:lastModifiedBy>user</cp:lastModifiedBy>
  <cp:revision>22</cp:revision>
  <dcterms:created xsi:type="dcterms:W3CDTF">2017-04-22T05:09:06Z</dcterms:created>
  <dcterms:modified xsi:type="dcterms:W3CDTF">2017-12-16T12:53:41Z</dcterms:modified>
</cp:coreProperties>
</file>