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70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964" autoAdjust="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9B735-C935-4BF4-A788-431B86E7DEE2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0E6D0-0A09-4EFF-B129-730CBF3CB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9B735-C935-4BF4-A788-431B86E7DEE2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0E6D0-0A09-4EFF-B129-730CBF3CB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9B735-C935-4BF4-A788-431B86E7DEE2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0E6D0-0A09-4EFF-B129-730CBF3CB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9B735-C935-4BF4-A788-431B86E7DEE2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0E6D0-0A09-4EFF-B129-730CBF3CB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9B735-C935-4BF4-A788-431B86E7DEE2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0E6D0-0A09-4EFF-B129-730CBF3CB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9B735-C935-4BF4-A788-431B86E7DEE2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0E6D0-0A09-4EFF-B129-730CBF3CB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9B735-C935-4BF4-A788-431B86E7DEE2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0E6D0-0A09-4EFF-B129-730CBF3CB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9B735-C935-4BF4-A788-431B86E7DEE2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0E6D0-0A09-4EFF-B129-730CBF3CB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9B735-C935-4BF4-A788-431B86E7DEE2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0E6D0-0A09-4EFF-B129-730CBF3CB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9B735-C935-4BF4-A788-431B86E7DEE2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0E6D0-0A09-4EFF-B129-730CBF3CB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9B735-C935-4BF4-A788-431B86E7DEE2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0E6D0-0A09-4EFF-B129-730CBF3CB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9B735-C935-4BF4-A788-431B86E7DEE2}" type="datetimeFigureOut">
              <a:rPr lang="ru-RU" smtClean="0"/>
              <a:pPr/>
              <a:t>15.03.2017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0E6D0-0A09-4EFF-B129-730CBF3CB17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Pictures\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</p:spPr>
      </p:pic>
      <p:pic>
        <p:nvPicPr>
          <p:cNvPr id="3" name="Picture 7" descr="0c09f3bff715de0e3090329f361d090b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40"/>
            <a:ext cx="4495800" cy="3984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Овал 6"/>
          <p:cNvSpPr/>
          <p:nvPr/>
        </p:nvSpPr>
        <p:spPr>
          <a:xfrm>
            <a:off x="4643438" y="692696"/>
            <a:ext cx="3816994" cy="19504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ХУДОЖЕСТВЕННАЯ ЛИТЕРАТУРА В ДОУ</a:t>
            </a:r>
          </a:p>
          <a:p>
            <a:pPr algn="ctr"/>
            <a:r>
              <a:rPr lang="ru-RU" sz="2400" dirty="0" smtClean="0"/>
              <a:t>И В СЕМЬЕ.</a:t>
            </a:r>
            <a:endParaRPr lang="ru-RU" sz="2400" dirty="0"/>
          </a:p>
        </p:txBody>
      </p:sp>
      <p:sp>
        <p:nvSpPr>
          <p:cNvPr id="9" name="Овал 8"/>
          <p:cNvSpPr/>
          <p:nvPr/>
        </p:nvSpPr>
        <p:spPr>
          <a:xfrm>
            <a:off x="357158" y="4500570"/>
            <a:ext cx="3747298" cy="17173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СОШ №19</a:t>
            </a:r>
          </a:p>
          <a:p>
            <a:pPr algn="ctr"/>
            <a:r>
              <a:rPr lang="ru-RU" dirty="0" smtClean="0"/>
              <a:t>ШАБАНОВА ОЛЬГА </a:t>
            </a:r>
            <a:r>
              <a:rPr lang="ru-RU" dirty="0" smtClean="0"/>
              <a:t>ВЯЧЕСЛАВОВНА</a:t>
            </a:r>
          </a:p>
          <a:p>
            <a:pPr algn="ctr"/>
            <a:r>
              <a:rPr lang="ru-RU" dirty="0" smtClean="0"/>
              <a:t>Воспитатель первой квалификационной категории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Pictures\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894"/>
            <a:ext cx="9144000" cy="6884894"/>
          </a:xfrm>
          <a:prstGeom prst="rect">
            <a:avLst/>
          </a:prstGeom>
          <a:noFill/>
        </p:spPr>
      </p:pic>
      <p:pic>
        <p:nvPicPr>
          <p:cNvPr id="3" name="Picture 6" descr="inknsfSpvLBlPl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24225"/>
            <a:ext cx="3022600" cy="3533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115616" y="188640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ИОБЩЕ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НИЕ ДЕТЕЙ К ЛИТЕРАТУРНОМУ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ИСКУССТВУ    как одно из условий реализации ФГОС дошкольного образования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3040" y="836712"/>
            <a:ext cx="86409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Литературное развитие это овладение дошкольниками  всеми богатствами родного языка при выражении своих мыслей и чувств, которые он заимствует из чтения детской литературы, культурой общения , умением вступать в контакт и вести диалог со сверстниками и взрослыми , пользоваться речевым этикетом.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Художественная детская литература – могучее средство воспитания , она должна стать развивающей средой и средством воспитания дошкольников , что позволит разнообразить  и создать полноценную образовательную среду детства дома и в саду.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Pictures\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894"/>
            <a:ext cx="9144000" cy="688489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835292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C00000"/>
                </a:solidFill>
              </a:rPr>
              <a:t>«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Родное слово- основа всякого умственного развития и сокровищница всех знаний»</a:t>
            </a:r>
          </a:p>
          <a:p>
            <a:pPr algn="r"/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К.Д.Ушинский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Основную информацию ребёнок получает через слово, его успех в обществе зависит от того, насколько он овладеет речью. Литературное развитие играет значительную роль в социализации ребёнка дошкольного возраста. Задача приобщения ребёнка к литературному искусству остро встаёт перед системой дошкольного образования . Так как снижается интерес к чтению. Телевидение , компьютерная техника вытесняют чтение как познавательную и художественно – эстетическую деятельность , в результате дети недостаточно владеют литературной речью , их лексикон беден, они пренебрегают книгами , относятся к чтению как к развлечению , а надо воспитывать думающего читателя.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Ребёнок дошкольного возраста – начинающий читатель , поэтому очень важно сформировать устойчивый интерес и уважение к книге , которое начинается с грамотного слушателя.  Несмотря на то , что ребёнок не умеет читать , он просит взрослых прочитать то или иное произведение и тем самым влияет на процесс  выбора.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Pictures\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 flipH="1">
            <a:off x="395535" y="188640"/>
            <a:ext cx="8352928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C00000"/>
                </a:solidFill>
              </a:rPr>
              <a:t>ЛИТЕРАТУРА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это искусство слова , которое играет огромную роль в воспитании дошкольников.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Учит видеть мир во всём многообразии. Она вводит ребёнка в огромный мир взрослых, воспитывая в них лучшие качества : доброту , скромность , трудолюбие, любовь к Родине и народу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Ребёнок из книги узнаёт много новых слов , образных выражений , его речь обогащается эмоциональной и поэтической лексикой , полученные представления из произведений переносятся детьми в их жизненный опыт, дают образцы русского литературного языка.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Развивает психические процессы , мышление, воображение ребёнка, обогащает его эмоции, формирует умение тонко чувствовать богатство родного языка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Велика роль художественной литературы для воспитания культуры поведения , т.к. художественное слово воздействует не только на создание и чувства, но и поступки ребёнка.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Позволяет раскрыть дошкольникам сложность взаимоотношений между людьми , способности переживаний, способствует возникновению у детей эмоционального отношения к поступкам героев , а затем окружающих людей и собственных поступкам.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Pictures\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43608" y="0"/>
            <a:ext cx="60893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                        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1763688" y="0"/>
            <a:ext cx="4968552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МЕОТДЫ И ПРИЁМЫ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0" y="836712"/>
            <a:ext cx="3635896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Литературная гостиная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979712" y="1628800"/>
            <a:ext cx="3312368" cy="6983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Интегрированные занятия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076056" y="764704"/>
            <a:ext cx="3672408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Игры - ситуации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79512" y="2060848"/>
            <a:ext cx="1512168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Беседы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1907704" y="2636912"/>
            <a:ext cx="396044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Творческие встречи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948264" y="1556792"/>
            <a:ext cx="1979712" cy="626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Книжные выставки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0" y="3789040"/>
            <a:ext cx="4355976" cy="6983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Тематические выставки рисунков и поделок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796136" y="2204864"/>
            <a:ext cx="2592288" cy="626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Конкурсы чтецов</a:t>
            </a:r>
            <a:endParaRPr lang="ru-RU" dirty="0"/>
          </a:p>
        </p:txBody>
      </p:sp>
      <p:sp>
        <p:nvSpPr>
          <p:cNvPr id="14" name="Овал 13"/>
          <p:cNvSpPr/>
          <p:nvPr/>
        </p:nvSpPr>
        <p:spPr>
          <a:xfrm>
            <a:off x="0" y="4797152"/>
            <a:ext cx="3635896" cy="6983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итературные игры и праздники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6084168" y="2924944"/>
            <a:ext cx="2664296" cy="5543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кскурсии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4355976" y="3501008"/>
            <a:ext cx="338437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Просмотр диафильмов, мультфильмов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5255568" y="4293096"/>
            <a:ext cx="3888432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Кружковая работа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1619672" y="5445224"/>
            <a:ext cx="255577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Проблемная группа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0" y="3068960"/>
            <a:ext cx="1800200" cy="5543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конкурсы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6335688" y="6209928"/>
            <a:ext cx="280831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Театральная деятельность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3563888" y="4581128"/>
            <a:ext cx="2160240" cy="4046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консультации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0" y="6237312"/>
            <a:ext cx="3096344" cy="6206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Практическая мастерская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Pictures\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 flipH="1">
            <a:off x="1285852" y="0"/>
            <a:ext cx="708307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C00000"/>
                </a:solidFill>
              </a:rPr>
              <a:t>     </a:t>
            </a:r>
            <a:endParaRPr lang="ru-RU" dirty="0" smtClean="0">
              <a:solidFill>
                <a:srgbClr val="C00000"/>
              </a:solidFill>
            </a:endParaRPr>
          </a:p>
          <a:p>
            <a:endParaRPr lang="ru-RU" dirty="0"/>
          </a:p>
        </p:txBody>
      </p:sp>
      <p:pic>
        <p:nvPicPr>
          <p:cNvPr id="5" name="Picture 4" descr="ЧИТАЙ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06962"/>
            <a:ext cx="1411288" cy="1951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 rot="15629152">
            <a:off x="-1213567" y="3436254"/>
            <a:ext cx="7280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1071538" y="0"/>
            <a:ext cx="807246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Среди задач воспитания и обучения современного детского сада можно выделить повышение речевой  культуры детей , общения, овладение родным языком как основы воспитания и обучения.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реализации данной образовательной области особую трудность представляет задача , связанная с развитием у детей литературной речи, что предполагает начитанность детей.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решения данной задачи необходимо объединение семьи и детского сада.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этого важно:</a:t>
            </a:r>
          </a:p>
          <a:p>
            <a:pPr lvl="1">
              <a:buFont typeface="Wingdings" pitchFamily="2" charset="2"/>
              <a:buChar char="Ø"/>
            </a:pP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Изучить и распространить лучший опыт тех родителей , которые систематически читают ребёнку дома;</a:t>
            </a:r>
          </a:p>
          <a:p>
            <a:pPr lvl="1">
              <a:buFont typeface="Wingdings" pitchFamily="2" charset="2"/>
              <a:buChar char="Ø"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Привлечь родителей к проведению работы по чтению художественной литературы в семье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Привлечь родителей к формированию круга детского чтения в семье, наличие библиотеки детской литературы, справочной литературы.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Это не традиционная форма работы с семьёй, а новая её форма –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СОЦИАЛЬНОЕ  ПАРТНЁРСТВО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когда родителям предоставляют равные права в решении образовательных задач, предлагаю разные варианты работы по чтению детской литературы, создавая единство образовательного пространства детского сада и семьи.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Pictures\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0"/>
            <a:ext cx="8568952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ФОРМЫ ВЗАИМОДЕЙСТВИЯ С РОДИТЕЛЯМИ ПО ПРИОБЩЕНИЮ ДЕТЕЙ К ХУДОЖЕСТВННОЙ ЛИТЕРАТУРЕ В СООТВЕТСТВИИ С ФГОС ДО. 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КОНСУЛЬТАЦИИ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СЕМИНАРЫ – практики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ТВОРЧЕСКИЕ КОНКУРСЫ  с участием родителей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ИЗГОТОВЛЕНИЕ С  ДЕТЬМИ КНИЖЕК – МАЛЫШЕК.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ВИКТОРИНЫ С УЧАСТИЕМ РОДИТЕЛЕЙ И ДЕТЕЙ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СОЗДАНИЕ ЛИТЕРАТУРНЫХ КОЛЛЕКЦИЙ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ОРГАНИЗАЦИЯ ПОДВИЖНОЙ БИБЛИОТЕКИ С ПРОИЗВЕДЕНИЯМИ ДЕТСКОЙ ХУДОЖЕСТВЕННОЙ ЛИТЕРАТУРЫ ДЛЯ РОДИТЕЛЕЙ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КОНКУРС ЧТЕЦОВ С УЧАСТИЕМ РОДИТЕЛЕЙ И ДЕТЕЙ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ПРИВЛЕЧЕНИЕ РОДИТЕЛЕЙ К ФОРМИРОВАНИЮ ВЫСТАВОК : ПО ВРЕМЕНАМ ГОДА , ПО ОДНОЙ ТЕМАТИКЕ , КНИГ – ЮБИЛЯРОВ.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ИЗГОТОВЛЕНИЕ РАЗНЫХ ВИДОВ ТЕАТРОВ К ПРОИЗВЕДЕНИЯМ ИЛИ КОСТЮМОВ К ИГРАМ – ДРАМАТИЗАЦИЯМ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ИЗГОТОВЛЕНИЕ РОДИТЕЛЯМИ И ДЕТЬМИ ДИДАКТИЧЕСКИХ ИГР ПО ПРОИЗВЕДЕНИЯМ ХУДОЖЕСТВЕННОЙ ЛИТЕРАТУРЫ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ПРЕЗЕНТАЦИЯ РОДИТЕЛЯМИ И ДЕТЬМИ ДОМАШНЕЙ БИБЛИОТЕКИ , ПРОСМОТРЕННОГО СПЕКТАКЛЯ, ЛЮБИМОЙ КНИГИ, ДЮБИМОГО ЛЛИТЕРАТУРНОГО ГЕРОЯ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ФОТОВЫСТАВКИ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ЛИТЕРАТУРНАЯ ГОСТИННАЯ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ПРИДУМЫВАНИЕ ЗАГАДОК , СКАЗОК О ПРОИЗВЕДЕНИЯХ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АКЦИИ « ЧИТАЕМ ДЕТЯМ» ( РОДИТЕЛИ ЧИТАЮТ ДЕТЯМ В ГРУППЕ)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ПРЕКТНАЯ ДЕЯТЕЛЬНОСТЬ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УЧАСТИЕ РОДИТЕЛЕЙ В ТЕАТРАЛЬНЫХ ПОСТАНОВКАХ</a:t>
            </a:r>
          </a:p>
          <a:p>
            <a:pPr marL="342900" indent="-342900">
              <a:buAutoNum type="arabicPeriod"/>
            </a:pPr>
            <a:endParaRPr lang="ru-RU" dirty="0" smtClean="0"/>
          </a:p>
        </p:txBody>
      </p:sp>
      <p:pic>
        <p:nvPicPr>
          <p:cNvPr id="4" name="Picture 4" descr="1721841_html_m1b2170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6720" y="332656"/>
            <a:ext cx="2377280" cy="1747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Pictures\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59632" y="0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ПРАКТИКА РЕАЛИЗАЦИИ ОБРАЗОВАТЕЛЬНОЙ ОБЛАСТИ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РАЗДЕЛ « ПРИОБЩЕНИК К ХУДОЖЕСТВЕННОЙ ЛИТЕРАТУРЕ».</a:t>
            </a:r>
          </a:p>
          <a:p>
            <a:endParaRPr lang="ru-RU" dirty="0" smtClean="0">
              <a:solidFill>
                <a:srgbClr val="C00000"/>
              </a:solidFill>
            </a:endParaRPr>
          </a:p>
          <a:p>
            <a:endParaRPr lang="ru-RU" dirty="0">
              <a:solidFill>
                <a:srgbClr val="C00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0" y="690632"/>
          <a:ext cx="9144000" cy="66243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  <a:gridCol w="3048000"/>
              </a:tblGrid>
              <a:tr h="562165">
                <a:tc gridSpan="3">
                  <a:txBody>
                    <a:bodyPr/>
                    <a:lstStyle/>
                    <a:p>
                      <a:r>
                        <a:rPr lang="ru-RU" dirty="0" smtClean="0"/>
                        <a:t>ФОРМЫ ОБРАЗОВАТЕЛЬНОЙ ДЕЯТЕЛЬНОСТИ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82523">
                <a:tc>
                  <a:txBody>
                    <a:bodyPr/>
                    <a:lstStyle/>
                    <a:p>
                      <a:r>
                        <a:rPr lang="ru-RU" dirty="0" smtClean="0"/>
                        <a:t>НОД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РЕЖИМНЫЕ МОМЕНТЫ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САМОСТОЯТЕЛЬНАЯ</a:t>
                      </a:r>
                      <a:r>
                        <a:rPr lang="ru-RU" sz="1400" baseline="0" dirty="0" smtClean="0"/>
                        <a:t> ДЕЯТЕЛЬНОСТЬ</a:t>
                      </a:r>
                      <a:endParaRPr lang="ru-RU" sz="1400" dirty="0"/>
                    </a:p>
                  </a:txBody>
                  <a:tcPr/>
                </a:tc>
              </a:tr>
              <a:tr h="482523">
                <a:tc gridSpan="3">
                  <a:txBody>
                    <a:bodyPr/>
                    <a:lstStyle/>
                    <a:p>
                      <a:r>
                        <a:rPr lang="ru-RU" dirty="0" smtClean="0"/>
                        <a:t>                                ФОРМЫ                ОРГАНИЗАЦИИ                      ДЕТЕЙ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51827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ИНДИВИДУАЬНЫЕ</a:t>
                      </a:r>
                    </a:p>
                    <a:p>
                      <a:r>
                        <a:rPr lang="ru-RU" sz="1400" dirty="0" smtClean="0"/>
                        <a:t>ПОДГРУППОВЫЕ</a:t>
                      </a:r>
                    </a:p>
                    <a:p>
                      <a:r>
                        <a:rPr lang="ru-RU" sz="1400" dirty="0" smtClean="0"/>
                        <a:t>ГРУПОВЫЕ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ГРУПОВЫЕ</a:t>
                      </a:r>
                    </a:p>
                    <a:p>
                      <a:r>
                        <a:rPr lang="ru-RU" sz="1400" dirty="0" smtClean="0"/>
                        <a:t>ПОДГРУПОВЫЕ</a:t>
                      </a:r>
                    </a:p>
                    <a:p>
                      <a:r>
                        <a:rPr lang="ru-RU" sz="1400" dirty="0" smtClean="0"/>
                        <a:t>ИНДИВИДУАЛЬНЫЕ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ИНДИВИДУАЛЬНЫЕ</a:t>
                      </a:r>
                    </a:p>
                    <a:p>
                      <a:r>
                        <a:rPr lang="ru-RU" sz="1400" dirty="0" smtClean="0"/>
                        <a:t>ПОДГРУПОВЫЕ</a:t>
                      </a:r>
                      <a:endParaRPr lang="ru-RU" sz="1400" dirty="0"/>
                    </a:p>
                  </a:txBody>
                  <a:tcPr/>
                </a:tc>
              </a:tr>
              <a:tr h="3688329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ЧТЕНИЕ</a:t>
                      </a:r>
                    </a:p>
                    <a:p>
                      <a:r>
                        <a:rPr lang="ru-RU" sz="1400" dirty="0" smtClean="0"/>
                        <a:t>ОБСУЖДЕНИЕ</a:t>
                      </a:r>
                    </a:p>
                    <a:p>
                      <a:r>
                        <a:rPr lang="ru-RU" sz="1400" dirty="0" smtClean="0"/>
                        <a:t>РАССКАЗ</a:t>
                      </a:r>
                    </a:p>
                    <a:p>
                      <a:r>
                        <a:rPr lang="ru-RU" sz="1400" dirty="0" smtClean="0"/>
                        <a:t>БЕСЕДА</a:t>
                      </a:r>
                    </a:p>
                    <a:p>
                      <a:r>
                        <a:rPr lang="ru-RU" sz="1400" dirty="0" smtClean="0"/>
                        <a:t>ИГРА</a:t>
                      </a:r>
                    </a:p>
                    <a:p>
                      <a:r>
                        <a:rPr lang="ru-RU" sz="1400" dirty="0" smtClean="0"/>
                        <a:t>ИНСЦЕНИРОВАНИЕ</a:t>
                      </a:r>
                    </a:p>
                    <a:p>
                      <a:r>
                        <a:rPr lang="ru-RU" sz="1400" dirty="0" smtClean="0"/>
                        <a:t>ВИКТОРИНА</a:t>
                      </a:r>
                    </a:p>
                    <a:p>
                      <a:r>
                        <a:rPr lang="ru-RU" sz="1400" dirty="0" smtClean="0"/>
                        <a:t>ЧТЕНИЕ СТИХОТВОРЕНИЙ</a:t>
                      </a:r>
                    </a:p>
                    <a:p>
                      <a:r>
                        <a:rPr lang="ru-RU" sz="1400" dirty="0" smtClean="0"/>
                        <a:t>КОНКУРС</a:t>
                      </a:r>
                    </a:p>
                    <a:p>
                      <a:r>
                        <a:rPr lang="ru-RU" sz="1400" dirty="0" smtClean="0"/>
                        <a:t>ПРОЕКТНАЯ ДЕЯТЕЛЬНОСТЬ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СИТУАТИВНЫЙ РАЗГОВОР С ДЕТЬМИ</a:t>
                      </a:r>
                    </a:p>
                    <a:p>
                      <a:r>
                        <a:rPr lang="ru-RU" sz="1400" dirty="0" smtClean="0"/>
                        <a:t>ИГРА</a:t>
                      </a:r>
                      <a:endParaRPr lang="ru-RU" sz="1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400" dirty="0" smtClean="0"/>
                        <a:t>ПРОДУКТИВНАЯ ДЕЯТЕЛЬНОСТЬ</a:t>
                      </a:r>
                    </a:p>
                    <a:p>
                      <a:r>
                        <a:rPr lang="ru-RU" sz="1400" dirty="0" smtClean="0"/>
                        <a:t>БЕСЕДА </a:t>
                      </a:r>
                    </a:p>
                    <a:p>
                      <a:r>
                        <a:rPr lang="ru-RU" sz="1400" dirty="0" smtClean="0"/>
                        <a:t>СОЧИНЕНИЕ ЗАГАДОК</a:t>
                      </a:r>
                    </a:p>
                    <a:p>
                      <a:r>
                        <a:rPr lang="ru-RU" sz="1400" dirty="0" smtClean="0"/>
                        <a:t>ПРОБЛЕМНАЯ СИТУАЦИЯ</a:t>
                      </a:r>
                    </a:p>
                    <a:p>
                      <a:r>
                        <a:rPr lang="ru-RU" sz="1400" dirty="0" smtClean="0"/>
                        <a:t>ИСПОЛЬЗОВАНИЕ РАЗЛИЧНЫХ ВИДОВ ТЕАТРОВ</a:t>
                      </a:r>
                    </a:p>
                    <a:p>
                      <a:r>
                        <a:rPr lang="ru-RU" sz="1400" dirty="0" smtClean="0"/>
                        <a:t>РЕМОНТ КНИГ</a:t>
                      </a:r>
                    </a:p>
                    <a:p>
                      <a:r>
                        <a:rPr lang="ru-RU" sz="1400" dirty="0" smtClean="0"/>
                        <a:t>ИЗГОТОВЛЕНИЕ КНИЖЕК- МАЛЫШЕК</a:t>
                      </a:r>
                    </a:p>
                    <a:p>
                      <a:r>
                        <a:rPr lang="ru-RU" sz="1400" dirty="0" smtClean="0"/>
                        <a:t>ИЗГОТОВЛЕНИЕ БОЛЬШОЙ КНИГИ</a:t>
                      </a:r>
                    </a:p>
                    <a:p>
                      <a:r>
                        <a:rPr lang="ru-RU" sz="1400" dirty="0" smtClean="0"/>
                        <a:t>РАССМАТРИВАНИЕ ИЛЛЮСТРАЦИЙ В КНИГЕ</a:t>
                      </a:r>
                    </a:p>
                    <a:p>
                      <a:r>
                        <a:rPr lang="ru-RU" sz="1400" dirty="0" smtClean="0"/>
                        <a:t>ВЫСТАВКИ КНИГ</a:t>
                      </a:r>
                    </a:p>
                    <a:p>
                      <a:r>
                        <a:rPr lang="ru-RU" sz="1400" dirty="0" smtClean="0"/>
                        <a:t>СОЗДАНИЕ ЛИТЕРАТУРНЫХ КОЛЕКЦИЙ</a:t>
                      </a:r>
                    </a:p>
                    <a:p>
                      <a:r>
                        <a:rPr lang="ru-RU" sz="1400" dirty="0" smtClean="0"/>
                        <a:t>ПРОЕКТНАЯ </a:t>
                      </a:r>
                      <a:r>
                        <a:rPr lang="ru-RU" sz="1400" dirty="0" err="1" smtClean="0"/>
                        <a:t>ДЕЯТЕЛЬНОСТь</a:t>
                      </a:r>
                      <a:endParaRPr lang="ru-RU" sz="1400" dirty="0" smtClean="0"/>
                    </a:p>
                    <a:p>
                      <a:r>
                        <a:rPr lang="ru-RU" sz="1400" dirty="0" smtClean="0"/>
                        <a:t>КОНЦЕРТ</a:t>
                      </a:r>
                    </a:p>
                    <a:p>
                      <a:r>
                        <a:rPr lang="ru-RU" sz="1400" dirty="0" smtClean="0"/>
                        <a:t>КОНКУРС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ИГРА</a:t>
                      </a:r>
                      <a:r>
                        <a:rPr lang="ru-RU" sz="1400" baseline="0" dirty="0" smtClean="0"/>
                        <a:t> (СЮЖЕТНО- РОЛЕВАЯ, ДИДАКТИЧЕСКАЯ. ИГРА- ДРАМАТИЗАЦИЯ)</a:t>
                      </a:r>
                    </a:p>
                    <a:p>
                      <a:r>
                        <a:rPr lang="ru-RU" sz="1400" baseline="0" dirty="0" smtClean="0"/>
                        <a:t>ПРОДУКТИВНАЯ ДЕЯТЕЛЬНОСТЬ</a:t>
                      </a:r>
                    </a:p>
                    <a:p>
                      <a:r>
                        <a:rPr lang="ru-RU" sz="1400" baseline="0" dirty="0" smtClean="0"/>
                        <a:t>РАСМАТРИВАНИЕ КНИГ</a:t>
                      </a:r>
                    </a:p>
                    <a:p>
                      <a:r>
                        <a:rPr lang="ru-RU" sz="1400" baseline="0" dirty="0" smtClean="0"/>
                        <a:t>ДЕЯТЕЛЬНОСТЬ В ТЕАТРАЛЬНОМ УГОЛКЕ ( РАЗЫГРЫВАНИЕ С ПОМОЩЬЮ РАЗНЫХ ВИДОВ ТЕАТРОВ ЗНАКОМЫХ ПРОИЗВЕДЕНИЙ ПРОИЗВЕДЕНИИ</a:t>
                      </a:r>
                      <a:r>
                        <a:rPr lang="ru-RU" baseline="0" dirty="0" smtClean="0"/>
                        <a:t>.</a:t>
                      </a:r>
                      <a:endParaRPr lang="ru-RU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Pictures\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59632" y="188640"/>
            <a:ext cx="7056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рекомендации для родителей по развитию читательского интереса.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Documents and Settings\User.HOME-CA9A0508BF.000\Рабочий стол\image00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548680"/>
            <a:ext cx="2555776" cy="3024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51520" y="119675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 smtClean="0">
                <a:solidFill>
                  <a:srgbClr val="7030A0"/>
                </a:solidFill>
              </a:rPr>
              <a:t>Дадим телевизору передышку и почитаем ребёнку книжку!» </a:t>
            </a: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10" name="Picture 3" descr="C:\Documents and Settings\Admin\Рабочий стол\картинки\400_F_5331727_dAQ7ZAaXcIfQDGhJ8tzqXZ5AXNFe0ry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3776" y="4416950"/>
            <a:ext cx="1840224" cy="2441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0" y="1772816"/>
            <a:ext cx="8964488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dirty="0" smtClean="0"/>
          </a:p>
          <a:p>
            <a:r>
              <a:rPr lang="ru-RU" sz="1400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Прививайте ребенку интерес к чтению с раннего детства.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Покупая книги, выбирайте яркие по оформлению и интересные и полезные по содержанию.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Систематически читайте ребенку. Это сформирует у него привычку ежедневного общения с книгой. 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Обсуждайте прочитанную детскую книгу в кругу своей семьи.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Рассказывайте ребенку об авторе прочитанной книги.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Если вы читаете ребенку книгу, старайтесь прервать чтение на самом увлекательном эпизоде, чтобы ребенок с нетерпением ждал продолжения.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Вспоминая с ребенком содержание ранее прочитанного, намеренно его искажайте, чтобы проверить, как он запомнил прочитанный текст.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Устраивайте дома дискуссии по прочитанным книгам.</a:t>
            </a:r>
          </a:p>
          <a:p>
            <a:endParaRPr lang="ru-RU" sz="1400" dirty="0" smtClean="0"/>
          </a:p>
          <a:p>
            <a:r>
              <a:rPr lang="ru-RU" sz="1400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Pictures\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Прививайте ребенку интерес к чтению с раннего детства.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Покупая книги, выбирайте яркие по оформлению и интересные и полезные по содержанию.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Систематически читайте ребенку. Это сформирует у него привычку ежедневного общения с книгой. 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Обсуждайте прочитанную детскую книгу в кругу своей семьи.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Рассказывайте ребенку об авторе прочитанной книги.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Если вы читаете ребенку книгу, старайтесь прервать чтение на самом увлекательном эпизоде, чтобы ребенок с нетерпением ждал продолжения.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Вспоминая с ребенком содержание ранее прочитанного, намеренно его искажайте, чтобы проверить, как он запомнил прочитанный текст.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Устраивайте дома дискуссии по прочитанным книгам.</a:t>
            </a:r>
          </a:p>
          <a:p>
            <a:endParaRPr lang="ru-RU" sz="1400" dirty="0" smtClean="0"/>
          </a:p>
          <a:p>
            <a:r>
              <a:rPr lang="ru-RU" sz="1400" dirty="0" smtClean="0"/>
              <a:t> </a:t>
            </a:r>
            <a:endParaRPr lang="ru-RU" dirty="0"/>
          </a:p>
        </p:txBody>
      </p:sp>
      <p:pic>
        <p:nvPicPr>
          <p:cNvPr id="4" name="Picture 6" descr="C:\Documents and Settings\Admin\Рабочий стол\картинки\img4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61048"/>
            <a:ext cx="5365091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Pictures\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solidFill>
            <a:srgbClr val="C00000"/>
          </a:solidFill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67744" y="188640"/>
            <a:ext cx="3532317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lnSpc>
                <a:spcPct val="90000"/>
              </a:lnSpc>
              <a:spcAft>
                <a:spcPct val="0"/>
              </a:spcAft>
              <a:buNone/>
              <a:defRPr/>
            </a:pPr>
            <a:r>
              <a:rPr lang="ru-RU" altLang="ru-RU" sz="2400" b="1" kern="0" dirty="0" smtClean="0">
                <a:solidFill>
                  <a:srgbClr val="FF0000"/>
                </a:solidFill>
                <a:latin typeface="Times New Roman" pitchFamily="18" charset="0"/>
              </a:rPr>
              <a:t>Круг детского чтения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43808" y="2420888"/>
            <a:ext cx="3384376" cy="1418456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ГРУППЫ ПРОИЗВЕДЕНИЙ</a:t>
            </a:r>
            <a:endParaRPr lang="ru-RU" sz="2800" dirty="0"/>
          </a:p>
        </p:txBody>
      </p:sp>
      <p:sp>
        <p:nvSpPr>
          <p:cNvPr id="8" name="Овал 7"/>
          <p:cNvSpPr/>
          <p:nvPr/>
        </p:nvSpPr>
        <p:spPr>
          <a:xfrm>
            <a:off x="323528" y="980728"/>
            <a:ext cx="2304256" cy="10584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РУССКОЕ НАРОДНОЕ ТВОРЧЕСТВО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3635896" y="548680"/>
            <a:ext cx="2304256" cy="9864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РУССКАЯ КЛАСИЧЕСКАЯ ЛИТЕРАТУРА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6084168" y="1412776"/>
            <a:ext cx="280831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СОВРЕМЕННАЯ РУССКАЯ ЛИТЕРАТУРА</a:t>
            </a:r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0" y="4581128"/>
            <a:ext cx="3672408" cy="10584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СОВРЕМЕННАЯ ЗАРУБЕЖНАЯ ЛИТЕРАТУРА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3779912" y="5301208"/>
            <a:ext cx="2930624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КЛАСИЧЕСКАЯ ЗАРУБЕЖНАЯ ЛИТЕРАТУРА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6501408" y="4077072"/>
            <a:ext cx="2642592" cy="9864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ТВОРЧЕСТВО НАРОДОВ МИРА</a:t>
            </a:r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 rot="7197902">
            <a:off x="2066215" y="1953905"/>
            <a:ext cx="484632" cy="978408"/>
          </a:xfrm>
          <a:prstGeom prst="downArrow">
            <a:avLst>
              <a:gd name="adj1" fmla="val 50000"/>
              <a:gd name="adj2" fmla="val 5580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 rot="13909315">
            <a:off x="6520627" y="2214322"/>
            <a:ext cx="504626" cy="989195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3337368">
            <a:off x="6053530" y="3880188"/>
            <a:ext cx="621056" cy="42785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4716016" y="4149080"/>
            <a:ext cx="484632" cy="978408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 rot="2583873">
            <a:off x="2543264" y="3838732"/>
            <a:ext cx="498496" cy="894526"/>
          </a:xfrm>
          <a:prstGeom prst="downArrow">
            <a:avLst>
              <a:gd name="adj1" fmla="val 4131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 rot="10800000">
            <a:off x="4644008" y="1556792"/>
            <a:ext cx="360040" cy="792088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Pictures\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solidFill>
            <a:srgbClr val="C00000"/>
          </a:solidFill>
        </p:spPr>
      </p:pic>
      <p:pic>
        <p:nvPicPr>
          <p:cNvPr id="19" name="Picture 7" descr="15"/>
          <p:cNvPicPr>
            <a:picLocks noChangeAspect="1" noChangeArrowheads="1"/>
          </p:cNvPicPr>
          <p:nvPr/>
        </p:nvPicPr>
        <p:blipFill>
          <a:blip r:embed="rId3" cstate="print"/>
          <a:srcRect l="6396" r="2908"/>
          <a:stretch>
            <a:fillRect/>
          </a:stretch>
        </p:blipFill>
        <p:spPr>
          <a:xfrm>
            <a:off x="179512" y="188640"/>
            <a:ext cx="4112975" cy="482148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22" name="Picture 5" descr="C:\Documents and Settings\гена\Рабочий стол\d0b7d0bed0bbd183d188d0bad0b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7218" y="0"/>
            <a:ext cx="1716782" cy="2483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7" descr="C:\Documents and Settings\гена\Рабочий стол\giharka13.jpg"/>
          <p:cNvPicPr>
            <a:picLocks noChangeAspect="1" noChangeArrowheads="1"/>
          </p:cNvPicPr>
          <p:nvPr/>
        </p:nvPicPr>
        <p:blipFill>
          <a:blip r:embed="rId5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11560" y="5286364"/>
            <a:ext cx="2188474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8" descr="C:\Documents and Settings\гена\Рабочий стол\Muzik_gusi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4581128"/>
            <a:ext cx="2666440" cy="20038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Picture 6" descr="C:\Documents and Settings\гена\Рабочий стол\539527192.jpg"/>
          <p:cNvPicPr>
            <a:picLocks noChangeAspect="1" noChangeArrowheads="1"/>
          </p:cNvPicPr>
          <p:nvPr/>
        </p:nvPicPr>
        <p:blipFill>
          <a:blip r:embed="rId7" cstate="print"/>
          <a:srcRect l="2937" t="32392" b="3629"/>
          <a:stretch>
            <a:fillRect/>
          </a:stretch>
        </p:blipFill>
        <p:spPr bwMode="auto">
          <a:xfrm>
            <a:off x="7380312" y="2348880"/>
            <a:ext cx="1763688" cy="2173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TextBox 25"/>
          <p:cNvSpPr txBox="1"/>
          <p:nvPr/>
        </p:nvSpPr>
        <p:spPr>
          <a:xfrm>
            <a:off x="4644008" y="0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КНИЖНЫЙ УГОЛОК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" name="Picture 2" descr="C:\Documents and Settings\User.HOME-CA9A0508BF.000\Рабочий стол\8725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66730" y="1484783"/>
            <a:ext cx="2840102" cy="2448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Picture 2" descr="C:\Users\detsad\Pictures\img03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32240" y="4214794"/>
            <a:ext cx="2071702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Pictures\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894"/>
          </a:xfrm>
          <a:prstGeom prst="rect">
            <a:avLst/>
          </a:prstGeom>
          <a:solidFill>
            <a:srgbClr val="C00000"/>
          </a:solidFill>
        </p:spPr>
      </p:pic>
      <p:sp>
        <p:nvSpPr>
          <p:cNvPr id="3" name="Прямоугольник 2"/>
          <p:cNvSpPr/>
          <p:nvPr/>
        </p:nvSpPr>
        <p:spPr>
          <a:xfrm>
            <a:off x="395536" y="188640"/>
            <a:ext cx="7848872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dirty="0" smtClean="0">
                <a:solidFill>
                  <a:srgbClr val="7030A0"/>
                </a:solidFill>
              </a:rPr>
              <a:t>РОДИТЕЛИ ПОМНИТЕ</a:t>
            </a:r>
            <a:r>
              <a:rPr lang="ru-RU" sz="2400" u="sng" dirty="0" smtClean="0">
                <a:solidFill>
                  <a:srgbClr val="C00000"/>
                </a:solidFill>
              </a:rPr>
              <a:t>: </a:t>
            </a:r>
            <a:r>
              <a:rPr lang="ru-RU" sz="2400" dirty="0" smtClean="0">
                <a:solidFill>
                  <a:srgbClr val="C00000"/>
                </a:solidFill>
              </a:rPr>
              <a:t>БУДУЩЕГО ЧИТАТЕЛЯ НЕОБХОДИМО ВОСПИТЫВАТЬ, КОГДА ОН ЕЩЕ ЯВЛЯЕТСЯ СЛУШАТЕЛЕМ.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605" y="980728"/>
            <a:ext cx="4894395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708"/>
            <a:ext cx="4203460" cy="37642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1010</Words>
  <Application>Microsoft Office PowerPoint</Application>
  <PresentationFormat>Экран (4:3)</PresentationFormat>
  <Paragraphs>145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DNS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админ</cp:lastModifiedBy>
  <cp:revision>9</cp:revision>
  <dcterms:created xsi:type="dcterms:W3CDTF">2017-02-12T11:42:37Z</dcterms:created>
  <dcterms:modified xsi:type="dcterms:W3CDTF">2017-03-15T08:09:17Z</dcterms:modified>
</cp:coreProperties>
</file>