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9" r:id="rId1"/>
  </p:sldMasterIdLst>
  <p:notesMasterIdLst>
    <p:notesMasterId r:id="rId18"/>
  </p:notesMasterIdLst>
  <p:sldIdLst>
    <p:sldId id="256" r:id="rId2"/>
    <p:sldId id="262" r:id="rId3"/>
    <p:sldId id="287" r:id="rId4"/>
    <p:sldId id="265" r:id="rId5"/>
    <p:sldId id="283" r:id="rId6"/>
    <p:sldId id="284" r:id="rId7"/>
    <p:sldId id="288" r:id="rId8"/>
    <p:sldId id="266" r:id="rId9"/>
    <p:sldId id="267" r:id="rId10"/>
    <p:sldId id="268" r:id="rId11"/>
    <p:sldId id="269" r:id="rId12"/>
    <p:sldId id="271" r:id="rId13"/>
    <p:sldId id="272" r:id="rId14"/>
    <p:sldId id="274" r:id="rId15"/>
    <p:sldId id="285" r:id="rId16"/>
    <p:sldId id="286" r:id="rId17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50BD4"/>
    <a:srgbClr val="66FFFF"/>
    <a:srgbClr val="08DBE0"/>
    <a:srgbClr val="AC38AF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8" autoAdjust="0"/>
    <p:restoredTop sz="94728" autoAdjust="0"/>
  </p:normalViewPr>
  <p:slideViewPr>
    <p:cSldViewPr>
      <p:cViewPr varScale="1">
        <p:scale>
          <a:sx n="91" d="100"/>
          <a:sy n="91" d="100"/>
        </p:scale>
        <p:origin x="126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907"/>
            <a:ext cx="5438140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091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30091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AA4B584E-4B95-4109-A756-9B19CFE30D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57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Freeform 28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3B0038-032C-428D-8254-A83A72E1FA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4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2D5AB2-462B-40ED-87E5-D944BBB029C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51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494F9F-BC0B-4B15-AB90-5E0C61E5D67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21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C52671-4173-4684-92CD-0200A3C7739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89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46C4B5-7826-48BD-8387-A7ED3FC1F95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33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8329AA-336A-4C34-AECF-395134BCA86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10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D94C84-8D9B-44BD-B7EB-05266A242A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2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D048EB-93CC-44C7-A198-4C272D68F06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42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25935A-013C-4CEE-9D94-516BD3C5E2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96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1A2213-5632-44C0-B409-39A6D163AC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27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1A2213-5632-44C0-B409-39A6D163AC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182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1A2213-5632-44C0-B409-39A6D163AC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46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1A2213-5632-44C0-B409-39A6D163AC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398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1A2213-5632-44C0-B409-39A6D163AC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75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15EFE5-15CA-41F7-AF62-6EC010C51C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37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B27E45-3F86-410B-BFB0-88208D9278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17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DF18A-7463-4FCE-A617-C5B76E1094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48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E81A2213-5632-44C0-B409-39A6D163AC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1299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  <p:sldLayoutId id="2147483951" r:id="rId12"/>
    <p:sldLayoutId id="2147483952" r:id="rId13"/>
    <p:sldLayoutId id="2147483953" r:id="rId14"/>
    <p:sldLayoutId id="2147483954" r:id="rId15"/>
    <p:sldLayoutId id="2147483955" r:id="rId16"/>
    <p:sldLayoutId id="2147483956" r:id="rId17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1043608" y="0"/>
            <a:ext cx="7414592" cy="98107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1200" i="1" dirty="0" smtClean="0">
                <a:latin typeface="Century Schoolbook" pitchFamily="18" charset="0"/>
              </a:rPr>
              <a:t/>
            </a:r>
            <a:br>
              <a:rPr lang="ru-RU" sz="1200" i="1" dirty="0" smtClean="0">
                <a:latin typeface="Century Schoolbook" pitchFamily="18" charset="0"/>
              </a:rPr>
            </a:br>
            <a:r>
              <a:rPr lang="en-US" sz="1200" i="1" dirty="0" smtClean="0">
                <a:latin typeface="Century Schoolbook" pitchFamily="18" charset="0"/>
              </a:rPr>
              <a:t/>
            </a:r>
            <a:br>
              <a:rPr lang="en-US" sz="1200" i="1" dirty="0" smtClean="0">
                <a:latin typeface="Century Schoolbook" pitchFamily="18" charset="0"/>
              </a:rPr>
            </a:br>
            <a:r>
              <a:rPr lang="ru-RU" sz="1200" i="1" dirty="0" smtClean="0">
                <a:latin typeface="Century Schoolbook" pitchFamily="18" charset="0"/>
              </a:rPr>
              <a:t> </a:t>
            </a: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23528" y="490537"/>
            <a:ext cx="6840760" cy="5818783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90000"/>
              </a:lnSpc>
              <a:defRPr/>
            </a:pPr>
            <a:endParaRPr lang="en-US" sz="2800" i="1" dirty="0" smtClean="0">
              <a:latin typeface="Century Schoolbook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ru-RU" sz="3200" b="1" i="1" dirty="0" smtClean="0">
              <a:latin typeface="Century Schoolbook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ru-RU" sz="3200" b="1" i="1" dirty="0" smtClean="0">
              <a:latin typeface="Century Schoolbook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12800" b="1" i="1" dirty="0" smtClean="0">
                <a:latin typeface="Century Schoolbook" pitchFamily="18" charset="0"/>
              </a:rPr>
              <a:t>Презентация перспективного                   плана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2800" b="1" i="1" dirty="0" smtClean="0">
                <a:latin typeface="Century Schoolbook" pitchFamily="18" charset="0"/>
              </a:rPr>
              <a:t>«Развитие сенсорных способностей посредством дидактической игры у детей раннего возраста»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3500" i="1" dirty="0" smtClean="0">
                <a:latin typeface="Century Schoolbook" pitchFamily="18" charset="0"/>
              </a:rPr>
              <a:t>                           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3500" i="1" dirty="0" smtClean="0">
                <a:latin typeface="Century Schoolbook" pitchFamily="18" charset="0"/>
              </a:rPr>
              <a:t>                                                                                                                                                              </a:t>
            </a:r>
          </a:p>
          <a:p>
            <a:pPr algn="r" eaLnBrk="1" hangingPunct="1">
              <a:lnSpc>
                <a:spcPct val="90000"/>
              </a:lnSpc>
              <a:defRPr/>
            </a:pPr>
            <a:r>
              <a:rPr lang="ru-RU" sz="2000" i="1" dirty="0" smtClean="0">
                <a:latin typeface="Century Schoolbook" pitchFamily="18" charset="0"/>
              </a:rPr>
              <a:t> </a:t>
            </a:r>
          </a:p>
          <a:p>
            <a:pPr algn="r" eaLnBrk="1" hangingPunct="1">
              <a:lnSpc>
                <a:spcPct val="90000"/>
              </a:lnSpc>
              <a:defRPr/>
            </a:pPr>
            <a:r>
              <a:rPr lang="ru-RU" sz="11200" i="1" dirty="0" smtClean="0">
                <a:latin typeface="Century Schoolbook" pitchFamily="18" charset="0"/>
              </a:rPr>
              <a:t>Воспитатель:</a:t>
            </a:r>
          </a:p>
          <a:p>
            <a:pPr algn="r" eaLnBrk="1" hangingPunct="1">
              <a:lnSpc>
                <a:spcPct val="90000"/>
              </a:lnSpc>
              <a:defRPr/>
            </a:pPr>
            <a:r>
              <a:rPr lang="ru-RU" sz="11200" i="1" dirty="0" smtClean="0">
                <a:latin typeface="Century Schoolbook" pitchFamily="18" charset="0"/>
              </a:rPr>
              <a:t>                                     Котова Оксана               Михайловна		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11200" i="1" dirty="0" smtClean="0">
              <a:latin typeface="Century Schoolbook" pitchFamily="18" charset="0"/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11200" dirty="0" smtClean="0"/>
              <a:t>          </a:t>
            </a:r>
            <a:r>
              <a:rPr lang="ru-RU" sz="11200" dirty="0" smtClean="0"/>
              <a:t>2016 </a:t>
            </a:r>
            <a:r>
              <a:rPr lang="ru-RU" sz="11200" dirty="0" smtClean="0"/>
              <a:t>год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260648"/>
            <a:ext cx="7776864" cy="446449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4000" dirty="0" smtClean="0">
                <a:effectLst/>
              </a:rPr>
              <a:t>	</a:t>
            </a:r>
            <a:r>
              <a:rPr lang="ru-RU" sz="3100" dirty="0"/>
              <a:t>Сенсорное развитие ребенка – это развитие его восприятия и формирования представлений о важнейших свойствах предметов, их форме, цвете, величине, положение в пространстве, а также запахе и вкусе. Период первых трех лет – наиболее интенсивного психического и физического развития малышей. Успешность умственного, физического, здорового развития ребенка в значительной степени зависит от уровня сенсорного развития, т.е. от того, насколько ребенок слышит, видит, осязает окружающий мир</a:t>
            </a:r>
            <a:r>
              <a:rPr lang="ru-RU" sz="4000" dirty="0"/>
              <a:t>.</a:t>
            </a:r>
            <a:r>
              <a:rPr lang="ru-RU" sz="4000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000" dirty="0" smtClean="0">
                <a:effectLst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260648"/>
            <a:ext cx="7776864" cy="446449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100" dirty="0" smtClean="0">
                <a:effectLst/>
              </a:rPr>
              <a:t>Актуальность перспективного плана:	</a:t>
            </a:r>
            <a:r>
              <a:rPr lang="ru-RU" sz="4000" dirty="0" smtClean="0">
                <a:effectLst/>
              </a:rPr>
              <a:t/>
            </a:r>
            <a:br>
              <a:rPr lang="ru-RU" sz="4000" dirty="0" smtClean="0">
                <a:effectLst/>
              </a:rPr>
            </a:br>
            <a:r>
              <a:rPr lang="ru-RU" sz="2700" dirty="0" smtClean="0"/>
              <a:t>Проведенный </a:t>
            </a:r>
            <a:r>
              <a:rPr lang="ru-RU" sz="2700" dirty="0"/>
              <a:t>мониторинг по развитию сенсорных способностей детей нашей </a:t>
            </a:r>
            <a:r>
              <a:rPr lang="ru-RU" sz="2700" dirty="0" smtClean="0"/>
              <a:t>группы </a:t>
            </a:r>
            <a:r>
              <a:rPr lang="ru-RU" sz="2700" dirty="0"/>
              <a:t>показал недостаточный уровень сенсорного развития по всем </a:t>
            </a:r>
            <a:r>
              <a:rPr lang="ru-RU" sz="2700" dirty="0" smtClean="0"/>
              <a:t>показателям. </a:t>
            </a:r>
            <a:r>
              <a:rPr lang="ru-RU" sz="2700" dirty="0"/>
              <a:t>В результате проведенного исследования, возникла необходимость в разработке и реализации </a:t>
            </a:r>
            <a:r>
              <a:rPr lang="ru-RU" sz="2700" dirty="0" smtClean="0"/>
              <a:t>плана</a:t>
            </a:r>
            <a:r>
              <a:rPr lang="ru-RU" sz="2700" dirty="0"/>
              <a:t>, направленного на повышение сенсорной культуры детей </a:t>
            </a:r>
            <a:r>
              <a:rPr lang="ru-RU" sz="2700" dirty="0" smtClean="0"/>
              <a:t>раннего возраста.</a:t>
            </a:r>
            <a:r>
              <a:rPr lang="ru-RU" sz="2700" dirty="0"/>
              <a:t> Огромную роль в развитие сенсорных способностей детей раннего возраста отводиться дидактической игре, так как ребенок практически все в этом мире познает через игру. Дидактические игры выполняют функцию </a:t>
            </a:r>
            <a:r>
              <a:rPr lang="ru-RU" sz="2700" dirty="0" smtClean="0"/>
              <a:t> контроля </a:t>
            </a:r>
            <a:r>
              <a:rPr lang="ru-RU" sz="2700" dirty="0"/>
              <a:t>за состоянием сенсорного развития детей.</a:t>
            </a:r>
            <a:endParaRPr lang="ru-RU" sz="27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6414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549274"/>
            <a:ext cx="7740650" cy="1943622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412776"/>
            <a:ext cx="7350125" cy="407166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</a:t>
            </a:r>
            <a:r>
              <a:rPr lang="ru-RU" sz="2400" dirty="0" smtClean="0"/>
              <a:t>обеспечивать </a:t>
            </a:r>
            <a:r>
              <a:rPr lang="ru-RU" sz="2400" dirty="0"/>
              <a:t>накопление представлений у детей раннего возраста о форме, цвете, величине предметов, их свойствах, которые составляют фундамент общего умственного развития ребенка и являются условием успешного овладения любой практической деятельностью.</a:t>
            </a:r>
            <a:endParaRPr lang="ru-RU" sz="24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09598" y="1484784"/>
            <a:ext cx="6347714" cy="3880773"/>
          </a:xfrm>
        </p:spPr>
        <p:txBody>
          <a:bodyPr>
            <a:noAutofit/>
          </a:bodyPr>
          <a:lstStyle/>
          <a:p>
            <a:r>
              <a:rPr lang="ru-RU" sz="2400" dirty="0" smtClean="0"/>
              <a:t>знакомство </a:t>
            </a:r>
            <a:r>
              <a:rPr lang="ru-RU" sz="2400" dirty="0"/>
              <a:t>с дидактическими играми и правилами этих игр;</a:t>
            </a:r>
          </a:p>
          <a:p>
            <a:r>
              <a:rPr lang="ru-RU" sz="2400" dirty="0"/>
              <a:t>воспитывать познавательный интерес, любознательность;</a:t>
            </a:r>
          </a:p>
          <a:p>
            <a:r>
              <a:rPr lang="ru-RU" sz="2400" dirty="0"/>
              <a:t>упражнять в установлении сходства и различия между предметами;</a:t>
            </a:r>
          </a:p>
          <a:p>
            <a:r>
              <a:rPr lang="ru-RU" sz="2400" dirty="0"/>
              <a:t>способствовать развитию у детей обследовательских умений и навыков;</a:t>
            </a:r>
          </a:p>
          <a:p>
            <a:r>
              <a:rPr lang="ru-RU" sz="2400" dirty="0" smtClean="0"/>
              <a:t>Формировать представления о цвете, форме, величине предметов, положения их в пространстве;</a:t>
            </a:r>
          </a:p>
          <a:p>
            <a:r>
              <a:rPr lang="ru-RU" sz="2400" dirty="0" smtClean="0"/>
              <a:t>развивать </a:t>
            </a:r>
            <a:r>
              <a:rPr lang="ru-RU" sz="2400" dirty="0"/>
              <a:t>мелкую моторику рук</a:t>
            </a:r>
            <a:r>
              <a:rPr lang="ru-RU" sz="2400" dirty="0" smtClean="0"/>
              <a:t>;</a:t>
            </a:r>
            <a:r>
              <a:rPr lang="ru-RU" sz="2400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6347713" cy="132080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реализации перспективного плана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52736"/>
            <a:ext cx="6984776" cy="5544616"/>
          </a:xfrm>
        </p:spPr>
        <p:txBody>
          <a:bodyPr>
            <a:normAutofit fontScale="62500" lnSpcReduction="20000"/>
          </a:bodyPr>
          <a:lstStyle/>
          <a:p>
            <a:pPr marL="0" indent="0" eaLnBrk="1" hangingPunct="1">
              <a:buNone/>
            </a:pPr>
            <a:endParaRPr lang="ru-RU" dirty="0" smtClean="0"/>
          </a:p>
          <a:p>
            <a:r>
              <a:rPr lang="ru-RU" sz="3200" dirty="0"/>
              <a:t>Изучение современных требований к содержанию и организации работы по сенсорному воспитанию детей раннего возраста в соответствие с ФГОСТ.</a:t>
            </a:r>
          </a:p>
          <a:p>
            <a:r>
              <a:rPr lang="ru-RU" sz="3200" dirty="0"/>
              <a:t>Пополнение сенсорного уголка новыми </a:t>
            </a:r>
            <a:r>
              <a:rPr lang="ru-RU" sz="3200" dirty="0" smtClean="0"/>
              <a:t>играми.</a:t>
            </a:r>
          </a:p>
          <a:p>
            <a:r>
              <a:rPr lang="ru-RU" sz="3200" dirty="0"/>
              <a:t> Непосредственная образовательная деятельность.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Совместные игры с песком и водой </a:t>
            </a:r>
            <a:r>
              <a:rPr lang="ru-RU" sz="3200" dirty="0" smtClean="0"/>
              <a:t>на игровой площадке и в </a:t>
            </a:r>
            <a:r>
              <a:rPr lang="ru-RU" sz="3200" dirty="0"/>
              <a:t>группе в центре «Вода и песок».</a:t>
            </a:r>
          </a:p>
          <a:p>
            <a:r>
              <a:rPr lang="ru-RU" sz="3200" dirty="0"/>
              <a:t>Дидактические игры с </a:t>
            </a:r>
            <a:r>
              <a:rPr lang="ru-RU" sz="3200" dirty="0" smtClean="0"/>
              <a:t>малышами: </a:t>
            </a:r>
          </a:p>
          <a:p>
            <a:pPr marL="0" indent="0">
              <a:buNone/>
            </a:pPr>
            <a:r>
              <a:rPr lang="ru-RU" sz="3200" dirty="0" smtClean="0"/>
              <a:t>   для </a:t>
            </a:r>
            <a:r>
              <a:rPr lang="ru-RU" sz="3200" dirty="0"/>
              <a:t>зрительного </a:t>
            </a:r>
            <a:r>
              <a:rPr lang="ru-RU" sz="3200" dirty="0" smtClean="0"/>
              <a:t>восприятия  «теремок», «одень        мишку», «где, чей домик»  </a:t>
            </a:r>
          </a:p>
          <a:p>
            <a:pPr marL="0" indent="0">
              <a:buNone/>
            </a:pPr>
            <a:r>
              <a:rPr lang="ru-RU" sz="3200" dirty="0" smtClean="0"/>
              <a:t>   для </a:t>
            </a:r>
            <a:r>
              <a:rPr lang="ru-RU" sz="3200" dirty="0"/>
              <a:t>слухового восприятия </a:t>
            </a:r>
            <a:r>
              <a:rPr lang="ru-RU" sz="3200" dirty="0" smtClean="0"/>
              <a:t>: </a:t>
            </a:r>
            <a:r>
              <a:rPr lang="ru-RU" sz="3200" dirty="0"/>
              <a:t>«Постучим – погремим»; «Кто как кричит</a:t>
            </a:r>
            <a:r>
              <a:rPr lang="ru-RU" sz="3200" dirty="0" smtClean="0"/>
              <a:t>?»</a:t>
            </a:r>
          </a:p>
          <a:p>
            <a:pPr marL="0" indent="0">
              <a:buNone/>
            </a:pPr>
            <a:r>
              <a:rPr lang="ru-RU" sz="3200" dirty="0" smtClean="0"/>
              <a:t>  для </a:t>
            </a:r>
            <a:r>
              <a:rPr lang="ru-RU" sz="3200" dirty="0"/>
              <a:t>развития моторики: предметы – вкладыши, стержни для нанизывания колец, коробочки для </a:t>
            </a:r>
            <a:r>
              <a:rPr lang="ru-RU" sz="3200" dirty="0" smtClean="0"/>
              <a:t> проталкивания </a:t>
            </a:r>
            <a:r>
              <a:rPr lang="ru-RU" sz="3200" dirty="0"/>
              <a:t>фигур, дидактические игрушки, включающие различные </a:t>
            </a:r>
            <a:r>
              <a:rPr lang="ru-RU" sz="3200" dirty="0" smtClean="0"/>
              <a:t>виды шнуровки</a:t>
            </a:r>
            <a:endParaRPr lang="ru-RU" sz="3200" dirty="0"/>
          </a:p>
          <a:p>
            <a:pPr marL="0" indent="0">
              <a:buNone/>
            </a:pPr>
            <a:endParaRPr lang="ru-RU" sz="3300" dirty="0"/>
          </a:p>
          <a:p>
            <a:endParaRPr lang="ru-RU" sz="3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80694" y="116632"/>
            <a:ext cx="6347713" cy="1152128"/>
          </a:xfrm>
        </p:spPr>
        <p:txBody>
          <a:bodyPr>
            <a:normAutofit/>
          </a:bodyPr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реализации перспективного плана</a:t>
            </a:r>
            <a:endParaRPr lang="ru-RU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1556792"/>
            <a:ext cx="6984776" cy="496855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Игры </a:t>
            </a:r>
            <a:r>
              <a:rPr lang="ru-RU" sz="2000" dirty="0"/>
              <a:t>с цветным конструктором крупного размера; с пирамидками, разными по размеру, по цветам, по форме; с матрешками; геометрическими вкладышами и т. д.</a:t>
            </a:r>
          </a:p>
          <a:p>
            <a:r>
              <a:rPr lang="ru-RU" sz="2000" dirty="0"/>
              <a:t>Мозаика: настольная и напольная.</a:t>
            </a:r>
          </a:p>
          <a:p>
            <a:r>
              <a:rPr lang="ru-RU" sz="2000" dirty="0"/>
              <a:t>Настольно-печатные дидактические </a:t>
            </a:r>
            <a:r>
              <a:rPr lang="ru-RU" sz="2000" dirty="0" smtClean="0"/>
              <a:t>игры «найди пару», «виды транспорта»</a:t>
            </a:r>
            <a:endParaRPr lang="ru-RU" sz="2000" dirty="0"/>
          </a:p>
          <a:p>
            <a:r>
              <a:rPr lang="ru-RU" sz="2000" dirty="0"/>
              <a:t>Самостоятельные игры малышей.</a:t>
            </a:r>
          </a:p>
          <a:p>
            <a:r>
              <a:rPr lang="ru-RU" sz="2000" dirty="0"/>
              <a:t>Чтение художественной </a:t>
            </a:r>
            <a:r>
              <a:rPr lang="ru-RU" sz="2000" dirty="0" smtClean="0"/>
              <a:t>литературы; рассказывание сказок с использованием настольного театра,  </a:t>
            </a:r>
            <a:r>
              <a:rPr lang="ru-RU" sz="2000" dirty="0"/>
              <a:t>рассматривание иллюстраций, предметных и сюжетных картинок.</a:t>
            </a:r>
          </a:p>
          <a:p>
            <a:r>
              <a:rPr lang="ru-RU" sz="2000" dirty="0" smtClean="0"/>
              <a:t>Анализ </a:t>
            </a:r>
            <a:r>
              <a:rPr lang="ru-RU" sz="2000" dirty="0"/>
              <a:t>полученных результатов, выводы.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3300" dirty="0"/>
          </a:p>
        </p:txBody>
      </p:sp>
    </p:spTree>
    <p:extLst>
      <p:ext uri="{BB962C8B-B14F-4D97-AF65-F5344CB8AC3E}">
        <p14:creationId xmlns:p14="http://schemas.microsoft.com/office/powerpoint/2010/main" val="191986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/>
              <a:t> Совместные игры с песком и водой на игровой площадке и в группе в центре «Вода и песок».</a:t>
            </a:r>
            <a:br>
              <a:rPr lang="ru-RU" sz="3200" dirty="0"/>
            </a:br>
            <a:endParaRPr lang="ru-RU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19672" y="2492896"/>
            <a:ext cx="2801888" cy="1008112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endParaRPr lang="ru-RU" sz="2400" i="1" dirty="0" smtClean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615" y="4006082"/>
            <a:ext cx="3473240" cy="2604930"/>
          </a:xfrm>
        </p:spPr>
      </p:pic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44" y="1704933"/>
            <a:ext cx="4251559" cy="318866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123" y="1268760"/>
            <a:ext cx="3500400" cy="2625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53" y="1409259"/>
            <a:ext cx="3960000" cy="2969532"/>
          </a:xfrm>
          <a:prstGeom prst="rect">
            <a:avLst/>
          </a:prstGeom>
        </p:spPr>
      </p:pic>
      <p:sp>
        <p:nvSpPr>
          <p:cNvPr id="10242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 </a:t>
            </a:r>
            <a:r>
              <a:rPr lang="ru-RU" sz="3200" dirty="0" smtClean="0"/>
              <a:t>зрительного </a:t>
            </a:r>
            <a:r>
              <a:rPr lang="ru-RU" sz="3200" dirty="0"/>
              <a:t>восприятия  «теремок», «</a:t>
            </a:r>
            <a:r>
              <a:rPr lang="ru-RU" sz="3200" dirty="0" smtClean="0"/>
              <a:t>одень мишку</a:t>
            </a:r>
            <a:r>
              <a:rPr lang="ru-RU" sz="3200" dirty="0"/>
              <a:t>», «где, чей домик»  </a:t>
            </a:r>
            <a:endParaRPr lang="ru-RU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944" y="4493571"/>
            <a:ext cx="3781217" cy="2364429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697" y="1409259"/>
            <a:ext cx="3888000" cy="291600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/>
              <a:t>для слухового восприятия : «Постучим – погремим»; «Кто как кричит?»</a:t>
            </a:r>
            <a:br>
              <a:rPr lang="ru-RU" sz="3200" dirty="0"/>
            </a:br>
            <a:endParaRPr lang="ru-RU" sz="3200" b="1" i="1" dirty="0" smtClean="0"/>
          </a:p>
        </p:txBody>
      </p:sp>
      <p:sp>
        <p:nvSpPr>
          <p:cNvPr id="11269" name="Rectangle 21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2017713"/>
            <a:ext cx="4535487" cy="4114800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q"/>
            </a:pPr>
            <a:r>
              <a:rPr lang="ru-RU" sz="2000" dirty="0" smtClean="0"/>
              <a:t>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12" y="1268760"/>
            <a:ext cx="4560000" cy="3420000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512" y="2978760"/>
            <a:ext cx="4192463" cy="3144347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>
          <a:xfrm>
            <a:off x="1350963" y="476250"/>
            <a:ext cx="7793037" cy="1462088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sz="3200" dirty="0"/>
              <a:t>для развития моторики: предметы – вкладыши, стержни для нанизывания колец, коробочки для  проталкивания фигур, дидактические игрушки, включающие различные виды шнуровки</a:t>
            </a:r>
            <a:br>
              <a:rPr lang="ru-RU" sz="3200" dirty="0"/>
            </a:br>
            <a:r>
              <a:rPr lang="ru-RU" sz="3300" dirty="0"/>
              <a:t/>
            </a:r>
            <a:br>
              <a:rPr lang="ru-RU" sz="3300" dirty="0"/>
            </a:br>
            <a:endParaRPr lang="ru-RU" sz="3200" b="1" i="1" dirty="0" smtClean="0"/>
          </a:p>
        </p:txBody>
      </p:sp>
      <p:sp>
        <p:nvSpPr>
          <p:cNvPr id="1229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1628800"/>
            <a:ext cx="3810000" cy="4679925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q"/>
            </a:pPr>
            <a:r>
              <a:rPr lang="ru-RU" sz="2000" i="1" dirty="0" smtClean="0"/>
              <a:t>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40" y="2924944"/>
            <a:ext cx="4775748" cy="3581811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459" y="2944344"/>
            <a:ext cx="3835410" cy="2876557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3" y="-531439"/>
            <a:ext cx="8404995" cy="2160240"/>
          </a:xfrm>
        </p:spPr>
        <p:txBody>
          <a:bodyPr>
            <a:noAutofit/>
          </a:bodyPr>
          <a:lstStyle/>
          <a:p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>Игры со строительным материалом</a:t>
            </a:r>
            <a:br>
              <a:rPr lang="ru-RU" sz="3200" b="1" i="1" dirty="0" smtClean="0"/>
            </a:br>
            <a:r>
              <a:rPr lang="ru-RU" sz="3200" b="1" i="1" dirty="0" smtClean="0"/>
              <a:t>Конструирование</a:t>
            </a:r>
            <a:br>
              <a:rPr lang="ru-RU" sz="3200" b="1" i="1" dirty="0" smtClean="0"/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> </a:t>
            </a:r>
            <a:br>
              <a:rPr lang="ru-RU" sz="3200" b="1" i="1" dirty="0" smtClean="0"/>
            </a:br>
            <a:endParaRPr lang="ru-RU" sz="3200" b="1" i="1" dirty="0" smtClean="0"/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1844825"/>
            <a:ext cx="3810000" cy="4287688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q"/>
            </a:pPr>
            <a:r>
              <a:rPr lang="ru-RU" sz="1800" i="1" dirty="0" smtClean="0"/>
              <a:t>. 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702" y="2580630"/>
            <a:ext cx="5066427" cy="4117866"/>
          </a:xfrm>
        </p:spPr>
      </p:pic>
      <p:pic>
        <p:nvPicPr>
          <p:cNvPr id="2" name="Объект 1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522" y="1484784"/>
            <a:ext cx="3292426" cy="4389902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4"/>
          <p:cNvSpPr>
            <a:spLocks noGrp="1" noChangeArrowheads="1"/>
          </p:cNvSpPr>
          <p:nvPr>
            <p:ph type="title"/>
          </p:nvPr>
        </p:nvSpPr>
        <p:spPr>
          <a:xfrm>
            <a:off x="755576" y="403226"/>
            <a:ext cx="7793038" cy="1462087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b="1" i="1" dirty="0" smtClean="0"/>
              <a:t>Мозаика настольная и напольная</a:t>
            </a:r>
          </a:p>
        </p:txBody>
      </p:sp>
      <p:sp>
        <p:nvSpPr>
          <p:cNvPr id="14339" name="Rectangle 28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ru-RU" sz="2000" i="1" dirty="0" smtClean="0"/>
              <a:t>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127" y="3509960"/>
            <a:ext cx="4464053" cy="3348040"/>
          </a:xfrm>
        </p:spPr>
      </p:pic>
      <p:pic>
        <p:nvPicPr>
          <p:cNvPr id="6" name="Объект 2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7" y="1070928"/>
            <a:ext cx="4320480" cy="3245452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/>
              <a:t>Настольно-печатные дидактические игры «найди пару», «виды транспорта»</a:t>
            </a:r>
            <a:br>
              <a:rPr lang="ru-RU" sz="3200" dirty="0"/>
            </a:br>
            <a:endParaRPr lang="ru-RU" sz="3200" b="1" i="1" dirty="0" smtClean="0"/>
          </a:p>
        </p:txBody>
      </p:sp>
      <p:sp>
        <p:nvSpPr>
          <p:cNvPr id="1536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83568" y="1679936"/>
            <a:ext cx="3816945" cy="3960416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q"/>
            </a:pPr>
            <a:endParaRPr lang="ru-RU" sz="2000" i="1" dirty="0" smtClean="0"/>
          </a:p>
          <a:p>
            <a:pPr eaLnBrk="1" hangingPunct="1">
              <a:buFont typeface="Wingdings" pitchFamily="2" charset="2"/>
              <a:buChar char="q"/>
            </a:pPr>
            <a:r>
              <a:rPr lang="ru-RU" sz="2000" i="1" dirty="0" smtClean="0"/>
              <a:t>. </a:t>
            </a:r>
            <a:endParaRPr lang="ru-RU" sz="2000" i="1" dirty="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ru-RU" sz="2000" i="1" dirty="0" smtClean="0">
              <a:latin typeface="Arial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44" y="3212975"/>
            <a:ext cx="4572731" cy="3429549"/>
          </a:xfrm>
        </p:spPr>
      </p:pic>
      <p:pic>
        <p:nvPicPr>
          <p:cNvPr id="2" name="Объект 1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79" y="1268760"/>
            <a:ext cx="4181540" cy="313615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27637" y="115539"/>
            <a:ext cx="7793037" cy="1462087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Чтение художественной литературы; рассказывание сказок с использованием настольного театра,  рассматривание иллюстраций, предметных и сюжетных картинок.</a:t>
            </a:r>
            <a:br>
              <a:rPr lang="ru-RU" sz="3200" dirty="0"/>
            </a:br>
            <a:endParaRPr lang="ru-RU" sz="3200" b="1" i="1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580112" y="1988840"/>
            <a:ext cx="2790776" cy="1800200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endParaRPr lang="ru-RU" sz="2000" i="1" dirty="0" smtClean="0"/>
          </a:p>
          <a:p>
            <a:pPr marL="0" indent="0" eaLnBrk="1" hangingPunct="1">
              <a:buNone/>
            </a:pPr>
            <a:endParaRPr lang="ru-RU" sz="2000" i="1" dirty="0" smtClean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341" y="4025123"/>
            <a:ext cx="3537893" cy="265342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64" y="3395916"/>
            <a:ext cx="4369691" cy="3277268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3" y="1964757"/>
            <a:ext cx="3816424" cy="28623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Самостоятельные игры детей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232" y="945356"/>
            <a:ext cx="3827784" cy="2870838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667" y="4077072"/>
            <a:ext cx="3747008" cy="2579244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23786"/>
            <a:ext cx="4408267" cy="330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60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1366</TotalTime>
  <Words>344</Words>
  <Application>Microsoft Office PowerPoint</Application>
  <PresentationFormat>Экран (4:3)</PresentationFormat>
  <Paragraphs>56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Century Schoolbook</vt:lpstr>
      <vt:lpstr>Garamond</vt:lpstr>
      <vt:lpstr>Trebuchet MS</vt:lpstr>
      <vt:lpstr>Wingdings</vt:lpstr>
      <vt:lpstr>Wingdings 3</vt:lpstr>
      <vt:lpstr>Грань</vt:lpstr>
      <vt:lpstr>   </vt:lpstr>
      <vt:lpstr> Сенсорное развитие ребенка – это развитие его восприятия и формирования представлений о важнейших свойствах предметов, их форме, цвете, величине, положение в пространстве, а также запахе и вкусе. Период первых трех лет – наиболее интенсивного психического и физического развития малышей. Успешность умственного, физического, здорового развития ребенка в значительной степени зависит от уровня сенсорного развития, т.е. от того, насколько ребенок слышит, видит, осязает окружающий мир.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Актуальность перспективного плана:  Проведенный мониторинг по развитию сенсорных способностей детей нашей группы показал недостаточный уровень сенсорного развития по всем показателям. В результате проведенного исследования, возникла необходимость в разработке и реализации плана, направленного на повышение сенсорной культуры детей раннего возраста. Огромную роль в развитие сенсорных способностей детей раннего возраста отводиться дидактической игре, так как ребенок практически все в этом мире познает через игру. Дидактические игры выполняют функцию  контроля за состоянием сенсорного развития детей.</vt:lpstr>
      <vt:lpstr>ЦЕЛЬ</vt:lpstr>
      <vt:lpstr>ЗАДАЧИ</vt:lpstr>
      <vt:lpstr>Этапы реализации перспективного плана</vt:lpstr>
      <vt:lpstr>Этапы реализации перспективного плана</vt:lpstr>
      <vt:lpstr> Совместные игры с песком и водой на игровой площадке и в группе в центре «Вода и песок». </vt:lpstr>
      <vt:lpstr> зрительного восприятия  «теремок», «одень мишку», «где, чей домик»  </vt:lpstr>
      <vt:lpstr>для слухового восприятия : «Постучим – погремим»; «Кто как кричит?» </vt:lpstr>
      <vt:lpstr>для развития моторики: предметы – вкладыши, стержни для нанизывания колец, коробочки для  проталкивания фигур, дидактические игрушки, включающие различные виды шнуровки  </vt:lpstr>
      <vt:lpstr>  Игры со строительным материалом Конструирование     </vt:lpstr>
      <vt:lpstr>Мозаика настольная и напольная</vt:lpstr>
      <vt:lpstr>Настольно-печатные дидактические игры «найди пару», «виды транспорта» </vt:lpstr>
      <vt:lpstr>Чтение художественной литературы; рассказывание сказок с использованием настольного театра,  рассматривание иллюстраций, предметных и сюжетных картинок. </vt:lpstr>
      <vt:lpstr>Самостоятельные игры детей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Департамент образования города Москвы Северо-Восточное окружное управление образования</dc:title>
  <dc:creator>Анна</dc:creator>
  <cp:lastModifiedBy>user</cp:lastModifiedBy>
  <cp:revision>115</cp:revision>
  <dcterms:created xsi:type="dcterms:W3CDTF">2010-11-10T17:15:07Z</dcterms:created>
  <dcterms:modified xsi:type="dcterms:W3CDTF">2017-10-25T07:25:40Z</dcterms:modified>
</cp:coreProperties>
</file>