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1" r:id="rId10"/>
    <p:sldId id="262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63" autoAdjust="0"/>
    <p:restoredTop sz="94660"/>
  </p:normalViewPr>
  <p:slideViewPr>
    <p:cSldViewPr snapToGrid="0">
      <p:cViewPr varScale="1">
        <p:scale>
          <a:sx n="88" d="100"/>
          <a:sy n="88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95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801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88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917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093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938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00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004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96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364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23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27A32-F0C2-4CE9-B102-4EE887262F02}" type="datetimeFigureOut">
              <a:rPr lang="ru-RU" smtClean="0"/>
              <a:t>25.10.2018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B6B-249D-425B-BFD4-AFC9559439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8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054" y="-106137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142999" y="-966107"/>
            <a:ext cx="7217228" cy="3165021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Муниципальное автономное дошкольное образовательное учреждение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Детский сад №20 «Олимпийская сказка»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 г. Балаково Саратовской области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82486" y="2481943"/>
            <a:ext cx="6868884" cy="859971"/>
          </a:xfrm>
        </p:spPr>
        <p:txBody>
          <a:bodyPr>
            <a:normAutofit fontScale="25000" lnSpcReduction="20000"/>
          </a:bodyPr>
          <a:lstStyle/>
          <a:p>
            <a:r>
              <a:rPr lang="ru-RU" sz="12800" b="1" dirty="0" smtClean="0">
                <a:solidFill>
                  <a:srgbClr val="002060"/>
                </a:solidFill>
              </a:rPr>
              <a:t>Направление волонтерского движения в ДОУ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r"/>
            <a:endParaRPr lang="ru-RU" sz="4000" dirty="0" smtClean="0"/>
          </a:p>
          <a:p>
            <a:pPr algn="r"/>
            <a:endParaRPr lang="ru-RU" sz="4000" dirty="0"/>
          </a:p>
          <a:p>
            <a:pPr algn="r"/>
            <a:endParaRPr lang="ru-RU" sz="4000" dirty="0" smtClean="0"/>
          </a:p>
          <a:p>
            <a:pPr algn="r"/>
            <a:endParaRPr lang="ru-RU" sz="4000" dirty="0"/>
          </a:p>
          <a:p>
            <a:pPr algn="r">
              <a:lnSpc>
                <a:spcPct val="120000"/>
              </a:lnSpc>
            </a:pPr>
            <a:r>
              <a:rPr lang="ru-RU" sz="8000" b="1" i="1" dirty="0" smtClean="0"/>
              <a:t> </a:t>
            </a:r>
            <a:r>
              <a:rPr lang="ru-RU" sz="8000" b="1" dirty="0"/>
              <a:t>В</a:t>
            </a:r>
            <a:r>
              <a:rPr lang="ru-RU" sz="8000" b="1" dirty="0" smtClean="0"/>
              <a:t>оспитатель :</a:t>
            </a:r>
          </a:p>
          <a:p>
            <a:pPr algn="r">
              <a:lnSpc>
                <a:spcPct val="120000"/>
              </a:lnSpc>
            </a:pPr>
            <a:r>
              <a:rPr lang="ru-RU" sz="8000" b="1" dirty="0" smtClean="0"/>
              <a:t>Киселева Елена Александровна</a:t>
            </a:r>
            <a:endParaRPr lang="ru-RU" sz="8000" b="1" dirty="0"/>
          </a:p>
        </p:txBody>
      </p:sp>
    </p:spTree>
    <p:extLst>
      <p:ext uri="{BB962C8B-B14F-4D97-AF65-F5344CB8AC3E}">
        <p14:creationId xmlns:p14="http://schemas.microsoft.com/office/powerpoint/2010/main" val="23567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6057" y="-2041"/>
            <a:ext cx="10319657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82486" y="1349829"/>
            <a:ext cx="6607628" cy="2895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750"/>
              </a:spcAft>
            </a:pPr>
            <a:r>
              <a:rPr lang="ru-RU" sz="28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начинается с детства, потому что душа 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sz="20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распахнута </a:t>
            </a:r>
            <a:r>
              <a:rPr lang="ru-RU" sz="28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навстречу добру и любви, и так 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ru-RU" sz="20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посеять </a:t>
            </a:r>
            <a:r>
              <a:rPr lang="ru-RU" sz="28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ней имена любви к 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ближнему, великодушия, милосердия</a:t>
            </a:r>
            <a:r>
              <a:rPr lang="ru-RU" sz="28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    </a:t>
            </a:r>
            <a:r>
              <a:rPr lang="ru-RU" sz="20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i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</a:t>
            </a:r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</a:t>
            </a:r>
            <a:endParaRPr lang="ru-RU" sz="11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 fontAlgn="base"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rgbClr val="00206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В. Михалков</a:t>
            </a:r>
            <a:endParaRPr lang="ru-RU" dirty="0">
              <a:solidFill>
                <a:srgbClr val="00206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kidsvisitor.com/media/place_images/bb/ec/bbec369d080a299e69912799a209dfdc8365a8ae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457" y="3652161"/>
            <a:ext cx="3150143" cy="209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910" y="-38101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3144" y="1175656"/>
            <a:ext cx="758734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200" b="1" u="sng" dirty="0" smtClean="0">
                <a:solidFill>
                  <a:srgbClr val="00206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/>
              <a:t>  </a:t>
            </a:r>
            <a:r>
              <a:rPr lang="ru-RU" sz="2800" dirty="0">
                <a:solidFill>
                  <a:srgbClr val="002060"/>
                </a:solidFill>
              </a:rPr>
              <a:t>формирование общечеловеческих ценностей у детей  таких как доброта, милосердие, забота  о  младших, уважение к старшим и </a:t>
            </a:r>
            <a:r>
              <a:rPr lang="ru-RU" sz="2800" dirty="0" smtClean="0">
                <a:solidFill>
                  <a:srgbClr val="002060"/>
                </a:solidFill>
              </a:rPr>
              <a:t>бережное отношение </a:t>
            </a:r>
            <a:r>
              <a:rPr lang="ru-RU" sz="2800" dirty="0">
                <a:solidFill>
                  <a:srgbClr val="002060"/>
                </a:solidFill>
              </a:rPr>
              <a:t>к природе</a:t>
            </a:r>
            <a:r>
              <a:rPr lang="ru-RU" sz="2800" dirty="0" smtClean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8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29" y="-38101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6057" y="1020240"/>
            <a:ext cx="7728857" cy="419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RU" sz="2400" b="1" u="sng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b="1" u="sng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Сформировать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представления о волонтерском движении у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детей старшего дошкольного возраста и их родителей (законных представителей ).</a:t>
            </a:r>
            <a:endParaRPr lang="ru-RU" sz="1600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Развивать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 дошкольников социально-нравственные компетенции в соответствии с целевыми ориентирами ФГОС ДО.</a:t>
            </a:r>
            <a:endParaRPr lang="ru-RU" sz="1600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>
                <a:solidFill>
                  <a:srgbClr val="002060"/>
                </a:solidFill>
                <a:cs typeface="Times New Roman" panose="02020603050405020304" pitchFamily="18" charset="0"/>
              </a:rPr>
              <a:t>Развитие самостоятельности и </a:t>
            </a:r>
            <a:r>
              <a:rPr lang="ru-RU" altLang="ru-RU" sz="2000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ответственности</a:t>
            </a:r>
            <a:r>
              <a:rPr lang="ru-RU" altLang="ru-RU" sz="2000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у детей.</a:t>
            </a:r>
            <a:endParaRPr lang="ru-RU" altLang="ru-RU" sz="2000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lvl="0" fontAlgn="base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4. Объединить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воедино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заинтересованных родителей и детей дошкольного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возраста, участвующих в волонтерском </a:t>
            </a:r>
            <a:r>
              <a:rPr lang="ru-RU" sz="2000" dirty="0" smtClean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движении.</a:t>
            </a:r>
          </a:p>
          <a:p>
            <a:pPr lvl="0" fontAlgn="base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Формировать у детей такие качества , как сочувствие , отзывчивость</a:t>
            </a:r>
            <a:endParaRPr lang="ru-RU" sz="16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79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253" y="-38101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75029" y="1408033"/>
            <a:ext cx="3534828" cy="4373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Волонтер"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иностранное, переводится как «доброволец» или «желающий». Это люди, которые добровольно готовы потратить свои силы и время на пользу обществу или конкретному человеку. Надо объяснять детям, что милосердие – это не слабость, а сила, что волонтеры это сильные люди, способные прийти на помощь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13" y="1578649"/>
            <a:ext cx="3747715" cy="367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7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567" y="-111581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2" t="11171" r="19729" b="7388"/>
          <a:stretch/>
        </p:blipFill>
        <p:spPr>
          <a:xfrm>
            <a:off x="881742" y="1796142"/>
            <a:ext cx="2405743" cy="24601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10800000" flipV="1">
            <a:off x="3418114" y="965532"/>
            <a:ext cx="4125684" cy="445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волонтера ценны такие качества как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fontAlgn="base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тветственность</a:t>
            </a:r>
          </a:p>
          <a:p>
            <a:pPr marL="457200" indent="-457200" fontAlgn="base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трудолюбие , доброжелательность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окружающим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людям</a:t>
            </a:r>
          </a:p>
          <a:p>
            <a:pPr marL="457200" indent="-457200" fontAlgn="base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забота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и бережное отношение к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</a:p>
          <a:p>
            <a:pPr marL="457200" indent="-457200" fontAlgn="base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отзывчивость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милосердие</a:t>
            </a:r>
            <a:endParaRPr lang="ru-RU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3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929" y="0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59971" y="1360438"/>
            <a:ext cx="75764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4286" y="1360438"/>
            <a:ext cx="754380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1875"/>
              </a:spcBef>
              <a:spcAft>
                <a:spcPts val="2250"/>
              </a:spcAft>
            </a:pP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Волонтерство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дошкольном учреждении способствует развитию у детей милосердия, как умения пожалеть слабого,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маленького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больного; бескорыстно помочь нуждающимся без напоминания и подсказки; отказаться от чего-то значимого, интересного для себя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fontAlgn="base">
              <a:spcBef>
                <a:spcPts val="1875"/>
              </a:spcBef>
              <a:spcAft>
                <a:spcPts val="225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30" name="Picture 6" descr="https://im0-tub-ru.yandex.net/i?id=b00099beba77908ee01c031eb8edb3e6&amp;n=13&amp;exp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70" y="3645258"/>
            <a:ext cx="3717471" cy="223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48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одготовка 4"/>
          <p:cNvSpPr/>
          <p:nvPr/>
        </p:nvSpPr>
        <p:spPr>
          <a:xfrm>
            <a:off x="1186543" y="979714"/>
            <a:ext cx="1060704" cy="612648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157" y="148913"/>
            <a:ext cx="9811204" cy="693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/>
          <p:cNvSpPr/>
          <p:nvPr/>
        </p:nvSpPr>
        <p:spPr>
          <a:xfrm>
            <a:off x="3159817" y="2730143"/>
            <a:ext cx="2285999" cy="16001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Волонтерская деятельность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Овальная выноска 16"/>
          <p:cNvSpPr/>
          <p:nvPr/>
        </p:nvSpPr>
        <p:spPr>
          <a:xfrm>
            <a:off x="3322185" y="932288"/>
            <a:ext cx="2484962" cy="1664573"/>
          </a:xfrm>
          <a:prstGeom prst="wedgeEllipseCallout">
            <a:avLst>
              <a:gd name="adj1" fmla="val -28440"/>
              <a:gd name="adj2" fmla="val 658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помощь животным</a:t>
            </a:r>
          </a:p>
        </p:txBody>
      </p:sp>
      <p:sp>
        <p:nvSpPr>
          <p:cNvPr id="18" name="Овальная выноска 17"/>
          <p:cNvSpPr/>
          <p:nvPr/>
        </p:nvSpPr>
        <p:spPr>
          <a:xfrm>
            <a:off x="877894" y="1465433"/>
            <a:ext cx="2451918" cy="1703627"/>
          </a:xfrm>
          <a:prstGeom prst="wedgeEllipseCallout">
            <a:avLst>
              <a:gd name="adj1" fmla="val 44819"/>
              <a:gd name="adj2" fmla="val 421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посадка цветов, кустов и </a:t>
            </a:r>
            <a:r>
              <a:rPr lang="ru-RU" b="1" dirty="0" smtClean="0">
                <a:solidFill>
                  <a:schemeClr val="bg1"/>
                </a:solidFill>
              </a:rPr>
              <a:t>деревьев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9" name="Овальная выноска 18"/>
          <p:cNvSpPr/>
          <p:nvPr/>
        </p:nvSpPr>
        <p:spPr>
          <a:xfrm>
            <a:off x="5914259" y="3095868"/>
            <a:ext cx="2347998" cy="1987761"/>
          </a:xfrm>
          <a:prstGeom prst="wedgeEllipseCallout">
            <a:avLst>
              <a:gd name="adj1" fmla="val -77884"/>
              <a:gd name="adj2" fmla="val -11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b="1" dirty="0" smtClean="0"/>
              <a:t>благотворительные </a:t>
            </a:r>
            <a:r>
              <a:rPr lang="ru-RU" b="1" dirty="0"/>
              <a:t>концерты и театральные </a:t>
            </a:r>
            <a:r>
              <a:rPr lang="ru-RU" b="1" dirty="0" smtClean="0"/>
              <a:t>выступления</a:t>
            </a:r>
            <a:endParaRPr lang="ru-RU" b="1" dirty="0"/>
          </a:p>
        </p:txBody>
      </p:sp>
      <p:sp>
        <p:nvSpPr>
          <p:cNvPr id="20" name="Овальная выноска 19"/>
          <p:cNvSpPr/>
          <p:nvPr/>
        </p:nvSpPr>
        <p:spPr>
          <a:xfrm>
            <a:off x="681042" y="3201043"/>
            <a:ext cx="2341553" cy="2066385"/>
          </a:xfrm>
          <a:prstGeom prst="wedgeEllipseCallout">
            <a:avLst>
              <a:gd name="adj1" fmla="val 65829"/>
              <a:gd name="adj2" fmla="val -106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пропаганда здорового образа жизни</a:t>
            </a:r>
          </a:p>
        </p:txBody>
      </p:sp>
      <p:sp>
        <p:nvSpPr>
          <p:cNvPr id="21" name="Овальная выноска 20"/>
          <p:cNvSpPr/>
          <p:nvPr/>
        </p:nvSpPr>
        <p:spPr>
          <a:xfrm>
            <a:off x="3291224" y="4577007"/>
            <a:ext cx="2579928" cy="1600200"/>
          </a:xfrm>
          <a:prstGeom prst="wedgeEllipseCallout">
            <a:avLst>
              <a:gd name="adj1" fmla="val 600"/>
              <a:gd name="adj2" fmla="val -783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экологические марши, уборка мусора и загрязнений</a:t>
            </a:r>
          </a:p>
        </p:txBody>
      </p:sp>
      <p:sp>
        <p:nvSpPr>
          <p:cNvPr id="2" name="Овальная выноска 1"/>
          <p:cNvSpPr/>
          <p:nvPr/>
        </p:nvSpPr>
        <p:spPr>
          <a:xfrm>
            <a:off x="5851221" y="1286038"/>
            <a:ext cx="2232873" cy="1822735"/>
          </a:xfrm>
          <a:prstGeom prst="wedgeEllipseCallout">
            <a:avLst>
              <a:gd name="adj1" fmla="val -73551"/>
              <a:gd name="adj2" fmla="val 370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патриотизм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2329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253" y="-38101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5171" y="1720840"/>
            <a:ext cx="7696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Организация практики </a:t>
            </a:r>
            <a:r>
              <a:rPr lang="ru-RU" sz="2400" b="1" dirty="0" err="1">
                <a:solidFill>
                  <a:srgbClr val="002060"/>
                </a:solidFill>
              </a:rPr>
              <a:t>волонтёрства</a:t>
            </a:r>
            <a:r>
              <a:rPr lang="ru-RU" sz="2400" b="1" dirty="0">
                <a:solidFill>
                  <a:srgbClr val="002060"/>
                </a:solidFill>
              </a:rPr>
              <a:t> в  детском саду осуществляется  поэтапно.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1.Первый этап </a:t>
            </a:r>
            <a:r>
              <a:rPr lang="ru-RU" sz="2400" dirty="0">
                <a:solidFill>
                  <a:srgbClr val="002060"/>
                </a:solidFill>
              </a:rPr>
              <a:t>– подготовительный:  изучение теоретических аспектов  детского </a:t>
            </a:r>
            <a:r>
              <a:rPr lang="ru-RU" sz="2400" dirty="0" err="1">
                <a:solidFill>
                  <a:srgbClr val="002060"/>
                </a:solidFill>
              </a:rPr>
              <a:t>волонтёрства</a:t>
            </a:r>
            <a:r>
              <a:rPr lang="ru-RU" sz="2400" dirty="0">
                <a:solidFill>
                  <a:srgbClr val="002060"/>
                </a:solidFill>
              </a:rPr>
              <a:t>, проектирование организации  культурной практики в ДОУ. 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2.Второй </a:t>
            </a:r>
            <a:r>
              <a:rPr lang="ru-RU" sz="2400" b="1" dirty="0">
                <a:solidFill>
                  <a:srgbClr val="002060"/>
                </a:solidFill>
              </a:rPr>
              <a:t>этап </a:t>
            </a:r>
            <a:r>
              <a:rPr lang="ru-RU" sz="2400" dirty="0">
                <a:solidFill>
                  <a:srgbClr val="002060"/>
                </a:solidFill>
              </a:rPr>
              <a:t>– организационный, задачи которого заключались в  мотивировании детей на волонтерскую  деятельность, организация команды. 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3.Третий </a:t>
            </a:r>
            <a:r>
              <a:rPr lang="ru-RU" sz="2400" b="1" dirty="0">
                <a:solidFill>
                  <a:srgbClr val="002060"/>
                </a:solidFill>
              </a:rPr>
              <a:t>этап </a:t>
            </a:r>
            <a:r>
              <a:rPr lang="ru-RU" sz="2400" dirty="0">
                <a:solidFill>
                  <a:srgbClr val="002060"/>
                </a:solidFill>
              </a:rPr>
              <a:t>– практический: на этом этапе  реализовались конкретные дела волонтерской команды.</a:t>
            </a:r>
          </a:p>
        </p:txBody>
      </p:sp>
    </p:spTree>
    <p:extLst>
      <p:ext uri="{BB962C8B-B14F-4D97-AF65-F5344CB8AC3E}">
        <p14:creationId xmlns:p14="http://schemas.microsoft.com/office/powerpoint/2010/main" val="382368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15" y="-195942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26028" y="1629566"/>
            <a:ext cx="7260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99457" y="873435"/>
            <a:ext cx="768531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2060"/>
                </a:solidFill>
              </a:rPr>
              <a:t>Целевые ориентиры ФГОС ДО на этапе  завершения дошкольного образования 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r>
              <a:rPr lang="ru-RU" dirty="0" smtClean="0"/>
              <a:t>•</a:t>
            </a:r>
            <a:r>
              <a:rPr lang="ru-RU" dirty="0">
                <a:solidFill>
                  <a:srgbClr val="002060"/>
                </a:solidFill>
              </a:rPr>
              <a:t>Ребёнок овладевает основными культурными средствами, способами деятельности, проявляет инициативу и самостоятельность в разных видах деятельности – игре, общении, познавательно – исследовательской деятельности, конструировании и др.; способен выбирать  себе род занятий, участников по совместной деятельности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• </a:t>
            </a:r>
            <a:r>
              <a:rPr lang="ru-RU" dirty="0">
                <a:solidFill>
                  <a:srgbClr val="002060"/>
                </a:solidFill>
              </a:rPr>
              <a:t>Ребёнок обладает установкой положительного  отношения к миру , к разным видам труда, другим людям и самому себе, обладает чувством собственного достоинства; активно взаимодействует со сверстниками и взрослыми, участвует  в совместных играх.</a:t>
            </a:r>
          </a:p>
          <a:p>
            <a:r>
              <a:rPr lang="ru-RU" dirty="0">
                <a:solidFill>
                  <a:srgbClr val="002060"/>
                </a:solidFill>
              </a:rPr>
              <a:t>• Способен договариваться, учитывать интересы и чувства других, способен сопереживать неудачам и успехам других, адекватно проявлять свои чувства, в том числе чувства веры в себя, старается разрешать конфликты.</a:t>
            </a:r>
          </a:p>
          <a:p>
            <a:r>
              <a:rPr lang="ru-RU" dirty="0">
                <a:solidFill>
                  <a:srgbClr val="002060"/>
                </a:solidFill>
              </a:rPr>
              <a:t>• Способен сотрудничать и выполнять как лидерские, так и исполнительные функции в совместной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231249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1" y="-342216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13857" y="1034143"/>
            <a:ext cx="48441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Возможные варианты </a:t>
            </a:r>
            <a:r>
              <a:rPr lang="ru-RU" sz="2400" b="1" dirty="0" smtClean="0">
                <a:solidFill>
                  <a:srgbClr val="002060"/>
                </a:solidFill>
              </a:rPr>
              <a:t>атрибутов  </a:t>
            </a:r>
            <a:r>
              <a:rPr lang="ru-RU" sz="2400" b="1" dirty="0">
                <a:solidFill>
                  <a:srgbClr val="002060"/>
                </a:solidFill>
              </a:rPr>
              <a:t>волонтерского движения в ДОУ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575432"/>
            <a:ext cx="3777343" cy="28330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1" y="1996445"/>
            <a:ext cx="3695329" cy="277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5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576" y="87086"/>
            <a:ext cx="9997890" cy="677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99456" y="903514"/>
            <a:ext cx="6672944" cy="1028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«Дарим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добро нашим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ветеранам»</a:t>
            </a:r>
            <a:endParaRPr lang="ru-RU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76" y="2207448"/>
            <a:ext cx="3202881" cy="35837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715" y="2541472"/>
            <a:ext cx="4057199" cy="30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41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7" y="174171"/>
            <a:ext cx="10067635" cy="73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47801" y="1447800"/>
            <a:ext cx="6836228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 «Спасибо деду за победу!»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03" y="2021313"/>
            <a:ext cx="3349300" cy="26377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915" y="2021313"/>
            <a:ext cx="2645228" cy="26970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5" t="26692" r="9144" b="27511"/>
          <a:stretch/>
        </p:blipFill>
        <p:spPr>
          <a:xfrm>
            <a:off x="3091543" y="4724400"/>
            <a:ext cx="3167743" cy="177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68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313" y="-31639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51314" y="1349829"/>
            <a:ext cx="3559629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«Марафон </a:t>
            </a: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добрых дел»</a:t>
            </a:r>
            <a:endParaRPr lang="ru-RU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38" y="3790001"/>
            <a:ext cx="3342748" cy="23617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232" y="1216656"/>
            <a:ext cx="3333157" cy="24086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38" y="1113174"/>
            <a:ext cx="2355243" cy="26155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602" y="3811503"/>
            <a:ext cx="3426997" cy="24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6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7" y="0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828" y="185057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23457" y="1219201"/>
            <a:ext cx="3755572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«Трудовой десант»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85" y="1700846"/>
            <a:ext cx="3116576" cy="24574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836" y="1480330"/>
            <a:ext cx="2619022" cy="25641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79" y="4199804"/>
            <a:ext cx="2619022" cy="2482685"/>
          </a:xfrm>
          <a:prstGeom prst="rect">
            <a:avLst/>
          </a:prstGeom>
        </p:spPr>
      </p:pic>
      <p:pic>
        <p:nvPicPr>
          <p:cNvPr id="8" name="Рисунок 7" descr="C:\Users\admin\Desktop\IMG_970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6" y="4253052"/>
            <a:ext cx="4427885" cy="2376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108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7" y="0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89314" y="1230087"/>
            <a:ext cx="5845629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 «Покормим птиц зимой»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3" t="21534" r="11706" b="1765"/>
          <a:stretch/>
        </p:blipFill>
        <p:spPr>
          <a:xfrm>
            <a:off x="760169" y="1641723"/>
            <a:ext cx="3528127" cy="24183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179" y="1641723"/>
            <a:ext cx="3875313" cy="24183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989" y="4060042"/>
            <a:ext cx="3412067" cy="228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6" y="-662817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80457" y="663947"/>
            <a:ext cx="6916411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 «Заботимся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наших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братьях  меньших»</a:t>
            </a:r>
            <a:endParaRPr lang="ru-RU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427" y="3418114"/>
            <a:ext cx="3209441" cy="240708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086" y="1081342"/>
            <a:ext cx="2975782" cy="22318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371" y="3679413"/>
            <a:ext cx="2861040" cy="2145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150" y="1034143"/>
            <a:ext cx="2391135" cy="252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86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7" y="0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313" y="2806163"/>
            <a:ext cx="2441121" cy="32548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5744" y="1856753"/>
            <a:ext cx="2427924" cy="336838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6143" y="1393371"/>
            <a:ext cx="6096000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Профилактическая акция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«Засветись»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73" y="1880877"/>
            <a:ext cx="2609087" cy="347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0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7" y="0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" y="1371600"/>
            <a:ext cx="3828142" cy="28711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113" y="2988885"/>
            <a:ext cx="4212770" cy="31595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10800000" flipV="1">
            <a:off x="4517569" y="1674391"/>
            <a:ext cx="3548744" cy="86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 «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Добрый портфель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44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228" y="-35717"/>
            <a:ext cx="9503228" cy="709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49086" y="1293868"/>
            <a:ext cx="7227300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Добродетели сами не вырастают, их надо взращивать в детском сердце, и это не произойдет в один день, а надо иметь терпение и мудрость, чтобы различать когда и какое слово сказать, на что обратить </a:t>
            </a:r>
            <a:r>
              <a:rPr lang="ru-RU" sz="2000" b="1" i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внимание </a:t>
            </a:r>
            <a:r>
              <a:rPr lang="ru-RU" sz="2000" b="1" i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самое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главное, как самим себя вести, чтобы показывать достойный пример детям.</a:t>
            </a:r>
            <a:endParaRPr lang="ru-RU" sz="1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s04.infourok.ru/uploads/ex/03ce/000533ed-7acaef0a/hello_html_m2b7254d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429" y="3362127"/>
            <a:ext cx="2929296" cy="268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8831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005925/11805/v/950/depositphotos_118059582-stock-illustration-colored-frame-for-child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341" y="0"/>
            <a:ext cx="10067635" cy="752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66257" y="3244334"/>
            <a:ext cx="4952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Спасибо за 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внимание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!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3528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724</TotalTime>
  <Words>568</Words>
  <Application>Microsoft Office PowerPoint</Application>
  <PresentationFormat>Экран (4:3)</PresentationFormat>
  <Paragraphs>56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Monotype Corsiva</vt:lpstr>
      <vt:lpstr>Times New Roman</vt:lpstr>
      <vt:lpstr>Wingdings</vt:lpstr>
      <vt:lpstr>Тема Office</vt:lpstr>
      <vt:lpstr>Муниципальное автономное дошкольное образовательное учреждение Детский сад №20 «Олимпийская сказка»  г. Балаково Саратовской области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Детский сад №20 «Олимпийская сказка»  г. Балаково Саратовской области</dc:title>
  <dc:creator>admin</dc:creator>
  <cp:lastModifiedBy>admin</cp:lastModifiedBy>
  <cp:revision>64</cp:revision>
  <dcterms:created xsi:type="dcterms:W3CDTF">2018-10-23T07:35:54Z</dcterms:created>
  <dcterms:modified xsi:type="dcterms:W3CDTF">2018-10-25T16:12:56Z</dcterms:modified>
</cp:coreProperties>
</file>