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1" r:id="rId7"/>
    <p:sldId id="260" r:id="rId8"/>
    <p:sldId id="266" r:id="rId9"/>
    <p:sldId id="265" r:id="rId10"/>
    <p:sldId id="268" r:id="rId11"/>
    <p:sldId id="267" r:id="rId12"/>
    <p:sldId id="269" r:id="rId13"/>
    <p:sldId id="270" r:id="rId14"/>
    <p:sldId id="293" r:id="rId15"/>
    <p:sldId id="292" r:id="rId16"/>
    <p:sldId id="291" r:id="rId17"/>
    <p:sldId id="271" r:id="rId18"/>
    <p:sldId id="272" r:id="rId19"/>
    <p:sldId id="273" r:id="rId20"/>
    <p:sldId id="274" r:id="rId21"/>
    <p:sldId id="276" r:id="rId22"/>
    <p:sldId id="277" r:id="rId23"/>
    <p:sldId id="275" r:id="rId24"/>
    <p:sldId id="278" r:id="rId25"/>
    <p:sldId id="279" r:id="rId26"/>
    <p:sldId id="294" r:id="rId27"/>
    <p:sldId id="281" r:id="rId28"/>
    <p:sldId id="282" r:id="rId29"/>
    <p:sldId id="283" r:id="rId30"/>
    <p:sldId id="284" r:id="rId31"/>
    <p:sldId id="285" r:id="rId32"/>
    <p:sldId id="286" r:id="rId33"/>
    <p:sldId id="289" r:id="rId34"/>
    <p:sldId id="295" r:id="rId35"/>
    <p:sldId id="290" r:id="rId36"/>
  </p:sldIdLst>
  <p:sldSz cx="9144000" cy="6858000" type="screen4x3"/>
  <p:notesSz cx="6858000" cy="9144000"/>
  <p:custDataLst>
    <p:tags r:id="rId3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3517758-A5F9-4EAF-915C-EB4B17C0AD0C}">
          <p14:sldIdLst>
            <p14:sldId id="256"/>
            <p14:sldId id="257"/>
            <p14:sldId id="262"/>
            <p14:sldId id="263"/>
            <p14:sldId id="264"/>
            <p14:sldId id="261"/>
            <p14:sldId id="260"/>
            <p14:sldId id="266"/>
          </p14:sldIdLst>
        </p14:section>
        <p14:section name="Раздел без заголовка" id="{8D202405-E5EC-4AD3-8575-90C4A53B7176}">
          <p14:sldIdLst>
            <p14:sldId id="265"/>
            <p14:sldId id="268"/>
            <p14:sldId id="267"/>
            <p14:sldId id="269"/>
            <p14:sldId id="270"/>
            <p14:sldId id="293"/>
            <p14:sldId id="292"/>
            <p14:sldId id="291"/>
            <p14:sldId id="271"/>
            <p14:sldId id="272"/>
            <p14:sldId id="273"/>
            <p14:sldId id="274"/>
            <p14:sldId id="276"/>
            <p14:sldId id="277"/>
            <p14:sldId id="275"/>
            <p14:sldId id="278"/>
            <p14:sldId id="279"/>
            <p14:sldId id="294"/>
            <p14:sldId id="281"/>
            <p14:sldId id="282"/>
            <p14:sldId id="283"/>
            <p14:sldId id="284"/>
            <p14:sldId id="285"/>
            <p14:sldId id="286"/>
            <p14:sldId id="289"/>
            <p14:sldId id="295"/>
            <p14:sldId id="29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t>14.12.2016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831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t>14.12.2016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239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t>14.12.2016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030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t>14.12.2016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6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t>14.12.2016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942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t>14.12.2016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229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t>14.12.2016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767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t>14.12.2016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442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t>14.12.2016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245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t>14.12.2016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578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7CB31-5EEA-4F4F-8BF8-06CC707A02DA}" type="datetimeFigureOut">
              <a:rPr lang="ru-RU" smtClean="0"/>
              <a:t>14.12.2016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ED38-BBBF-4261-B078-90C288D5E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116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7CB31-5EEA-4F4F-8BF8-06CC707A02DA}" type="datetimeFigureOut">
              <a:rPr lang="ru-RU" smtClean="0"/>
              <a:t>14.12.2016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1ED38-BBBF-4261-B078-90C288D5E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673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73538" y="455625"/>
            <a:ext cx="552651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«Нетрадиционные техники рисования с детьми в период адаптации»</a:t>
            </a:r>
            <a:endParaRPr lang="ru-RU" sz="4000" b="1" i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 5"/>
          <p:cNvSpPr/>
          <p:nvPr/>
        </p:nvSpPr>
        <p:spPr>
          <a:xfrm rot="21225795">
            <a:off x="2231574" y="2721079"/>
            <a:ext cx="5290457" cy="1360714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олилиния 7"/>
          <p:cNvSpPr/>
          <p:nvPr/>
        </p:nvSpPr>
        <p:spPr>
          <a:xfrm rot="21395544">
            <a:off x="397183" y="4964449"/>
            <a:ext cx="4300152" cy="767782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89857" y="3929388"/>
            <a:ext cx="64813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группы раннего возраста</a:t>
            </a:r>
          </a:p>
          <a:p>
            <a:r>
              <a:rPr lang="ru-RU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Алексеева Клавдия Ильинична</a:t>
            </a:r>
          </a:p>
          <a:p>
            <a:r>
              <a:rPr lang="ru-RU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Воспитатель МБДОУ</a:t>
            </a:r>
          </a:p>
          <a:p>
            <a:r>
              <a:rPr lang="ru-RU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д/с «Мишутка», </a:t>
            </a:r>
            <a:r>
              <a:rPr lang="ru-RU" sz="2800" i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пгт</a:t>
            </a:r>
            <a:r>
              <a:rPr lang="ru-RU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Федоровский</a:t>
            </a:r>
            <a:endParaRPr lang="ru-RU" sz="2800" i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87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 5"/>
          <p:cNvSpPr/>
          <p:nvPr/>
        </p:nvSpPr>
        <p:spPr>
          <a:xfrm rot="21225795">
            <a:off x="3603172" y="1052176"/>
            <a:ext cx="5290457" cy="1360714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22947" y="1879134"/>
            <a:ext cx="8154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Фото группы с детьми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D:\Фото\Мамкин сад\IMG_36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75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18858" y="550803"/>
            <a:ext cx="4659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Проблема адаптации</a:t>
            </a:r>
            <a:endParaRPr lang="ru-RU" sz="3200" i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 5"/>
          <p:cNvSpPr/>
          <p:nvPr/>
        </p:nvSpPr>
        <p:spPr>
          <a:xfrm rot="21225795">
            <a:off x="3603172" y="1052176"/>
            <a:ext cx="5290457" cy="1360714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056114" y="1560353"/>
            <a:ext cx="763088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ru-RU" sz="2000" dirty="0"/>
              <a:t>     Детский сад - новый период в жизни ребенка. Для него это, прежде всего, первый опыт коллективного общения. </a:t>
            </a:r>
            <a:endParaRPr lang="ru-RU" sz="2000" dirty="0" smtClean="0"/>
          </a:p>
          <a:p>
            <a:pPr indent="457200"/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7200"/>
            <a:endParaRPr lang="ru-RU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7200"/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244" y="2375960"/>
            <a:ext cx="5536734" cy="4152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056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 5"/>
          <p:cNvSpPr/>
          <p:nvPr/>
        </p:nvSpPr>
        <p:spPr>
          <a:xfrm rot="21225795">
            <a:off x="3603172" y="1052176"/>
            <a:ext cx="5290457" cy="1360714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745722" y="1946247"/>
            <a:ext cx="763088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Цель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создание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максимально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благоприятных условий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для адаптации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ребенка в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детском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саду, применяя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нетрадиционные техники рисования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.  </a:t>
            </a:r>
            <a:endParaRPr lang="ru-RU" sz="20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indent="449580"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Задачи: </a:t>
            </a:r>
            <a:r>
              <a:rPr lang="ru-RU" sz="1600" dirty="0">
                <a:solidFill>
                  <a:srgbClr val="000000"/>
                </a:solidFill>
                <a:ea typeface="Times New Roman"/>
              </a:rPr>
              <a:t>                                                                                       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               </a:t>
            </a:r>
            <a:endParaRPr lang="ru-RU" sz="2000" dirty="0">
              <a:latin typeface="Times New Roman"/>
              <a:ea typeface="Times New Roman"/>
            </a:endParaRPr>
          </a:p>
          <a:p>
            <a:pPr indent="457200"/>
            <a:r>
              <a:rPr lang="ru-RU" sz="2000" dirty="0">
                <a:solidFill>
                  <a:srgbClr val="000000"/>
                </a:solidFill>
                <a:ea typeface="Calibri"/>
                <a:cs typeface="Times New Roman"/>
              </a:rPr>
              <a:t> 1.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Создание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оптимальных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условий для образовательной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деятельности, которые позволят снизить психофизиологическую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нагрузку у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детей раннего дошкольного возраста в период адаптации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в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условиях дошкольного учреждения.</a:t>
            </a:r>
            <a:endParaRPr lang="ru-RU" sz="20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indent="457200"/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2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Развитие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способностей установления эмоционального контакта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со взрослым,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развитие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сотрудничества с педагогом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в процессе совместной деятельности, а также обучение ребенка способам усвоения общественного опыта посредством нетрадиционных методов рисования.</a:t>
            </a:r>
            <a:endParaRPr lang="ru-RU" sz="2000" dirty="0">
              <a:latin typeface="Times New Roman"/>
              <a:ea typeface="Times New Roman"/>
            </a:endParaRPr>
          </a:p>
          <a:p>
            <a:pPr indent="457200"/>
            <a:endParaRPr lang="ru-RU" sz="2000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1345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 5"/>
          <p:cNvSpPr/>
          <p:nvPr/>
        </p:nvSpPr>
        <p:spPr>
          <a:xfrm rot="21225795">
            <a:off x="3603172" y="1052176"/>
            <a:ext cx="5290457" cy="1360714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387754" y="199445"/>
            <a:ext cx="545424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ru-RU" sz="2000" i="1" dirty="0" smtClean="0"/>
              <a:t>«</a:t>
            </a:r>
            <a:r>
              <a:rPr lang="ru-RU" sz="2000" i="1" dirty="0"/>
              <a:t>Рисование пальчиком»</a:t>
            </a:r>
            <a:r>
              <a:rPr lang="ru-RU" sz="2000" dirty="0"/>
              <a:t>. </a:t>
            </a:r>
            <a:endParaRPr lang="ru-RU" sz="2000" dirty="0" smtClean="0"/>
          </a:p>
          <a:p>
            <a:pPr indent="457200"/>
            <a:r>
              <a:rPr lang="ru-RU" sz="1600" i="1" dirty="0" smtClean="0"/>
              <a:t>Ребёнок </a:t>
            </a:r>
            <a:r>
              <a:rPr lang="ru-RU" sz="1600" i="1" dirty="0"/>
              <a:t>опускает в гуашь пальчик и наносит точки, пятнышки на бумагу. На каждый пальчик набирается краска разного цвета. После работы пальчики вытираются салфеткой, затем гуашь легко </a:t>
            </a:r>
            <a:r>
              <a:rPr lang="ru-RU" sz="1600" i="1" dirty="0" smtClean="0"/>
              <a:t>смывается.</a:t>
            </a:r>
          </a:p>
          <a:p>
            <a:pPr indent="457200"/>
            <a:endParaRPr lang="ru-RU" sz="1600" i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http://900igr.net/datai/izo/Risovanie-netraditsionnoj-tekhnikoj/0004-007-Risovanie-palchikam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846" y="1830661"/>
            <a:ext cx="6056022" cy="454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91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18858" y="550803"/>
            <a:ext cx="4659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Заголовок слайда</a:t>
            </a:r>
            <a:endParaRPr lang="ru-RU" sz="4000" i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 5"/>
          <p:cNvSpPr/>
          <p:nvPr/>
        </p:nvSpPr>
        <p:spPr>
          <a:xfrm rot="21225795">
            <a:off x="3603172" y="1052176"/>
            <a:ext cx="5290457" cy="1360714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947058" y="2326064"/>
            <a:ext cx="4659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Текст слайда</a:t>
            </a:r>
            <a:endParaRPr lang="ru-RU" sz="3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53" y="376239"/>
            <a:ext cx="7892191" cy="591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90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18858" y="550803"/>
            <a:ext cx="4659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Заголовок слайда</a:t>
            </a:r>
            <a:endParaRPr lang="ru-RU" sz="4000" i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 5"/>
          <p:cNvSpPr/>
          <p:nvPr/>
        </p:nvSpPr>
        <p:spPr>
          <a:xfrm rot="21225795">
            <a:off x="3603172" y="1052176"/>
            <a:ext cx="5290457" cy="1360714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947058" y="2326064"/>
            <a:ext cx="4659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Текст слайда</a:t>
            </a:r>
            <a:endParaRPr lang="ru-RU" sz="3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44" y="320632"/>
            <a:ext cx="8128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694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 5"/>
          <p:cNvSpPr/>
          <p:nvPr/>
        </p:nvSpPr>
        <p:spPr>
          <a:xfrm rot="21225795">
            <a:off x="3603172" y="1052176"/>
            <a:ext cx="5290457" cy="1360714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473042" y="402672"/>
            <a:ext cx="52887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/>
              <a:t>«</a:t>
            </a:r>
            <a:r>
              <a:rPr lang="ru-RU" sz="2400" i="1" dirty="0"/>
              <a:t>Рисование ладошкой».</a:t>
            </a:r>
            <a:r>
              <a:rPr lang="ru-RU" sz="2400" dirty="0"/>
              <a:t> </a:t>
            </a:r>
            <a:endParaRPr lang="ru-RU" sz="2400" dirty="0" smtClean="0"/>
          </a:p>
          <a:p>
            <a:r>
              <a:rPr lang="ru-RU" sz="1600" i="1" dirty="0" smtClean="0"/>
              <a:t>Ребёнок </a:t>
            </a:r>
            <a:r>
              <a:rPr lang="ru-RU" sz="1600" i="1" dirty="0"/>
              <a:t>опускает ладошку в гуашь (всю кисть) или окрашивает её с помощью кисти и делает отпечаток на бумаге. Рисуют и правой и левой руками, окрашенными разными цветами. После работы руки вытираются салфетками, затем гуашь легко </a:t>
            </a:r>
            <a:r>
              <a:rPr lang="ru-RU" sz="1600" i="1" dirty="0" smtClean="0"/>
              <a:t>смывается.</a:t>
            </a:r>
            <a:endParaRPr lang="ru-RU" sz="1600" i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http://heaclub.ru/images/heaclub/2016/02/c970611ad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76" y="2341664"/>
            <a:ext cx="8150427" cy="4236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24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18858" y="550803"/>
            <a:ext cx="4659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Заголовок слайда</a:t>
            </a:r>
            <a:endParaRPr lang="ru-RU" sz="4000" i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 5"/>
          <p:cNvSpPr/>
          <p:nvPr/>
        </p:nvSpPr>
        <p:spPr>
          <a:xfrm rot="21225795">
            <a:off x="3603172" y="1052176"/>
            <a:ext cx="5290457" cy="1360714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947058" y="2326064"/>
            <a:ext cx="4659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Текст слайда</a:t>
            </a:r>
            <a:endParaRPr lang="ru-RU" sz="3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36" y="362577"/>
            <a:ext cx="8128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53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18858" y="550803"/>
            <a:ext cx="4659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Заголовок слайда</a:t>
            </a:r>
            <a:endParaRPr lang="ru-RU" sz="4000" i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 5"/>
          <p:cNvSpPr/>
          <p:nvPr/>
        </p:nvSpPr>
        <p:spPr>
          <a:xfrm rot="21225795">
            <a:off x="3603172" y="1052176"/>
            <a:ext cx="5290457" cy="1360714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947058" y="2326064"/>
            <a:ext cx="4659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Текст слайда</a:t>
            </a:r>
            <a:endParaRPr lang="ru-RU" sz="3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44" y="354188"/>
            <a:ext cx="8128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902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18857" y="223633"/>
            <a:ext cx="46590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Получились осенние деревья</a:t>
            </a:r>
            <a:endParaRPr lang="ru-RU" sz="3200" i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 5"/>
          <p:cNvSpPr/>
          <p:nvPr/>
        </p:nvSpPr>
        <p:spPr>
          <a:xfrm rot="21225795">
            <a:off x="3603172" y="1052176"/>
            <a:ext cx="5290457" cy="1360714"/>
          </a:xfrm>
          <a:custGeom>
            <a:avLst/>
            <a:gdLst>
              <a:gd name="connsiteX0" fmla="*/ 0 w 5290457"/>
              <a:gd name="connsiteY0" fmla="*/ 0 h 1360714"/>
              <a:gd name="connsiteX1" fmla="*/ 3592286 w 5290457"/>
              <a:gd name="connsiteY1" fmla="*/ 359228 h 1360714"/>
              <a:gd name="connsiteX2" fmla="*/ 5290457 w 5290457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90457" h="1360714">
                <a:moveTo>
                  <a:pt x="0" y="0"/>
                </a:moveTo>
                <a:cubicBezTo>
                  <a:pt x="1355271" y="66221"/>
                  <a:pt x="2710543" y="132442"/>
                  <a:pt x="3592286" y="359228"/>
                </a:cubicBezTo>
                <a:cubicBezTo>
                  <a:pt x="4474029" y="586014"/>
                  <a:pt x="4882243" y="973364"/>
                  <a:pt x="5290457" y="1360714"/>
                </a:cubicBezTo>
              </a:path>
            </a:pathLst>
          </a:cu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035" y="1388819"/>
            <a:ext cx="6692564" cy="5019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232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0272" y="365127"/>
            <a:ext cx="4455078" cy="1212004"/>
          </a:xfrm>
        </p:spPr>
        <p:txBody>
          <a:bodyPr/>
          <a:lstStyle/>
          <a:p>
            <a:r>
              <a:rPr lang="ru-RU" dirty="0" smtClean="0"/>
              <a:t>Дорисовка рисунка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59790" y="1174459"/>
            <a:ext cx="5715093" cy="1786855"/>
          </a:xfrm>
        </p:spPr>
        <p:txBody>
          <a:bodyPr>
            <a:normAutofit lnSpcReduction="10000"/>
          </a:bodyPr>
          <a:lstStyle/>
          <a:p>
            <a:pPr marL="0" indent="457200" algn="just">
              <a:buNone/>
            </a:pPr>
            <a:r>
              <a:rPr lang="ru-RU" i="1" dirty="0"/>
              <a:t>«Точечный рисунок».</a:t>
            </a:r>
            <a:r>
              <a:rPr lang="ru-RU" dirty="0"/>
              <a:t>        Ребёнок опускает пальчик в гуашь, ставит его перпендикулярно к белому листу бумаги и начинает изображать.                                         </a:t>
            </a:r>
            <a:endParaRPr lang="ru-RU" dirty="0" smtClean="0"/>
          </a:p>
          <a:p>
            <a:pPr marL="0" indent="457200" algn="just">
              <a:buNone/>
            </a:pPr>
            <a:r>
              <a:rPr lang="ru-RU" i="1" dirty="0" smtClean="0"/>
              <a:t>«</a:t>
            </a:r>
            <a:r>
              <a:rPr lang="ru-RU" i="1" dirty="0"/>
              <a:t>Рисование ватными палочками»</a:t>
            </a:r>
            <a:r>
              <a:rPr lang="ru-RU" dirty="0"/>
              <a:t>. Ватная палочка окунается в густую краску.        </a:t>
            </a:r>
          </a:p>
        </p:txBody>
      </p:sp>
      <p:pic>
        <p:nvPicPr>
          <p:cNvPr id="7170" name="Picture 2" descr="C:\Users\Алексей\Desktop\Мамке на презентацию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71" y="2944537"/>
            <a:ext cx="4973291" cy="3385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Алексей\Desktop\Мамке на презентацию\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892" y="2944537"/>
            <a:ext cx="4284511" cy="3385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2153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0044" y="553673"/>
            <a:ext cx="7886700" cy="1518407"/>
          </a:xfrm>
        </p:spPr>
        <p:txBody>
          <a:bodyPr>
            <a:normAutofit/>
          </a:bodyPr>
          <a:lstStyle/>
          <a:p>
            <a:pPr marL="0" indent="457200">
              <a:buNone/>
            </a:pPr>
            <a:r>
              <a:rPr lang="ru-RU" i="1" dirty="0" smtClean="0"/>
              <a:t>                              «</a:t>
            </a:r>
            <a:r>
              <a:rPr lang="ru-RU" i="1" dirty="0"/>
              <a:t>Оттиск печатками из пробки или ластика</a:t>
            </a:r>
            <a:r>
              <a:rPr lang="ru-RU" i="1" dirty="0" smtClean="0"/>
              <a:t>»</a:t>
            </a:r>
          </a:p>
          <a:p>
            <a:pPr marL="0" indent="457200">
              <a:lnSpc>
                <a:spcPct val="100000"/>
              </a:lnSpc>
              <a:buNone/>
            </a:pPr>
            <a:r>
              <a:rPr lang="ru-RU" i="1" dirty="0"/>
              <a:t> </a:t>
            </a:r>
            <a:r>
              <a:rPr lang="ru-RU" i="1" dirty="0" smtClean="0"/>
              <a:t>               </a:t>
            </a:r>
            <a:r>
              <a:rPr lang="ru-RU" dirty="0" smtClean="0"/>
              <a:t>      </a:t>
            </a:r>
            <a:r>
              <a:rPr lang="ru-RU" sz="1600" i="1" dirty="0" smtClean="0"/>
              <a:t>Способ </a:t>
            </a:r>
            <a:r>
              <a:rPr lang="ru-RU" sz="1600" i="1" dirty="0"/>
              <a:t>получения изображения: ребёнок прижимает пробку к </a:t>
            </a:r>
            <a:r>
              <a:rPr lang="ru-RU" sz="1600" i="1" dirty="0" smtClean="0"/>
              <a:t/>
            </a:r>
            <a:br>
              <a:rPr lang="ru-RU" sz="1600" i="1" dirty="0" smtClean="0"/>
            </a:br>
            <a:r>
              <a:rPr lang="ru-RU" sz="1600" i="1" dirty="0" smtClean="0"/>
              <a:t>                                      штемпельной </a:t>
            </a:r>
            <a:r>
              <a:rPr lang="ru-RU" sz="1600" i="1" dirty="0"/>
              <a:t>подушке с краской и наносит оттиск на бумагу</a:t>
            </a:r>
            <a:r>
              <a:rPr lang="ru-RU" sz="1600" i="1" dirty="0" smtClean="0"/>
              <a:t>. </a:t>
            </a:r>
            <a:br>
              <a:rPr lang="ru-RU" sz="1600" i="1" dirty="0" smtClean="0"/>
            </a:br>
            <a:r>
              <a:rPr lang="ru-RU" sz="1600" i="1" dirty="0" smtClean="0"/>
              <a:t>                                 </a:t>
            </a:r>
            <a:r>
              <a:rPr lang="ru-RU" sz="1600" i="1" dirty="0"/>
              <a:t>Для получения другого цвета меняется и мисочка и пробка. </a:t>
            </a:r>
          </a:p>
        </p:txBody>
      </p:sp>
      <p:pic>
        <p:nvPicPr>
          <p:cNvPr id="5124" name="Picture 4" descr="http://podelkidlyadetei.ru/wp-content/uploads/2012/12/%D0%A8%D1%82%D0%B0%D0%BC%D0%BF%D1%8B-%D1%81%D0%B2%D0%BE%D0%B8%D0%BC%D0%B8-%D1%80%D1%83%D0%BA%D0%B0%D0%BC%D0%B8-%D0%B4%D0%B5%D1%82%D1%81%D0%BA%D0%B8%D0%B5-%D1%88%D1%82%D0%B0%D0%BC%D0%BF%D0%B8%D0%BA%D0%B8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243" y="2234953"/>
            <a:ext cx="5914238" cy="4438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7202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49" y="282051"/>
            <a:ext cx="8353736" cy="6265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18232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02" y="139438"/>
            <a:ext cx="8529904" cy="6397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50893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54261" y="377505"/>
            <a:ext cx="5989739" cy="1400962"/>
          </a:xfrm>
        </p:spPr>
        <p:txBody>
          <a:bodyPr/>
          <a:lstStyle/>
          <a:p>
            <a:pPr marL="0" indent="457200">
              <a:buNone/>
            </a:pPr>
            <a:r>
              <a:rPr lang="ru-RU" i="1" dirty="0" smtClean="0"/>
              <a:t>«</a:t>
            </a:r>
            <a:r>
              <a:rPr lang="ru-RU" i="1" dirty="0"/>
              <a:t>Печать по трафарету</a:t>
            </a:r>
            <a:r>
              <a:rPr lang="ru-RU" i="1" dirty="0" smtClean="0"/>
              <a:t>». </a:t>
            </a:r>
            <a:br>
              <a:rPr lang="ru-RU" i="1" dirty="0" smtClean="0"/>
            </a:br>
            <a:r>
              <a:rPr lang="ru-RU" sz="1600" i="1" dirty="0" smtClean="0"/>
              <a:t>Способ </a:t>
            </a:r>
            <a:r>
              <a:rPr lang="ru-RU" sz="1600" i="1" dirty="0"/>
              <a:t>получения изображения: ребёнок прижимает печатку или поролоновый тампон к штемпельной подушке с краской и наносит оттиск на бумагу с помощью трафарета. Чтобы изменить цвет, берут другие тампон и </a:t>
            </a:r>
            <a:r>
              <a:rPr lang="ru-RU" sz="1600" i="1" dirty="0" smtClean="0"/>
              <a:t>трафарет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1" y="2004968"/>
            <a:ext cx="4718944" cy="35392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145" y="3288485"/>
            <a:ext cx="4450496" cy="333787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48736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28" y="424663"/>
            <a:ext cx="8169178" cy="6126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59775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25" y="332384"/>
            <a:ext cx="8404070" cy="6303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10586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13" y="323995"/>
            <a:ext cx="8286625" cy="6214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1847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6480" y="486561"/>
            <a:ext cx="5872817" cy="4079716"/>
          </a:xfrm>
        </p:spPr>
        <p:txBody>
          <a:bodyPr/>
          <a:lstStyle/>
          <a:p>
            <a:pPr marL="0" indent="457200">
              <a:buNone/>
            </a:pPr>
            <a:r>
              <a:rPr lang="ru-RU" i="1" dirty="0"/>
              <a:t>«</a:t>
            </a:r>
            <a:r>
              <a:rPr lang="ru-RU" i="1" dirty="0" err="1"/>
              <a:t>Кляксография</a:t>
            </a:r>
            <a:r>
              <a:rPr lang="ru-RU" i="1" dirty="0"/>
              <a:t> обычная». </a:t>
            </a:r>
            <a:endParaRPr lang="ru-RU" i="1" dirty="0" smtClean="0"/>
          </a:p>
          <a:p>
            <a:pPr marL="0" indent="457200">
              <a:buNone/>
            </a:pPr>
            <a:r>
              <a:rPr lang="ru-RU" sz="1600" i="1" dirty="0" smtClean="0"/>
              <a:t>Способ </a:t>
            </a:r>
            <a:r>
              <a:rPr lang="ru-RU" sz="1600" i="1" dirty="0"/>
              <a:t>получения изображения: ребёнок зачерпывает гуашь пластиковой ложкой и выливает на бумагу. В результате получаются пятна в произвольном порядке. Затем лист накрывается другим листом и прижимается (можно согнуть пополам, на одну половину капнуть тушь, а другой его прикрыть). Далее верхний лист снимается, изображение рассматривается: определяется, на что оно похоже. Недостающие детали </a:t>
            </a:r>
            <a:r>
              <a:rPr lang="ru-RU" sz="1600" i="1" dirty="0" smtClean="0"/>
              <a:t>дорисовываются.</a:t>
            </a:r>
            <a:endParaRPr lang="ru-RU" sz="1600" i="1" dirty="0"/>
          </a:p>
        </p:txBody>
      </p:sp>
      <p:pic>
        <p:nvPicPr>
          <p:cNvPr id="11266" name="Picture 2" descr="https://fs00.infourok.ru/images/doc/196/224222/hello_html_f3c383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469" y="2731119"/>
            <a:ext cx="5050175" cy="3787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65881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36" y="164605"/>
            <a:ext cx="8597016" cy="64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06364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01" y="97492"/>
            <a:ext cx="8597017" cy="644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90052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2257" y="444616"/>
            <a:ext cx="5973486" cy="4213939"/>
          </a:xfrm>
        </p:spPr>
        <p:txBody>
          <a:bodyPr/>
          <a:lstStyle/>
          <a:p>
            <a:pPr marL="0" indent="457200">
              <a:buNone/>
            </a:pPr>
            <a:r>
              <a:rPr lang="ru-RU" i="1" dirty="0"/>
              <a:t>«Оттиск смятой бумагой». </a:t>
            </a:r>
            <a:r>
              <a:rPr lang="ru-RU" dirty="0"/>
              <a:t>Способ получения изображения: ребенок прижимает смятую бумагу к штемпельной подушке с краской и наносит оттиск на бумагу. Чтобы получить другой цвет, меняются и блюдце, и смятая бумага.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407" y="2057862"/>
            <a:ext cx="6057769" cy="4543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74578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72" y="223326"/>
            <a:ext cx="8295012" cy="6221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07684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03" y="0"/>
            <a:ext cx="885739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15488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59897" y="205736"/>
            <a:ext cx="4622858" cy="935168"/>
          </a:xfrm>
        </p:spPr>
        <p:txBody>
          <a:bodyPr/>
          <a:lstStyle/>
          <a:p>
            <a:r>
              <a:rPr lang="ru-RU" dirty="0" smtClean="0"/>
              <a:t>Что получилось?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057"/>
            <a:ext cx="4798503" cy="359887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307" y="1809678"/>
            <a:ext cx="4874333" cy="36557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" y="3318287"/>
            <a:ext cx="4578539" cy="343390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08074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63986" y="310393"/>
            <a:ext cx="5319144" cy="2449585"/>
          </a:xfrm>
        </p:spPr>
        <p:txBody>
          <a:bodyPr>
            <a:normAutofit lnSpcReduction="10000"/>
          </a:bodyPr>
          <a:lstStyle/>
          <a:p>
            <a:pPr marL="0" indent="45720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000" dirty="0">
                <a:solidFill>
                  <a:srgbClr val="000000"/>
                </a:solidFill>
                <a:ea typeface="Times New Roman"/>
                <a:cs typeface="Arial" pitchFamily="34" charset="0"/>
              </a:rPr>
              <a:t>«Сюжетные </a:t>
            </a:r>
            <a:r>
              <a:rPr lang="ru-RU" sz="2000" dirty="0" smtClean="0">
                <a:solidFill>
                  <a:srgbClr val="000000"/>
                </a:solidFill>
                <a:ea typeface="Times New Roman"/>
                <a:cs typeface="Arial" pitchFamily="34" charset="0"/>
              </a:rPr>
              <a:t>картинки».</a:t>
            </a:r>
            <a:r>
              <a:rPr lang="ru-RU" sz="2000" dirty="0" smtClean="0">
                <a:ea typeface="Times New Roman"/>
                <a:cs typeface="Arial" pitchFamily="34" charset="0"/>
              </a:rPr>
              <a:t> </a:t>
            </a:r>
            <a:endParaRPr lang="ru-RU" sz="2000" dirty="0" smtClean="0">
              <a:ea typeface="Times New Roman"/>
              <a:cs typeface="Arial" pitchFamily="34" charset="0"/>
            </a:endParaRPr>
          </a:p>
          <a:p>
            <a:pPr marL="0" indent="45720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i="1" dirty="0" smtClean="0">
                <a:solidFill>
                  <a:srgbClr val="000000"/>
                </a:solidFill>
                <a:ea typeface="Times New Roman"/>
                <a:cs typeface="Arial" pitchFamily="34" charset="0"/>
              </a:rPr>
              <a:t>Вместе </a:t>
            </a:r>
            <a:r>
              <a:rPr lang="ru-RU" sz="1600" i="1" dirty="0">
                <a:solidFill>
                  <a:srgbClr val="000000"/>
                </a:solidFill>
                <a:ea typeface="Times New Roman"/>
                <a:cs typeface="Arial" pitchFamily="34" charset="0"/>
              </a:rPr>
              <a:t>с малышом закрашиваете лист бумаги </a:t>
            </a:r>
            <a:r>
              <a:rPr lang="ru-RU" sz="1600" i="1" dirty="0" smtClean="0">
                <a:solidFill>
                  <a:srgbClr val="000000"/>
                </a:solidFill>
                <a:ea typeface="Times New Roman"/>
                <a:cs typeface="Arial" pitchFamily="34" charset="0"/>
              </a:rPr>
              <a:t>темно-синим </a:t>
            </a:r>
            <a:r>
              <a:rPr lang="ru-RU" sz="1600" i="1" dirty="0">
                <a:solidFill>
                  <a:srgbClr val="000000"/>
                </a:solidFill>
                <a:ea typeface="Times New Roman"/>
                <a:cs typeface="Arial" pitchFamily="34" charset="0"/>
              </a:rPr>
              <a:t>цветом. Затем берете тонкую кисточку или маленький кусочек губки или пальчиком рисуете желтые звездочки. Все, картина «Ночное небо» готова. Можно нарисовать «Морское дно» или </a:t>
            </a:r>
            <a:r>
              <a:rPr lang="ru-RU" sz="1600" i="1" dirty="0" smtClean="0">
                <a:solidFill>
                  <a:srgbClr val="000000"/>
                </a:solidFill>
                <a:ea typeface="Times New Roman"/>
                <a:cs typeface="Arial" pitchFamily="34" charset="0"/>
              </a:rPr>
              <a:t>«Пушистый белый снег», </a:t>
            </a:r>
            <a:r>
              <a:rPr lang="ru-RU" sz="1600" i="1" dirty="0">
                <a:solidFill>
                  <a:srgbClr val="000000"/>
                </a:solidFill>
                <a:ea typeface="Times New Roman"/>
                <a:cs typeface="Arial" pitchFamily="34" charset="0"/>
              </a:rPr>
              <a:t>используя вашу фантазию и подручные средства.</a:t>
            </a:r>
            <a:endParaRPr lang="ru-RU" sz="1600" i="1" dirty="0"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033" y="2432807"/>
            <a:ext cx="5366775" cy="4025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55325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37" y="290440"/>
            <a:ext cx="8110455" cy="6082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03135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49" y="214937"/>
            <a:ext cx="8269846" cy="6202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43308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602309" y="1196450"/>
            <a:ext cx="5801784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73698" y="1244439"/>
            <a:ext cx="5794568" cy="4345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44656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39" y="315606"/>
            <a:ext cx="8185955" cy="6139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29291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81" y="441440"/>
            <a:ext cx="8328569" cy="6246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03211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42" y="88405"/>
            <a:ext cx="8552243" cy="6414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23551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3277" y="256069"/>
            <a:ext cx="3213508" cy="826111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 Уголок изобразительного творчества</a:t>
            </a:r>
            <a:endParaRPr lang="ru-RU" sz="2000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987" y="1053837"/>
            <a:ext cx="7246391" cy="5434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85171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www.o-detstve.ru/assets/images/userfiles/50559/images/DSCN025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93" y="2105635"/>
            <a:ext cx="3071944" cy="409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https://img-fotki.yandex.ru/get/16135/121244854.13d/0_1322ed_44d99462_or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937" y="2105635"/>
            <a:ext cx="4573776" cy="409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13922" y="232524"/>
            <a:ext cx="66624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Спасибо за внимание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45655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238ce4a5e74830e67d95ef488916384177ca3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289</Words>
  <Application>Microsoft Office PowerPoint</Application>
  <PresentationFormat>Экран (4:3)</PresentationFormat>
  <Paragraphs>40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Дорисовка рисунка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Что получилось?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Уголок изобразительного творчества</vt:lpstr>
      <vt:lpstr>Презентация PowerPoint</vt:lpstr>
    </vt:vector>
  </TitlesOfParts>
  <Company>DNS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 Грибан</dc:creator>
  <cp:lastModifiedBy>WORK</cp:lastModifiedBy>
  <cp:revision>27</cp:revision>
  <dcterms:created xsi:type="dcterms:W3CDTF">2013-03-12T14:14:01Z</dcterms:created>
  <dcterms:modified xsi:type="dcterms:W3CDTF">2016-12-14T08:12:39Z</dcterms:modified>
</cp:coreProperties>
</file>