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59" r:id="rId5"/>
    <p:sldId id="263" r:id="rId6"/>
    <p:sldId id="262" r:id="rId7"/>
    <p:sldId id="261" r:id="rId8"/>
    <p:sldId id="265" r:id="rId9"/>
    <p:sldId id="264" r:id="rId10"/>
    <p:sldId id="266" r:id="rId11"/>
    <p:sldId id="267" r:id="rId12"/>
    <p:sldId id="271" r:id="rId13"/>
    <p:sldId id="270" r:id="rId14"/>
    <p:sldId id="269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4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8BE59-2817-4438-BF77-9DB273CE3187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FDF2-EC0E-41E0-B881-452ADD0340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8BE59-2817-4438-BF77-9DB273CE3187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FDF2-EC0E-41E0-B881-452ADD0340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8BE59-2817-4438-BF77-9DB273CE3187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FDF2-EC0E-41E0-B881-452ADD0340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8BE59-2817-4438-BF77-9DB273CE3187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FDF2-EC0E-41E0-B881-452ADD0340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8BE59-2817-4438-BF77-9DB273CE3187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FDF2-EC0E-41E0-B881-452ADD0340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8BE59-2817-4438-BF77-9DB273CE3187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FDF2-EC0E-41E0-B881-452ADD0340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8BE59-2817-4438-BF77-9DB273CE3187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FDF2-EC0E-41E0-B881-452ADD0340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8BE59-2817-4438-BF77-9DB273CE3187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FDF2-EC0E-41E0-B881-452ADD0340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8BE59-2817-4438-BF77-9DB273CE3187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FDF2-EC0E-41E0-B881-452ADD0340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8BE59-2817-4438-BF77-9DB273CE3187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FDF2-EC0E-41E0-B881-452ADD0340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8BE59-2817-4438-BF77-9DB273CE3187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FDF2-EC0E-41E0-B881-452ADD0340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8BE59-2817-4438-BF77-9DB273CE3187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2FDF2-EC0E-41E0-B881-452ADD03406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рамка-насекомого-307293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8013" y="0"/>
            <a:ext cx="9152014" cy="6858000"/>
          </a:xfrm>
          <a:prstGeom prst="rect">
            <a:avLst/>
          </a:prstGeom>
        </p:spPr>
      </p:pic>
      <p:pic>
        <p:nvPicPr>
          <p:cNvPr id="9" name="Рисунок 8" descr="2018-06-07_19-27-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2690113"/>
            <a:ext cx="3960439" cy="117703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123728" y="2492896"/>
            <a:ext cx="546335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>
                  <a:solidFill>
                    <a:srgbClr val="FFFF00"/>
                  </a:solidFill>
                </a:ln>
                <a:solidFill>
                  <a:srgbClr val="00B05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_AssuanTitulCmFr" pitchFamily="18" charset="-52"/>
              </a:rPr>
              <a:t>«Насекомые»</a:t>
            </a:r>
            <a:endParaRPr lang="ru-RU" sz="5400" b="1" cap="none" spc="50" dirty="0">
              <a:ln w="11430">
                <a:solidFill>
                  <a:srgbClr val="FFFF00"/>
                </a:solidFill>
              </a:ln>
              <a:solidFill>
                <a:srgbClr val="00B05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_AssuanTitulCmFr" pitchFamily="18" charset="-52"/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1835696" y="3645024"/>
            <a:ext cx="6400800" cy="122413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3333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Выполнено воспитателем: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2000" dirty="0" smtClean="0"/>
              <a:t>МБДОУ -детский сад №9 " Звездочка "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2000" b="1" u="sng" dirty="0" err="1" smtClean="0"/>
              <a:t>Дзвоневской</a:t>
            </a:r>
            <a:r>
              <a:rPr lang="ru-RU" sz="2000" b="1" u="sng" dirty="0" smtClean="0"/>
              <a:t> Тамарой Васильевной</a:t>
            </a:r>
            <a:r>
              <a:rPr kumimoji="0" lang="ru-RU" sz="2000" b="1" i="0" u="sng" strike="noStrike" kern="1200" cap="none" spc="0" normalizeH="0" noProof="0" dirty="0" smtClean="0">
                <a:ln>
                  <a:noFill/>
                </a:ln>
                <a:solidFill>
                  <a:srgbClr val="333300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 </a:t>
            </a:r>
            <a:endParaRPr kumimoji="0" lang="ru-RU" sz="2000" b="1" i="0" u="sng" strike="noStrike" kern="1200" cap="none" spc="0" normalizeH="0" baseline="0" noProof="0" dirty="0">
              <a:ln>
                <a:noFill/>
              </a:ln>
              <a:solidFill>
                <a:srgbClr val="3333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51173786_rryossrrry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71600" y="0"/>
            <a:ext cx="69847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ts val="3200"/>
              </a:spcBef>
              <a:buClr>
                <a:srgbClr val="EBEBEB"/>
              </a:buClr>
              <a:buSzPct val="75000"/>
            </a:pPr>
            <a:r>
              <a:rPr lang="ru-RU" sz="2000" dirty="0" smtClean="0">
                <a:latin typeface="Georgia" pitchFamily="18" charset="0"/>
              </a:rPr>
              <a:t>     </a:t>
            </a:r>
            <a:r>
              <a:rPr lang="ru-RU" sz="2400" dirty="0" smtClean="0">
                <a:latin typeface="Georgia" pitchFamily="18" charset="0"/>
              </a:rPr>
              <a:t>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Насекомые живут везде.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пустынях и тропиках, в тайге и  Антарктиде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Большинство насекомых имеют крылья и умеют летать.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http://im1-tub-ru.yandex.net/i?id=6c63128996114b1ff8c2564aef6d4339-108-144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556792"/>
            <a:ext cx="4291677" cy="26822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2" descr="http://im1-tub-ru.yandex.net/i?id=6371b7b78f5efe318fe3b3f65c9e6e55-143-144&amp;n=21"/>
          <p:cNvPicPr>
            <a:picLocks noChangeAspect="1" noChangeArrowheads="1"/>
          </p:cNvPicPr>
          <p:nvPr/>
        </p:nvPicPr>
        <p:blipFill>
          <a:blip r:embed="rId4" cstate="print"/>
          <a:srcRect t="10345" r="6174"/>
          <a:stretch>
            <a:fillRect/>
          </a:stretch>
        </p:blipFill>
        <p:spPr bwMode="auto">
          <a:xfrm>
            <a:off x="4860032" y="4149080"/>
            <a:ext cx="3096344" cy="24519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6" descr="http://media1.klops.ru/imagecache/biger/e/5/3/e53624a42ee2d3216d2fb2f3fd2ccdd9.jpg"/>
          <p:cNvPicPr>
            <a:picLocks noChangeAspect="1" noChangeArrowheads="1"/>
          </p:cNvPicPr>
          <p:nvPr/>
        </p:nvPicPr>
        <p:blipFill>
          <a:blip r:embed="rId5" cstate="print"/>
          <a:srcRect l="5506"/>
          <a:stretch>
            <a:fillRect/>
          </a:stretch>
        </p:blipFill>
        <p:spPr bwMode="auto">
          <a:xfrm>
            <a:off x="899592" y="4221088"/>
            <a:ext cx="3381828" cy="24261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51173786_rryossrrry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67544" y="332657"/>
            <a:ext cx="82089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Georgia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Насекомые обитают во всех средах - в воздухе, на земле и в воде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4572000" y="764704"/>
            <a:ext cx="0" cy="28803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 flipH="1">
            <a:off x="2699792" y="764704"/>
            <a:ext cx="1872208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4572000" y="764704"/>
            <a:ext cx="2088232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8" name="Picture 10" descr="http://img.qwled.com/i/11c711a5d57863e31f9d74b0f0849ac4.jpg"/>
          <p:cNvPicPr>
            <a:picLocks noChangeAspect="1" noChangeArrowheads="1"/>
          </p:cNvPicPr>
          <p:nvPr/>
        </p:nvPicPr>
        <p:blipFill>
          <a:blip r:embed="rId3" cstate="print"/>
          <a:srcRect r="53461" b="60689"/>
          <a:stretch>
            <a:fillRect/>
          </a:stretch>
        </p:blipFill>
        <p:spPr bwMode="auto">
          <a:xfrm>
            <a:off x="467544" y="1196752"/>
            <a:ext cx="3731324" cy="2736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8" descr="http://im3-tub-ru.yandex.net/i?id=222ece8c5e3e078aaf53b5b5574122e1-62-144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268760"/>
            <a:ext cx="3857072" cy="2736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12" descr="Медведка"/>
          <p:cNvPicPr>
            <a:picLocks noChangeAspect="1" noChangeArrowheads="1"/>
          </p:cNvPicPr>
          <p:nvPr/>
        </p:nvPicPr>
        <p:blipFill>
          <a:blip r:embed="rId5" cstate="print"/>
          <a:srcRect t="9310" r="3058"/>
          <a:stretch>
            <a:fillRect/>
          </a:stretch>
        </p:blipFill>
        <p:spPr bwMode="auto">
          <a:xfrm>
            <a:off x="2339752" y="3789040"/>
            <a:ext cx="4218469" cy="2736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51173786_rryossrrry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1051" y="0"/>
            <a:ext cx="878798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9900"/>
                </a:solidFill>
                <a:latin typeface="Moonlight" pitchFamily="2" charset="0"/>
              </a:rPr>
              <a:t>Основные признаки насекомого</a:t>
            </a:r>
            <a:endParaRPr lang="ru-RU" sz="4400" b="1" dirty="0">
              <a:solidFill>
                <a:srgbClr val="009900"/>
              </a:solidFill>
              <a:latin typeface="Moonlight" pitchFamily="2" charset="0"/>
            </a:endParaRPr>
          </a:p>
        </p:txBody>
      </p:sp>
      <p:pic>
        <p:nvPicPr>
          <p:cNvPr id="4" name="Содержимое 9" descr="ff93e752649bd84d8f951d93544d04e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268760"/>
            <a:ext cx="4038600" cy="43838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Содержимое 7"/>
          <p:cNvSpPr txBox="1">
            <a:spLocks/>
          </p:cNvSpPr>
          <p:nvPr/>
        </p:nvSpPr>
        <p:spPr>
          <a:xfrm>
            <a:off x="0" y="1268760"/>
            <a:ext cx="4499992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Насекомые- это</a:t>
            </a:r>
            <a:r>
              <a:rPr kumimoji="0" lang="ru-RU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животные, у  которого три пары ножек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(то есть всего шесть) и  тело четко делится на три части: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-голову,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-грудь,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- 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брюшко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51173786_rryossrrry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3" name="Заголовок 3"/>
          <p:cNvSpPr txBox="1">
            <a:spLocks/>
          </p:cNvSpPr>
          <p:nvPr/>
        </p:nvSpPr>
        <p:spPr>
          <a:xfrm>
            <a:off x="611560" y="0"/>
            <a:ext cx="8229600" cy="1143008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Moonlight" pitchFamily="2" charset="0"/>
                <a:ea typeface="+mj-ea"/>
                <a:cs typeface="Times New Roman" pitchFamily="18" charset="0"/>
              </a:rPr>
              <a:t>Зачем насекомому усики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Moonlight" pitchFamily="2" charset="0"/>
                <a:ea typeface="+mj-ea"/>
                <a:cs typeface="Times New Roman" pitchFamily="18" charset="0"/>
              </a:rPr>
              <a:t>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Moonlight" pitchFamily="2" charset="0"/>
              <a:ea typeface="+mj-ea"/>
              <a:cs typeface="Times New Roman" pitchFamily="18" charset="0"/>
            </a:endParaRPr>
          </a:p>
        </p:txBody>
      </p:sp>
      <p:pic>
        <p:nvPicPr>
          <p:cNvPr id="4" name="Содержимое 6" descr="PicsDesktop.net_1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556792"/>
            <a:ext cx="4038600" cy="3028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Содержимое 4"/>
          <p:cNvSpPr txBox="1">
            <a:spLocks/>
          </p:cNvSpPr>
          <p:nvPr/>
        </p:nvSpPr>
        <p:spPr>
          <a:xfrm>
            <a:off x="0" y="908720"/>
            <a:ext cx="4788024" cy="4525963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Усики </a:t>
            </a:r>
            <a:r>
              <a:rPr lang="ru-RU" sz="2800" b="1" dirty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у насекомого-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органы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чувств , которыми оно воспринимает запахи и </a:t>
            </a:r>
          </a:p>
          <a:p>
            <a:pPr marL="342900" marR="0" lvl="0" indent="-34290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различает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вкус.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1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Чем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усики длиннее , тем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они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чувствительнее . 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Некоторые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Насекомые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ощупывают усиками как мы пальцами, окружающие предметы.</a:t>
            </a:r>
          </a:p>
          <a:p>
            <a:pPr marL="342900" marR="0" lvl="0" indent="-34290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51173786_rryossrrry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611560" y="0"/>
            <a:ext cx="8229600" cy="114300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Moonlight" pitchFamily="2" charset="0"/>
                <a:ea typeface="+mj-ea"/>
                <a:cs typeface="+mj-cs"/>
              </a:rPr>
              <a:t>Бабочки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Moonlight" pitchFamily="2" charset="0"/>
              <a:ea typeface="+mj-ea"/>
              <a:cs typeface="+mj-cs"/>
            </a:endParaRPr>
          </a:p>
        </p:txBody>
      </p:sp>
      <p:pic>
        <p:nvPicPr>
          <p:cNvPr id="4" name="Содержимое 12" descr="74757715_3887029_31025645_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412776"/>
            <a:ext cx="4038600" cy="35290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Содержимое 3"/>
          <p:cNvSpPr txBox="1">
            <a:spLocks/>
          </p:cNvSpPr>
          <p:nvPr/>
        </p:nvSpPr>
        <p:spPr>
          <a:xfrm>
            <a:off x="4139952" y="908720"/>
            <a:ext cx="4752528" cy="5112568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 </a:t>
            </a:r>
            <a:r>
              <a:rPr kumimoji="0" lang="ru-RU" sz="1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ru-RU" sz="1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Бабочки</a:t>
            </a:r>
            <a:r>
              <a:rPr kumimoji="0" lang="ru-RU" sz="1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наиболее легко распознаваемы. Их крылья, в отличие от большинства насекомых имеют характерную форму, они красочны и непрозрачны. Бабочки знакомы каждому и невероятно популярны.  Бабочки не кусают, не жалят, не являются носителями болезней, а также не наносят серьезного ущерба (во взрослой форме).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51173786_rryossrrry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Заголовок 4"/>
          <p:cNvSpPr txBox="1">
            <a:spLocks/>
          </p:cNvSpPr>
          <p:nvPr/>
        </p:nvSpPr>
        <p:spPr>
          <a:xfrm>
            <a:off x="0" y="0"/>
            <a:ext cx="9144000" cy="100013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Moonlight" pitchFamily="2" charset="0"/>
                <a:ea typeface="+mj-ea"/>
                <a:cs typeface="+mj-cs"/>
              </a:rPr>
              <a:t>Как из гусеницы получается бабочка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Moonlight" pitchFamily="2" charset="0"/>
                <a:ea typeface="+mj-ea"/>
                <a:cs typeface="+mj-cs"/>
              </a:rPr>
              <a:t>?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Moonlight" pitchFamily="2" charset="0"/>
              <a:ea typeface="+mj-ea"/>
              <a:cs typeface="+mj-cs"/>
            </a:endParaRPr>
          </a:p>
        </p:txBody>
      </p:sp>
      <p:sp>
        <p:nvSpPr>
          <p:cNvPr id="4" name="Текст 5"/>
          <p:cNvSpPr txBox="1">
            <a:spLocks/>
          </p:cNvSpPr>
          <p:nvPr/>
        </p:nvSpPr>
        <p:spPr>
          <a:xfrm>
            <a:off x="395536" y="1484784"/>
            <a:ext cx="3857652" cy="2071702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i="0" u="none" strike="noStrike" kern="1200" cap="none" spc="0" normalizeH="0" baseline="0" noProof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1</a:t>
            </a:r>
            <a:r>
              <a:rPr kumimoji="0" lang="ru-RU" sz="2000" i="0" u="none" strike="noStrike" kern="1200" cap="none" spc="0" normalizeH="0" baseline="0" noProof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Бабочка откладывает яйца на те растения, которые едят молодые гусеницы.</a:t>
            </a:r>
            <a:endParaRPr kumimoji="0" lang="ru-RU" sz="2000" i="0" u="none" strike="noStrike" kern="1200" cap="none" spc="0" normalizeH="0" baseline="0" noProof="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екст 7"/>
          <p:cNvSpPr txBox="1">
            <a:spLocks/>
          </p:cNvSpPr>
          <p:nvPr/>
        </p:nvSpPr>
        <p:spPr>
          <a:xfrm>
            <a:off x="4572000" y="1484784"/>
            <a:ext cx="4041775" cy="2071702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i="0" u="none" strike="noStrike" kern="1200" cap="none" spc="0" normalizeH="0" baseline="0" noProof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4. Эта масса медленно формируется в бабочку . Когда бабочка вылезает из куколки, крылья у нее мягкие и сморщенные.Но они  быстро высыхают на солнце.</a:t>
            </a:r>
            <a:endParaRPr kumimoji="0" lang="ru-RU" sz="2000" i="0" u="none" strike="noStrike" kern="1200" cap="none" spc="0" normalizeH="0" baseline="0" noProof="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3717032"/>
            <a:ext cx="3888432" cy="2677656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2.Молодая гусеница много ест и очень быстро растет</a:t>
            </a:r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lvl="0" indent="-342900">
              <a:spcBef>
                <a:spcPct val="20000"/>
              </a:spcBef>
              <a:defRPr/>
            </a:pPr>
            <a:endParaRPr lang="ru-RU" sz="2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spcBef>
                <a:spcPct val="20000"/>
              </a:spcBef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3.Гусеница становится куколкой: она ткет себе твердый кокон, внутри которого ее тело превращается в кашеобразную массу</a:t>
            </a:r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" name="Содержимое 9" descr="babochka-i-gusenica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717032"/>
            <a:ext cx="4032448" cy="2666576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51173786_rryossrrry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Заголовок 6"/>
          <p:cNvSpPr txBox="1">
            <a:spLocks/>
          </p:cNvSpPr>
          <p:nvPr/>
        </p:nvSpPr>
        <p:spPr>
          <a:xfrm>
            <a:off x="395536" y="0"/>
            <a:ext cx="8229600" cy="114300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Moonlight" pitchFamily="2" charset="0"/>
                <a:ea typeface="+mj-ea"/>
                <a:cs typeface="+mj-cs"/>
              </a:rPr>
              <a:t>Кузнечики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Moonlight" pitchFamily="2" charset="0"/>
              <a:ea typeface="+mj-ea"/>
              <a:cs typeface="+mj-cs"/>
            </a:endParaRPr>
          </a:p>
        </p:txBody>
      </p:sp>
      <p:pic>
        <p:nvPicPr>
          <p:cNvPr id="4" name="Содержимое 9" descr="909b286c3a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556792"/>
            <a:ext cx="3829048" cy="31677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Содержимое 8"/>
          <p:cNvSpPr txBox="1">
            <a:spLocks/>
          </p:cNvSpPr>
          <p:nvPr/>
        </p:nvSpPr>
        <p:spPr>
          <a:xfrm>
            <a:off x="4355976" y="1268760"/>
            <a:ext cx="4608512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Кузнечик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– насекомое, один из самых распространенных представителей отряда прямокрылых.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 этому семейству    относятся и сверчки, и саранча .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51173786_rryossrrry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67544" y="188640"/>
            <a:ext cx="8229600" cy="121444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Moonlight" pitchFamily="2" charset="0"/>
                <a:ea typeface="+mj-ea"/>
                <a:cs typeface="+mj-cs"/>
              </a:rPr>
              <a:t>Стрекозы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Moonlight" pitchFamily="2" charset="0"/>
              <a:ea typeface="+mj-ea"/>
              <a:cs typeface="+mj-cs"/>
            </a:endParaRPr>
          </a:p>
        </p:txBody>
      </p:sp>
      <p:pic>
        <p:nvPicPr>
          <p:cNvPr id="4" name="Содержимое 9" descr="0a1458d81e9fd55706e74fea7b59303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556792"/>
            <a:ext cx="4038600" cy="30320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Содержимое 3"/>
          <p:cNvSpPr txBox="1">
            <a:spLocks/>
          </p:cNvSpPr>
          <p:nvPr/>
        </p:nvSpPr>
        <p:spPr>
          <a:xfrm>
            <a:off x="4355976" y="1196752"/>
            <a:ext cx="4608512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Стрекозы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— отряд хищных, хорошо летающих насекомых. Крупные с подвижной головой, большими глазами, короткими усиками, четырьмя прозрачными крыльями с густой сетью жилок и удлинённым стройным брюшком.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51173786_rryossrrry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67544" y="0"/>
            <a:ext cx="8229600" cy="114300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Moonlight" pitchFamily="2" charset="0"/>
                <a:ea typeface="+mj-ea"/>
                <a:cs typeface="+mj-cs"/>
              </a:rPr>
              <a:t>Жуки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Moonlight" pitchFamily="2" charset="0"/>
              <a:ea typeface="+mj-ea"/>
              <a:cs typeface="+mj-cs"/>
            </a:endParaRPr>
          </a:p>
        </p:txBody>
      </p:sp>
      <p:pic>
        <p:nvPicPr>
          <p:cNvPr id="4" name="Содержимое 4" descr="077cf554244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700808"/>
            <a:ext cx="4038600" cy="3028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Содержимое 3"/>
          <p:cNvSpPr txBox="1">
            <a:spLocks/>
          </p:cNvSpPr>
          <p:nvPr/>
        </p:nvSpPr>
        <p:spPr>
          <a:xfrm>
            <a:off x="4139952" y="1124744"/>
            <a:ext cx="4752528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Жуки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- это самая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многочисленная групп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насекомых.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Они распространены по всему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шару , включая пустыни и 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влажные тропические леса.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У жуков мощный грызущий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ротовой аппарат.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Едят они практически все- и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растительный, и животный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корм.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51173786_rryossrrry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611560" y="188640"/>
            <a:ext cx="8229600" cy="10715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Moonlight" pitchFamily="2" charset="0"/>
                <a:ea typeface="+mj-ea"/>
                <a:cs typeface="+mj-cs"/>
              </a:rPr>
              <a:t>Мухи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Moonlight" pitchFamily="2" charset="0"/>
              <a:ea typeface="+mj-ea"/>
              <a:cs typeface="+mj-cs"/>
            </a:endParaRPr>
          </a:p>
        </p:txBody>
      </p:sp>
      <p:pic>
        <p:nvPicPr>
          <p:cNvPr id="4" name="Содержимое 4" descr="77fdc7e5612412b8f43f26eb91973361_origin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556792"/>
            <a:ext cx="3862386" cy="38385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Содержимое 3"/>
          <p:cNvSpPr txBox="1">
            <a:spLocks/>
          </p:cNvSpPr>
          <p:nvPr/>
        </p:nvSpPr>
        <p:spPr>
          <a:xfrm>
            <a:off x="3995936" y="1628800"/>
            <a:ext cx="5148064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Му́х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и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— </a:t>
            </a: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род насекомых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повсеместно</a:t>
            </a:r>
            <a:r>
              <a:rPr lang="ru-RU" sz="3200" b="1" noProof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распространенная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являющаяся переносчиком возбудителей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51173786_rryossrrry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539552" y="260648"/>
            <a:ext cx="8229600" cy="128588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Moonlight" pitchFamily="2" charset="0"/>
                <a:ea typeface="+mj-ea"/>
                <a:cs typeface="+mj-cs"/>
              </a:rPr>
              <a:t>Пчелы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Moonlight" pitchFamily="2" charset="0"/>
              <a:ea typeface="+mj-ea"/>
              <a:cs typeface="+mj-cs"/>
            </a:endParaRPr>
          </a:p>
        </p:txBody>
      </p:sp>
      <p:pic>
        <p:nvPicPr>
          <p:cNvPr id="4" name="Рисунок 3" descr="efb246768b8d92cf3faf11066c5846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700808"/>
            <a:ext cx="3384376" cy="28083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Содержимое 3"/>
          <p:cNvSpPr txBox="1">
            <a:spLocks/>
          </p:cNvSpPr>
          <p:nvPr/>
        </p:nvSpPr>
        <p:spPr>
          <a:xfrm>
            <a:off x="3779912" y="1556792"/>
            <a:ext cx="5076056" cy="4813995"/>
          </a:xfrm>
          <a:prstGeom prst="rect">
            <a:avLst/>
          </a:prstGeom>
        </p:spPr>
        <p:txBody>
          <a:bodyPr/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 основе жизни пчел лежит общественный образ жизни. 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Одна особь жить не может. 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Пчелы живут только    семьями. 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Пчелы опыляют растения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51173786_rryossrrry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539552" y="188640"/>
            <a:ext cx="8229600" cy="121444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Moonlight" pitchFamily="2" charset="0"/>
                <a:ea typeface="+mj-ea"/>
                <a:cs typeface="+mj-cs"/>
              </a:rPr>
              <a:t>Осы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Moonlight" pitchFamily="2" charset="0"/>
              <a:ea typeface="+mj-ea"/>
              <a:cs typeface="+mj-cs"/>
            </a:endParaRPr>
          </a:p>
        </p:txBody>
      </p:sp>
      <p:pic>
        <p:nvPicPr>
          <p:cNvPr id="4" name="Содержимое 4" descr="1297013535_21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484784"/>
            <a:ext cx="4038600" cy="35250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Содержимое 3"/>
          <p:cNvSpPr txBox="1">
            <a:spLocks/>
          </p:cNvSpPr>
          <p:nvPr/>
        </p:nvSpPr>
        <p:spPr>
          <a:xfrm>
            <a:off x="4355976" y="1196752"/>
            <a:ext cx="4788024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Осы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устраивают гнезда в домах, хозяйственных постройках, всюду на участке, при этом строго охраняют свою территорию. Даже за случайное вторжение к ним можно получить множество болезненных укусов.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 сколько слез и разочарования бывает у малышей, столкнувшихся с осами!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51173786_rryossrrry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95536" y="188640"/>
            <a:ext cx="8229600" cy="114300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Moonlight" pitchFamily="2" charset="0"/>
                <a:ea typeface="+mj-ea"/>
                <a:cs typeface="+mj-cs"/>
              </a:rPr>
              <a:t>Муравьи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Moonlight" pitchFamily="2" charset="0"/>
              <a:ea typeface="+mj-ea"/>
              <a:cs typeface="+mj-cs"/>
            </a:endParaRPr>
          </a:p>
        </p:txBody>
      </p:sp>
      <p:pic>
        <p:nvPicPr>
          <p:cNvPr id="4" name="Содержимое 4" descr="0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556792"/>
            <a:ext cx="4038600" cy="33583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Содержимое 3"/>
          <p:cNvSpPr txBox="1">
            <a:spLocks/>
          </p:cNvSpPr>
          <p:nvPr/>
        </p:nvSpPr>
        <p:spPr>
          <a:xfrm>
            <a:off x="4355976" y="1340768"/>
            <a:ext cx="4572000" cy="4632271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Муравьи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- оказывают огромное влияние на окружающий мир.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Известно, что муравьи улучшают плодородие почвы.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Сооружая и постоянно перестраивая</a:t>
            </a: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муравейник, они перемешивают почву, доставляя воздух и влагу к корням растений.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51173786_rryossrrry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5" name="Рисунок 4" descr="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329</Words>
  <Application>Microsoft Office PowerPoint</Application>
  <PresentationFormat>Экран (4:3)</PresentationFormat>
  <Paragraphs>55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 группы</dc:creator>
  <cp:lastModifiedBy>администратор группы </cp:lastModifiedBy>
  <cp:revision>33</cp:revision>
  <dcterms:created xsi:type="dcterms:W3CDTF">2018-06-07T14:12:39Z</dcterms:created>
  <dcterms:modified xsi:type="dcterms:W3CDTF">2018-06-07T16:58:04Z</dcterms:modified>
</cp:coreProperties>
</file>