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</p:sldIdLst>
  <p:sldSz cx="7556500" cy="10693400"/>
  <p:notesSz cx="75565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2130"/>
                </a:moveTo>
                <a:lnTo>
                  <a:pt x="7559040" y="10692130"/>
                </a:lnTo>
                <a:lnTo>
                  <a:pt x="7559040" y="0"/>
                </a:lnTo>
                <a:lnTo>
                  <a:pt x="0" y="0"/>
                </a:lnTo>
                <a:lnTo>
                  <a:pt x="0" y="10692130"/>
                </a:lnTo>
                <a:close/>
              </a:path>
            </a:pathLst>
          </a:custGeom>
          <a:solidFill>
            <a:srgbClr val="E3EC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61870" y="5944414"/>
            <a:ext cx="5140960" cy="1007744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dirty="0" sz="1400" spc="-10" b="1">
                <a:latin typeface="Times New Roman"/>
                <a:cs typeface="Times New Roman"/>
              </a:rPr>
              <a:t>Методичка</a:t>
            </a:r>
            <a:r>
              <a:rPr dirty="0" sz="1400" spc="-5" b="1">
                <a:latin typeface="Times New Roman"/>
                <a:cs typeface="Times New Roman"/>
              </a:rPr>
              <a:t> </a:t>
            </a:r>
            <a:r>
              <a:rPr dirty="0" sz="1400" b="1">
                <a:latin typeface="Times New Roman"/>
                <a:cs typeface="Times New Roman"/>
              </a:rPr>
              <a:t>для</a:t>
            </a:r>
            <a:r>
              <a:rPr dirty="0" sz="1400" spc="-15" b="1">
                <a:latin typeface="Times New Roman"/>
                <a:cs typeface="Times New Roman"/>
              </a:rPr>
              <a:t> </a:t>
            </a:r>
            <a:r>
              <a:rPr dirty="0" sz="1400" spc="-10" b="1">
                <a:latin typeface="Times New Roman"/>
                <a:cs typeface="Times New Roman"/>
              </a:rPr>
              <a:t>преподавателя</a:t>
            </a:r>
            <a:r>
              <a:rPr dirty="0" sz="1400" spc="-15" b="1">
                <a:latin typeface="Times New Roman"/>
                <a:cs typeface="Times New Roman"/>
              </a:rPr>
              <a:t> </a:t>
            </a:r>
            <a:r>
              <a:rPr dirty="0" sz="1400" b="1">
                <a:latin typeface="Times New Roman"/>
                <a:cs typeface="Times New Roman"/>
              </a:rPr>
              <a:t>по</a:t>
            </a:r>
            <a:r>
              <a:rPr dirty="0" sz="1400" spc="-5" b="1">
                <a:latin typeface="Times New Roman"/>
                <a:cs typeface="Times New Roman"/>
              </a:rPr>
              <a:t> </a:t>
            </a:r>
            <a:r>
              <a:rPr dirty="0" sz="1400" spc="-10" b="1">
                <a:latin typeface="Times New Roman"/>
                <a:cs typeface="Times New Roman"/>
              </a:rPr>
              <a:t>Изобразительному</a:t>
            </a:r>
            <a:r>
              <a:rPr dirty="0" sz="1400" b="1">
                <a:latin typeface="Times New Roman"/>
                <a:cs typeface="Times New Roman"/>
              </a:rPr>
              <a:t> </a:t>
            </a:r>
            <a:r>
              <a:rPr dirty="0" sz="1400" spc="-10" b="1">
                <a:latin typeface="Times New Roman"/>
                <a:cs typeface="Times New Roman"/>
              </a:rPr>
              <a:t>искусству</a:t>
            </a:r>
            <a:endParaRPr sz="1400">
              <a:latin typeface="Times New Roman"/>
              <a:cs typeface="Times New Roman"/>
            </a:endParaRPr>
          </a:p>
          <a:p>
            <a:pPr algn="r" marR="7620">
              <a:lnSpc>
                <a:spcPct val="100000"/>
              </a:lnSpc>
              <a:spcBef>
                <a:spcPts val="875"/>
              </a:spcBef>
            </a:pPr>
            <a:r>
              <a:rPr dirty="0" sz="1800" spc="-10">
                <a:solidFill>
                  <a:srgbClr val="404040"/>
                </a:solidFill>
                <a:latin typeface="Calibri"/>
                <a:cs typeface="Calibri"/>
              </a:rPr>
              <a:t>«Преподаватель </a:t>
            </a:r>
            <a:r>
              <a:rPr dirty="0" sz="1800">
                <a:solidFill>
                  <a:srgbClr val="404040"/>
                </a:solidFill>
                <a:latin typeface="Calibri"/>
                <a:cs typeface="Calibri"/>
              </a:rPr>
              <a:t>по </a:t>
            </a:r>
            <a:r>
              <a:rPr dirty="0" sz="1800" spc="-10">
                <a:solidFill>
                  <a:srgbClr val="404040"/>
                </a:solidFill>
                <a:latin typeface="Calibri"/>
                <a:cs typeface="Calibri"/>
              </a:rPr>
              <a:t>изобразительному</a:t>
            </a:r>
            <a:r>
              <a:rPr dirty="0" sz="1800" spc="-5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404040"/>
                </a:solidFill>
                <a:latin typeface="Calibri"/>
                <a:cs typeface="Calibri"/>
              </a:rPr>
              <a:t>искусству</a:t>
            </a:r>
            <a:endParaRPr sz="1800">
              <a:latin typeface="Calibri"/>
              <a:cs typeface="Calibri"/>
            </a:endParaRPr>
          </a:p>
          <a:p>
            <a:pPr algn="r" marR="5080">
              <a:lnSpc>
                <a:spcPct val="100000"/>
              </a:lnSpc>
              <a:spcBef>
                <a:spcPts val="190"/>
              </a:spcBef>
            </a:pPr>
            <a:r>
              <a:rPr dirty="0" sz="1800">
                <a:solidFill>
                  <a:srgbClr val="404040"/>
                </a:solidFill>
                <a:latin typeface="Calibri"/>
                <a:cs typeface="Calibri"/>
              </a:rPr>
              <a:t>больше,</a:t>
            </a:r>
            <a:r>
              <a:rPr dirty="0" sz="1800" spc="-5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404040"/>
                </a:solidFill>
                <a:latin typeface="Calibri"/>
                <a:cs typeface="Calibri"/>
              </a:rPr>
              <a:t>чем</a:t>
            </a:r>
            <a:r>
              <a:rPr dirty="0" sz="1800" spc="-5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404040"/>
                </a:solidFill>
                <a:latin typeface="Calibri"/>
                <a:cs typeface="Calibri"/>
              </a:rPr>
              <a:t>профессия»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43959" y="9524186"/>
            <a:ext cx="59372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latin typeface="Times New Roman"/>
                <a:cs typeface="Times New Roman"/>
              </a:rPr>
              <a:t>2026</a:t>
            </a:r>
            <a:r>
              <a:rPr dirty="0" sz="1200" spc="10" b="1">
                <a:latin typeface="Times New Roman"/>
                <a:cs typeface="Times New Roman"/>
              </a:rPr>
              <a:t> </a:t>
            </a:r>
            <a:r>
              <a:rPr dirty="0" sz="1200" spc="-25" b="1">
                <a:latin typeface="Times New Roman"/>
                <a:cs typeface="Times New Roman"/>
              </a:rPr>
              <a:t>год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03750" y="7463154"/>
            <a:ext cx="1792605" cy="1086485"/>
          </a:xfrm>
          <a:prstGeom prst="rect">
            <a:avLst/>
          </a:prstGeom>
        </p:spPr>
        <p:txBody>
          <a:bodyPr wrap="square" lIns="0" tIns="23495" rIns="0" bIns="0" rtlCol="0" vert="horz">
            <a:spAutoFit/>
          </a:bodyPr>
          <a:lstStyle/>
          <a:p>
            <a:pPr marL="12700" marR="5080">
              <a:lnSpc>
                <a:spcPts val="1390"/>
              </a:lnSpc>
              <a:spcBef>
                <a:spcPts val="185"/>
              </a:spcBef>
            </a:pPr>
            <a:r>
              <a:rPr dirty="0" sz="1200" b="1">
                <a:latin typeface="Times New Roman"/>
                <a:cs typeface="Times New Roman"/>
              </a:rPr>
              <a:t>Разработала:</a:t>
            </a:r>
            <a:r>
              <a:rPr dirty="0" sz="1200" spc="-55" b="1">
                <a:latin typeface="Times New Roman"/>
                <a:cs typeface="Times New Roman"/>
              </a:rPr>
              <a:t> </a:t>
            </a:r>
            <a:r>
              <a:rPr dirty="0" sz="1200" spc="-10" b="1">
                <a:latin typeface="Times New Roman"/>
                <a:cs typeface="Times New Roman"/>
              </a:rPr>
              <a:t>Светлакова </a:t>
            </a:r>
            <a:r>
              <a:rPr dirty="0" sz="1200" b="1">
                <a:latin typeface="Times New Roman"/>
                <a:cs typeface="Times New Roman"/>
              </a:rPr>
              <a:t>Елена</a:t>
            </a:r>
            <a:r>
              <a:rPr dirty="0" sz="1200" spc="-25" b="1">
                <a:latin typeface="Times New Roman"/>
                <a:cs typeface="Times New Roman"/>
              </a:rPr>
              <a:t> </a:t>
            </a:r>
            <a:r>
              <a:rPr dirty="0" sz="1200" spc="-10" b="1">
                <a:latin typeface="Times New Roman"/>
                <a:cs typeface="Times New Roman"/>
              </a:rPr>
              <a:t>Павловна,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10"/>
              </a:lnSpc>
            </a:pPr>
            <a:r>
              <a:rPr dirty="0" sz="1200" b="1">
                <a:latin typeface="Times New Roman"/>
                <a:cs typeface="Times New Roman"/>
              </a:rPr>
              <a:t>педагог</a:t>
            </a:r>
            <a:r>
              <a:rPr dirty="0" sz="1200" spc="-40" b="1">
                <a:latin typeface="Times New Roman"/>
                <a:cs typeface="Times New Roman"/>
              </a:rPr>
              <a:t> </a:t>
            </a:r>
            <a:r>
              <a:rPr dirty="0" sz="1200" spc="-10" b="1">
                <a:latin typeface="Times New Roman"/>
                <a:cs typeface="Times New Roman"/>
              </a:rPr>
              <a:t>дополнительного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0"/>
              </a:lnSpc>
            </a:pPr>
            <a:r>
              <a:rPr dirty="0" sz="1200" spc="-10" b="1">
                <a:latin typeface="Times New Roman"/>
                <a:cs typeface="Times New Roman"/>
              </a:rPr>
              <a:t>образования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380"/>
              </a:lnSpc>
            </a:pPr>
            <a:r>
              <a:rPr dirty="0" sz="1200" b="1">
                <a:latin typeface="Times New Roman"/>
                <a:cs typeface="Times New Roman"/>
              </a:rPr>
              <a:t>МАУ</a:t>
            </a:r>
            <a:r>
              <a:rPr dirty="0" sz="1200" spc="-25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ДО</a:t>
            </a:r>
            <a:r>
              <a:rPr dirty="0" sz="1200" spc="-5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ЦДТ</a:t>
            </a:r>
            <a:r>
              <a:rPr dirty="0" sz="1200" spc="-15" b="1">
                <a:latin typeface="Times New Roman"/>
                <a:cs typeface="Times New Roman"/>
              </a:rPr>
              <a:t> </a:t>
            </a:r>
            <a:r>
              <a:rPr dirty="0" sz="1200" spc="-10" b="1">
                <a:latin typeface="Times New Roman"/>
                <a:cs typeface="Times New Roman"/>
              </a:rPr>
              <a:t>«Шанс»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15"/>
              </a:lnSpc>
            </a:pPr>
            <a:r>
              <a:rPr dirty="0" sz="1200" spc="-10" b="1">
                <a:latin typeface="Times New Roman"/>
                <a:cs typeface="Times New Roman"/>
              </a:rPr>
              <a:t>г.Пермь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2884" y="245871"/>
            <a:ext cx="7114540" cy="12915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5200" y="1289430"/>
            <a:ext cx="5880735" cy="893385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67739" y="461009"/>
            <a:ext cx="5878195" cy="829310"/>
          </a:xfrm>
          <a:prstGeom prst="rect">
            <a:avLst/>
          </a:prstGeom>
          <a:solidFill>
            <a:srgbClr val="C9DCD7"/>
          </a:solidFill>
          <a:ln w="9525">
            <a:solidFill>
              <a:srgbClr val="000000"/>
            </a:solidFill>
          </a:ln>
        </p:spPr>
        <p:txBody>
          <a:bodyPr wrap="square" lIns="0" tIns="20955" rIns="0" bIns="0" rtlCol="0" vert="horz">
            <a:spAutoFit/>
          </a:bodyPr>
          <a:lstStyle/>
          <a:p>
            <a:pPr marL="95885" marR="281940">
              <a:lnSpc>
                <a:spcPct val="109300"/>
              </a:lnSpc>
              <a:spcBef>
                <a:spcPts val="165"/>
              </a:spcBef>
            </a:pPr>
            <a:r>
              <a:rPr dirty="0" sz="1400" spc="-10">
                <a:latin typeface="Calibri"/>
                <a:cs typeface="Calibri"/>
              </a:rPr>
              <a:t>Преподаватель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рисования—</a:t>
            </a:r>
            <a:r>
              <a:rPr dirty="0" sz="1400">
                <a:latin typeface="Calibri"/>
                <a:cs typeface="Calibri"/>
              </a:rPr>
              <a:t>это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особая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профессия.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Есть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профессии,</a:t>
            </a:r>
            <a:r>
              <a:rPr dirty="0" sz="1400" spc="-50">
                <a:latin typeface="Calibri"/>
                <a:cs typeface="Calibri"/>
              </a:rPr>
              <a:t> в </a:t>
            </a:r>
            <a:r>
              <a:rPr dirty="0" sz="1400" spc="-10">
                <a:latin typeface="Calibri"/>
                <a:cs typeface="Calibri"/>
              </a:rPr>
              <a:t>которых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человек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просто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выполняет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задачи.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А</a:t>
            </a:r>
            <a:r>
              <a:rPr dirty="0" sz="1400" spc="-3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есть</a:t>
            </a:r>
            <a:r>
              <a:rPr dirty="0" sz="1400" spc="-1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профессии,</a:t>
            </a:r>
            <a:r>
              <a:rPr dirty="0" sz="1400" spc="-4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в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которых преподаватель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становится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для</a:t>
            </a:r>
            <a:r>
              <a:rPr dirty="0" sz="1400" spc="-2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кого-то</a:t>
            </a:r>
            <a:r>
              <a:rPr dirty="0" sz="1400" spc="-2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важной</a:t>
            </a:r>
            <a:r>
              <a:rPr dirty="0" sz="1400" spc="-35">
                <a:latin typeface="Calibri"/>
                <a:cs typeface="Calibri"/>
              </a:rPr>
              <a:t> </a:t>
            </a:r>
            <a:r>
              <a:rPr dirty="0" sz="1400">
                <a:latin typeface="Calibri"/>
                <a:cs typeface="Calibri"/>
              </a:rPr>
              <a:t>точкой</a:t>
            </a:r>
            <a:r>
              <a:rPr dirty="0" sz="1400" spc="-40">
                <a:latin typeface="Calibri"/>
                <a:cs typeface="Calibri"/>
              </a:rPr>
              <a:t> </a:t>
            </a:r>
            <a:r>
              <a:rPr dirty="0" sz="1400" spc="-10">
                <a:latin typeface="Calibri"/>
                <a:cs typeface="Calibri"/>
              </a:rPr>
              <a:t>опоры.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82980" y="461644"/>
            <a:ext cx="5922645" cy="8796655"/>
            <a:chOff x="982980" y="461644"/>
            <a:chExt cx="5922645" cy="87966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2980" y="5155437"/>
              <a:ext cx="5922645" cy="410273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2980" y="461644"/>
              <a:ext cx="5922645" cy="47402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1</dc:creator>
  <dc:subject>«Преподаватель по изобразительному искусству больше, чем профессия»</dc:subject>
  <dc:title>Методичка для преподавателя по Изобразительному искусству</dc:title>
  <dcterms:created xsi:type="dcterms:W3CDTF">2026-06-20T16:54:06Z</dcterms:created>
  <dcterms:modified xsi:type="dcterms:W3CDTF">2026-06-20T16:54:06Z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2026-06-20T00:00:00Z</vt:filetime>
  </property>
  <property fmtid="{D5CDD505-2E9C-101B-9397-08002B2CF9AE}" pid="4" name="Creator">
    <vt:lpwstr>Microsoft® Word 2016</vt:lpwstr>
  </property>
  <property fmtid="{D5CDD505-2E9C-101B-9397-08002B2CF9AE}" pid="5" name="LastSaved">
    <vt:filetime>2026-06-20T00:00:00Z</vt:filetime>
  </property>
  <property fmtid="{D5CDD505-2E9C-101B-9397-08002B2CF9AE}" pid="6" name="Producer">
    <vt:lpwstr>www.ilovepdf.com</vt:lpwstr>
  </property>
</Properties>
</file>