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77" r:id="rId4"/>
    <p:sldId id="288" r:id="rId5"/>
    <p:sldId id="258" r:id="rId6"/>
    <p:sldId id="274" r:id="rId7"/>
    <p:sldId id="283" r:id="rId8"/>
    <p:sldId id="275" r:id="rId9"/>
    <p:sldId id="285" r:id="rId10"/>
    <p:sldId id="259" r:id="rId11"/>
    <p:sldId id="260" r:id="rId12"/>
    <p:sldId id="261" r:id="rId13"/>
    <p:sldId id="262" r:id="rId14"/>
    <p:sldId id="263" r:id="rId15"/>
    <p:sldId id="265" r:id="rId16"/>
    <p:sldId id="266" r:id="rId17"/>
    <p:sldId id="267" r:id="rId18"/>
    <p:sldId id="268" r:id="rId19"/>
    <p:sldId id="269" r:id="rId20"/>
    <p:sldId id="276" r:id="rId21"/>
    <p:sldId id="264" r:id="rId22"/>
    <p:sldId id="278" r:id="rId23"/>
    <p:sldId id="280" r:id="rId24"/>
    <p:sldId id="281" r:id="rId25"/>
    <p:sldId id="282" r:id="rId26"/>
    <p:sldId id="279" r:id="rId27"/>
    <p:sldId id="270" r:id="rId28"/>
    <p:sldId id="271" r:id="rId29"/>
    <p:sldId id="272" r:id="rId30"/>
    <p:sldId id="273" r:id="rId31"/>
    <p:sldId id="287" r:id="rId32"/>
    <p:sldId id="286" r:id="rId33"/>
  </p:sldIdLst>
  <p:sldSz cx="12192000" cy="6858000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74" autoAdjust="0"/>
    <p:restoredTop sz="94660"/>
  </p:normalViewPr>
  <p:slideViewPr>
    <p:cSldViewPr snapToGrid="0">
      <p:cViewPr varScale="1">
        <p:scale>
          <a:sx n="74" d="100"/>
          <a:sy n="74" d="100"/>
        </p:scale>
        <p:origin x="67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F80AA-ACF9-4A6B-B9A3-597853457F3F}" type="datetimeFigureOut">
              <a:rPr lang="ru-RU" smtClean="0"/>
              <a:t>30.01.2017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06679-D4D6-487A-9720-30A80BC0C1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7165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F80AA-ACF9-4A6B-B9A3-597853457F3F}" type="datetimeFigureOut">
              <a:rPr lang="ru-RU" smtClean="0"/>
              <a:t>30.01.2017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06679-D4D6-487A-9720-30A80BC0C1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7347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F80AA-ACF9-4A6B-B9A3-597853457F3F}" type="datetimeFigureOut">
              <a:rPr lang="ru-RU" smtClean="0"/>
              <a:t>30.01.2017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06679-D4D6-487A-9720-30A80BC0C1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7110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F80AA-ACF9-4A6B-B9A3-597853457F3F}" type="datetimeFigureOut">
              <a:rPr lang="ru-RU" smtClean="0"/>
              <a:t>30.01.2017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06679-D4D6-487A-9720-30A80BC0C1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1969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F80AA-ACF9-4A6B-B9A3-597853457F3F}" type="datetimeFigureOut">
              <a:rPr lang="ru-RU" smtClean="0"/>
              <a:t>30.01.2017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06679-D4D6-487A-9720-30A80BC0C1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0521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F80AA-ACF9-4A6B-B9A3-597853457F3F}" type="datetimeFigureOut">
              <a:rPr lang="ru-RU" smtClean="0"/>
              <a:t>30.01.2017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06679-D4D6-487A-9720-30A80BC0C1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5799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F80AA-ACF9-4A6B-B9A3-597853457F3F}" type="datetimeFigureOut">
              <a:rPr lang="ru-RU" smtClean="0"/>
              <a:t>30.01.2017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06679-D4D6-487A-9720-30A80BC0C1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6153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F80AA-ACF9-4A6B-B9A3-597853457F3F}" type="datetimeFigureOut">
              <a:rPr lang="ru-RU" smtClean="0"/>
              <a:t>30.01.2017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06679-D4D6-487A-9720-30A80BC0C1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1417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F80AA-ACF9-4A6B-B9A3-597853457F3F}" type="datetimeFigureOut">
              <a:rPr lang="ru-RU" smtClean="0"/>
              <a:t>30.01.2017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06679-D4D6-487A-9720-30A80BC0C1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195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F80AA-ACF9-4A6B-B9A3-597853457F3F}" type="datetimeFigureOut">
              <a:rPr lang="ru-RU" smtClean="0"/>
              <a:t>30.01.2017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06679-D4D6-487A-9720-30A80BC0C1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5578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F80AA-ACF9-4A6B-B9A3-597853457F3F}" type="datetimeFigureOut">
              <a:rPr lang="ru-RU" smtClean="0"/>
              <a:t>30.01.2017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06679-D4D6-487A-9720-30A80BC0C1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75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chemeClr val="bg2">
                <a:lumMod val="90000"/>
              </a:schemeClr>
            </a:gs>
            <a:gs pos="100000">
              <a:schemeClr val="tx2"/>
            </a:gs>
            <a:gs pos="14000">
              <a:schemeClr val="bg2"/>
            </a:gs>
            <a:gs pos="0">
              <a:schemeClr val="bg2">
                <a:tint val="93000"/>
                <a:satMod val="150000"/>
                <a:shade val="98000"/>
                <a:lumMod val="102000"/>
              </a:schemeClr>
            </a:gs>
          </a:gsLst>
          <a:lin ang="18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1F80AA-ACF9-4A6B-B9A3-597853457F3F}" type="datetimeFigureOut">
              <a:rPr lang="ru-RU" smtClean="0"/>
              <a:t>30.01.2017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306679-D4D6-487A-9720-30A80BC0C1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7361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Проектно-исследовательская деятельность учащихся на уроках английского языка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Хапаева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Е.В., учитель английского языка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СОГБОУИ «Лицей имени Кирилла 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Мефодия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445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463640"/>
            <a:ext cx="10515600" cy="2562895"/>
          </a:xfrm>
        </p:spPr>
        <p:txBody>
          <a:bodyPr>
            <a:normAutofit/>
          </a:bodyPr>
          <a:lstStyle/>
          <a:p>
            <a:pPr algn="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Учить не мыслям, а мыслить.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2562896"/>
            <a:ext cx="10515600" cy="1146218"/>
          </a:xfrm>
        </p:spPr>
        <p:txBody>
          <a:bodyPr>
            <a:normAutofit/>
          </a:bodyPr>
          <a:lstStyle/>
          <a:p>
            <a:pPr algn="r"/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Эммануил  Кант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294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Проектно-исследовательская деятельность учащихся  - это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3031" y="2551837"/>
            <a:ext cx="1178416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деятельность по проектированию собственного исследования, предполагающая выделение целей и задач, принципов отбора методик, планирование хода исследования, определение ожидаемых результатов, оценка реализуемости исследования, определение необходимых ресурсов.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085224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проектно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исследовательской деятельности: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формирования у учащихся навыка исследования как универсального способа освоения действительности, активизация личностной позиции учащегося в образовательном процессе на основе приобретения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субъективно новых знаний, развития творческой личности, ее самоопределения и самореализации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756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59174"/>
            <a:ext cx="11198902" cy="4917789"/>
          </a:xfrm>
        </p:spPr>
        <p:txBody>
          <a:bodyPr>
            <a:normAutofit fontScale="92500"/>
          </a:bodyPr>
          <a:lstStyle/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у учащихся их познавательные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способности;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ормировать  и развивать коммуникативную компетенцию учащихся;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привить учащимся культуру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умственного труда 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научить их самостоятельно трудиться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продуктивно,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интересом подходить к достижению поставленной цели;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умение сотрудничества;</a:t>
            </a: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развивать  у учащихся способность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работать с различными источниками информации и применять полученные таким образом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знания;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стимулировать развитие индивидуальных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талантов, одаренности учащихся.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ормировать позитивное отношение к работе, активную жизненную позицию.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037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9784" y="365126"/>
            <a:ext cx="11602386" cy="804108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Преимущества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9784" y="1289154"/>
            <a:ext cx="11602386" cy="53664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формирование УУД (личностных, познавательных, коммуникативных, регулятивных)</a:t>
            </a:r>
          </a:p>
          <a:p>
            <a:pPr marL="0" indent="0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применения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своих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языковых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знаний и умений на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практике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создание   условий для достижения цели современного образования, а именно предметных,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метапредметных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личностных результатов обучения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42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Преимущества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sz="3200" dirty="0" smtClean="0"/>
              <a:t>-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активизирует деятельность учителя</a:t>
            </a:r>
          </a:p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способствует профессиональному росту  учителя</a:t>
            </a:r>
          </a:p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позволяет выявить скрытые потенциальные возможности в развитии профессионального мастерства</a:t>
            </a:r>
          </a:p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способствует внедрению передового опыта  в собственную практику и дальнейшего его  преобразования   в личный инновационный опыт.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9267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 включения обучающихся в проектно-исследовательскую   деятельность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личностно-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деятельностный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подход</a:t>
            </a:r>
          </a:p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учет возрастных и психологических особенностей учащихся</a:t>
            </a:r>
          </a:p>
          <a:p>
            <a:pPr marL="0" indent="0"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 субъектно-субъектный характер</a:t>
            </a:r>
          </a:p>
          <a:p>
            <a:pPr marL="0" indent="0"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добровольное участие</a:t>
            </a:r>
          </a:p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преемственность</a:t>
            </a:r>
          </a:p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результативность</a:t>
            </a:r>
          </a:p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научность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0297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Типология проектов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32586"/>
            <a:ext cx="10515600" cy="4958366"/>
          </a:xfrm>
        </p:spPr>
        <p:txBody>
          <a:bodyPr/>
          <a:lstStyle/>
          <a:p>
            <a:pPr marL="0" indent="0">
              <a:buNone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количеству учащихся: индивидуальные и групповые.</a:t>
            </a:r>
          </a:p>
          <a:p>
            <a:pPr marL="0" indent="0">
              <a:buNone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II.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содержанию и привязке к учебным дисциплинам: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монопредметные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межпредметные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По продолжительности проектной деятельности: краткосрочные (мини-проекты), среднесрочные и долгосрочные.</a:t>
            </a:r>
          </a:p>
          <a:p>
            <a:pPr marL="0" indent="0">
              <a:buNone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IV.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доминирующему виду проектной деятельности: информационные, исследовательские, творческие, практико-ориентированные,  телекоммуникационные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AutoNum type="romanU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6471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проектно-исследовательской  работы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326524"/>
            <a:ext cx="11153931" cy="5149227"/>
          </a:xfrm>
        </p:spPr>
        <p:txBody>
          <a:bodyPr>
            <a:normAutofit fontScale="92500"/>
          </a:bodyPr>
          <a:lstStyle/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 темы, обсуждение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плана работы;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постановка познавательной или практической задачи, цели, вопроса, проблемной ситуации, поиск её формулировки с различных точек зрения;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литературы, сбор информации;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теоретической части вопроса;</a:t>
            </a: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практической части, поиск решения, при котором высказанные идеи подвергаются анализу;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выводов по работе;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защита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  - представление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 перед аудиторией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3202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169233"/>
            <a:ext cx="5157787" cy="521455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7" y="1690688"/>
            <a:ext cx="5157787" cy="4710111"/>
          </a:xfrm>
        </p:spPr>
        <p:txBody>
          <a:bodyPr>
            <a:normAutofit/>
          </a:bodyPr>
          <a:lstStyle/>
          <a:p>
            <a:pPr lvl="0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индивидуальной траектории работы с  учеником;</a:t>
            </a:r>
          </a:p>
          <a:p>
            <a:pPr lvl="0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оказание помощи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отборе материала для содержания работы;</a:t>
            </a:r>
          </a:p>
          <a:p>
            <a:pPr lvl="0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разноплановой организации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самообучения учащихся;</a:t>
            </a:r>
          </a:p>
          <a:p>
            <a:pPr lvl="0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умения учащихся самостоятельно добывать знания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критически осмысливать полученную информацию, умение синтезировать знания, делать выводы -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осознанное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овладение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приёмами учебного труда.</a:t>
            </a:r>
          </a:p>
          <a:p>
            <a:pPr algn="just"/>
            <a:endParaRPr lang="ru-RU" sz="20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379095"/>
            <a:ext cx="5183188" cy="311593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ученика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462269" y="1690688"/>
            <a:ext cx="5499882" cy="4568771"/>
          </a:xfrm>
        </p:spPr>
        <p:txBody>
          <a:bodyPr>
            <a:noAutofit/>
          </a:bodyPr>
          <a:lstStyle/>
          <a:p>
            <a:pPr lvl="0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чётких представлений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целях, которые преследует  исследование;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умение быть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ориентированными на решение задач, поставленных в работе;</a:t>
            </a:r>
          </a:p>
          <a:p>
            <a:pPr lvl="0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осознание мотивов своей деятельности;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планировать учебную деятельность;</a:t>
            </a:r>
          </a:p>
          <a:p>
            <a:pPr lvl="0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 оценивать свою деятельность;</a:t>
            </a:r>
          </a:p>
          <a:p>
            <a:pPr lvl="0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умение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концентрировать психические и физические силы на достижение поставленной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возникновении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трудностей;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3291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Памятка исследователю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Необходимо помнить: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497902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 обозначить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исследования.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Тщательно продумать и сформулировать 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ключевой исследовательский вопрос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и, если возможно,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Спланировать, как, когда и где будет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собран материал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исследования.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Использовать соответствующую предмету исследования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терминологию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научный язык</a:t>
            </a:r>
            <a: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 оформлять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цитаты и ссылки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Подготовиться к публичной презентации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исследования, полностью осветить все аспекты исследования, заявленные в работе, сделать грамотные выводы.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Свободно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владеть материалом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своей теме, не читать записи, быть уверенным в себе.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Уметь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критично осмыслить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полученный результат,  провести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рефлексию.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75184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исследовательского проекта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4879" y="1600747"/>
            <a:ext cx="10515600" cy="500991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Вступление –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Rationale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часть – главы и подразделы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I.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I.1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I.2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II.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II.1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II.2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 –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источников -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Bibliography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Приложение –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Appendix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2396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Rationale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69036"/>
            <a:ext cx="10515600" cy="4707927"/>
          </a:xfrm>
        </p:spPr>
        <p:txBody>
          <a:bodyPr/>
          <a:lstStyle/>
          <a:p>
            <a:pPr marL="0" indent="0" algn="just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</a:t>
            </a:r>
          </a:p>
          <a:p>
            <a:pPr marL="0" indent="0" algn="just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 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адачи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 </a:t>
            </a:r>
          </a:p>
          <a:p>
            <a:pPr marL="0" indent="0" algn="just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</a:t>
            </a:r>
          </a:p>
          <a:p>
            <a:pPr marL="0" indent="0" algn="just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и новизна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казание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целевую аудиторию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которой будет интересно Ваше исследование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581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и предмет исследования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558977"/>
            <a:ext cx="5181600" cy="461798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исследования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определенный процесс или явление, порождающее проблемную ситуацию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– это своеобразный носитель проблемы – то, на что направлена исследовательская деятельность. 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454046"/>
            <a:ext cx="5181600" cy="491677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 исследования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конкретная часть объекта, внутри которой ведется поиск. Предметом исследования могут быть явления в целом, отдельные их стороны, аспекты и отношения между отдельными сторонами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целым.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Именно предмет исследования определяет тему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7102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исследования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64104"/>
            <a:ext cx="11004030" cy="50816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Обосновать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значит </a:t>
            </a:r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объяснить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необходимость изучения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данной темы в контексте общего процесса научного познания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	Обосновывая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избранной темы, следует указать, </a:t>
            </a:r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именно она и именно на данный момент является актуальной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Несомненным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показателем актуальности является </a:t>
            </a:r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проблемы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данной области исследования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1087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 исследования должна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1093970" cy="4351338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/>
              <a:t> -</a:t>
            </a:r>
            <a:r>
              <a:rPr lang="ru-RU" dirty="0" smtClean="0"/>
              <a:t> 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быть </a:t>
            </a:r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проверяемой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>
              <a:buNone/>
            </a:pPr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содержать предположение;</a:t>
            </a:r>
          </a:p>
          <a:p>
            <a:pPr marL="0" indent="0">
              <a:buNone/>
            </a:pPr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быть логически непротиворечивой и соответствовать фактам.</a:t>
            </a:r>
          </a:p>
          <a:p>
            <a:pPr marL="0" indent="0">
              <a:buNone/>
            </a:pP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999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80742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274165"/>
            <a:ext cx="5157787" cy="569626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конечный результат, которого хотел бы достичь исследователь при завершении своей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124263"/>
            <a:ext cx="5183188" cy="71952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744980" cy="3684588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выбор путей и средств для достижения цели в соответствии с выдвинутой гипотезой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лучше всего формулировать в виде утверждения того, что необходимо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сделать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00535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исследования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61941" y="2053653"/>
            <a:ext cx="3207895" cy="25483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блок – экспериментальная часть – описание эксперимента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604354" y="2053653"/>
            <a:ext cx="2983043" cy="25483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блок – </a:t>
            </a:r>
          </a:p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результатов исследования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14597" y="2053653"/>
            <a:ext cx="3057993" cy="25483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блок – теоретическая часть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432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276" y="365125"/>
            <a:ext cx="10851524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Критерии оценивания проекта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12123" y="1305342"/>
            <a:ext cx="1157810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ечевая компетентность </a:t>
            </a:r>
            <a:endParaRPr lang="ru-RU" sz="2400" b="0" i="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значимость и актуальность выдвинутых проблем, адекватность их изучаемой тематике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нформативность представленного материала</a:t>
            </a:r>
            <a:endParaRPr lang="ru-RU" sz="2400" b="0" i="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соблюдение структуры: наличие всех элементов исследования</a:t>
            </a:r>
            <a:endParaRPr lang="ru-RU" sz="2400" b="0" i="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доказательность принимаемых решений, умение аргументировать свои заключения, выводы;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эстетика оформления результатов выполненного проекта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мение работать с аудиторией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облюдение регламента при презентации материал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ворческий характер исполнения проекта</a:t>
            </a:r>
            <a:endParaRPr lang="ru-RU" sz="2400" b="0" i="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отвечать на вопросы экспертов, лаконичность и аргументированность ответов.</a:t>
            </a:r>
            <a:endParaRPr lang="ru-RU" sz="24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5900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60194"/>
            <a:ext cx="10515600" cy="1325563"/>
          </a:xfrm>
        </p:spPr>
        <p:txBody>
          <a:bodyPr/>
          <a:lstStyle/>
          <a:p>
            <a:pPr algn="ctr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Rationale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14203"/>
            <a:ext cx="10515600" cy="5291528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investigate is…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subject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 investigate is …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 our research is  ……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Ving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tasks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 research is aimed at are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to do something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to do something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assume that if (in case..) …., then  …. .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believe that our research will be of some interest to ….. because…..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7949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Relevant Vocabulary Items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analyze the phenomenon of…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make a comparison 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study the history of ….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trace the history of …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define …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structure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classify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single out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work out 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specify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illustrate … with examples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distinguish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summarize 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make a critical (outline/review) analysis of 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point out the main peculiarities/specific features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provide evidence 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outline 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emphasize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6565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97699"/>
            <a:ext cx="10515600" cy="1325563"/>
          </a:xfrm>
        </p:spPr>
        <p:txBody>
          <a:bodyPr/>
          <a:lstStyle/>
          <a:p>
            <a:pPr algn="ctr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research/article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9614" y="1426379"/>
            <a:ext cx="10515600" cy="502593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discusses/deals with  analyzes/considers/explains/describes/establishes/introduces …..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develops/presents/provides/studies/represents/features/contains/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concentrates on …..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covers/suggests/proposes/shows ….. 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demonstrates the feasibility of …..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opens up a new field/issue 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gives/aims to give a comprehensive account of ….. 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offers a solution to …..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serves as an introduction to ….. 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objective/goal/purpose of the paper/article is …..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857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Relevant Phrases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09093" y="1429554"/>
            <a:ext cx="5710707" cy="54284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plays an important/vital role in ….. …..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an important (significant) issue for </a:t>
            </a:r>
          </a:p>
          <a:p>
            <a:pPr marL="0" indent="0"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….. ….. is extensively/widely used in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….. is a very effective method for ..</a:t>
            </a:r>
          </a:p>
          <a:p>
            <a:pPr marL="0" indent="0"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the last few years there has been a growing interest in …..</a:t>
            </a:r>
          </a:p>
          <a:p>
            <a:pPr marL="0" indent="0"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Quite recently, considerable attention has been paid to …..</a:t>
            </a:r>
          </a:p>
          <a:p>
            <a:pPr marL="0" indent="0"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….. have/has been gaining importance in recent years ….. ….. </a:t>
            </a: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…. Is/are essential for….</a:t>
            </a:r>
          </a:p>
          <a:p>
            <a:pPr marL="0" indent="0"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….play/plays a crucial role …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429554"/>
            <a:ext cx="5181600" cy="474740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paper proposes/has proposed …..</a:t>
            </a:r>
          </a:p>
          <a:p>
            <a:pPr marL="0" indent="0"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 purpose of the research/study is to </a:t>
            </a:r>
          </a:p>
          <a:p>
            <a:pPr marL="0" indent="0"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paper presents/has presented several solutions to …</a:t>
            </a:r>
          </a:p>
          <a:p>
            <a:pPr marL="0" indent="0"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paper is a modest contribution to the ongoing discussions about/on ….. </a:t>
            </a:r>
          </a:p>
          <a:p>
            <a:pPr marL="0" indent="0"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was the main purpose of the paper to draw attention to ….. </a:t>
            </a:r>
          </a:p>
          <a:p>
            <a:pPr marL="0" indent="0"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concern of the paper was to ..</a:t>
            </a:r>
          </a:p>
          <a:p>
            <a:pPr marL="0" indent="0"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our paper, the focus of attention was/is on …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5311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Phrases to point out the originality of the research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Our paper presents an innovative/a novel view of …..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originality of our solution lies in the fact that ….. 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is a novel solution to ….. 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Our results describe for the first time the ….. 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claim that this is the first study to deal with/examine/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paper presents a pilot study to find the answer to ….. 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Our observations that ….. are not new, but …..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974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Relevant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inking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hrases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0622" y="1313645"/>
            <a:ext cx="11100516" cy="525458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All things considered,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conclude, it should be pointed out that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conclusion, it must be stressed that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remains to prove that ….. 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clear/evident/obvious that ….. 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From this we conclude/see/deduce that ….. 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 mentioned earlier/above, …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 may be seen below, …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Summing up the results, it can be concluded that …..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conclusion, it is evident that this study has shown ….. 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paper has clearly shown that ….. 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has been demonstrated/shown/found that ….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2271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Исследовательские проекты могут быть представлены на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44576" y="1690688"/>
            <a:ext cx="10972801" cy="3811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960"/>
              </a:spcBef>
              <a:spcAft>
                <a:spcPts val="0"/>
              </a:spcAft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Уровне образовательной организации  - Школьные Научно-практические конференции</a:t>
            </a:r>
          </a:p>
          <a:p>
            <a:pPr algn="just">
              <a:spcBef>
                <a:spcPts val="960"/>
              </a:spcBef>
              <a:spcAft>
                <a:spcPts val="0"/>
              </a:spcAft>
            </a:pPr>
            <a:endParaRPr lang="ru-RU" sz="20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960"/>
              </a:spcBef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Муниципальном уровне –  сотрудничество с Гимназией номер 4 и Лицеем номер 1 города Смоленска,  МБОУ «СШ 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33»,  СМОЛГУ – «Городской день науки»</a:t>
            </a:r>
          </a:p>
          <a:p>
            <a:pPr algn="just">
              <a:spcBef>
                <a:spcPts val="960"/>
              </a:spcBef>
              <a:spcAft>
                <a:spcPts val="0"/>
              </a:spcAft>
            </a:pPr>
            <a:endParaRPr lang="ru-RU" sz="20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960"/>
              </a:spcBef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Всероссийском уровне – сотрудничество с издательским домом « 1 сентября» - «Портфолио Ученика» </a:t>
            </a:r>
          </a:p>
          <a:p>
            <a:pPr algn="just">
              <a:spcBef>
                <a:spcPts val="960"/>
              </a:spcBef>
              <a:spcAft>
                <a:spcPts val="0"/>
              </a:spcAft>
            </a:pPr>
            <a:endParaRPr lang="ru-RU" sz="20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Международном уровне -  сотрудничество  с Гимназиями и Лицеями из республики Беларусь (г. Витебск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541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Перечень исследовательских работ за период 2011 – 2016 учебные годы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4774" y="1825624"/>
            <a:ext cx="11707317" cy="4785037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организации: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Андрейчикова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Александра – Традиции празднования Дня Рождения в англо-язычных странах (8 класс)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Крутенев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Василий – Знаменитые австралийцы. Что мы о них знаем? (8 класс)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Лебедев Андрей – Предрассудки и суеверия в Великобритании: от истоков к современности. (8 класс)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Хапаева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Мария – Англицизмы в русском языке: за и против. (9 класс)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Малашенкова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Елизавета  -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Pidgin English (10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класс)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Нилов Дмитрий – Из истории английских фамилий. (10 класс)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Соболева Ольга – Волшебный мир языков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Толкиена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(11 класс)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Буякова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Юлия – «Заводной апельсин» или послание автора к потомкам (11 класс)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Данилова Евгения  - Кокни. Что это такое? Кто это такие? 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Гусарова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Юлия – Королевские скачки в Аскоте. (8 класс)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08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уровень </a:t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(с международным участием)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9823" y="1825625"/>
            <a:ext cx="11677337" cy="466511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ru-RU" dirty="0">
                <a:latin typeface="Arial Black" panose="020B0A04020102020204" pitchFamily="34" charset="0"/>
              </a:rPr>
              <a:t>-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Заводова Екатерина –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There Any Sense in Nonsense? (9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класс)</a:t>
            </a:r>
          </a:p>
          <a:p>
            <a:pPr marL="0" indent="0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 Данилова Анна –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Reading Between the Lines – Harry Potter Series. (10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класс)</a:t>
            </a:r>
          </a:p>
          <a:p>
            <a:pPr marL="0" indent="0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Нилов Дмитрий –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Do Words Become Real? (11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класс)</a:t>
            </a:r>
          </a:p>
          <a:p>
            <a:pPr marL="0" indent="0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Данилова Анна –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Cyber English. (11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класс)</a:t>
            </a:r>
          </a:p>
          <a:p>
            <a:pPr marL="0" indent="0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Солдатенкова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Валерия –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Thousands of Faces of Sherlock Holmes. (8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класс)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1563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Всероссийский уровень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Заводова Екатерина –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There Any Sense in Nonsense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 класс)</a:t>
            </a:r>
          </a:p>
          <a:p>
            <a:pPr marL="0" indent="0" algn="just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Сергеенкова Анна – Эти странные англичане или парадоксы национального характера.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(8 класс)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595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анкетирования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7" y="1339402"/>
            <a:ext cx="5157787" cy="553791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анкетируемых - 14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073499"/>
            <a:ext cx="5157787" cy="4116164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Преимущества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93% - способствует развитию и совершенствованию коммуникативной компетенции на английском языке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7% - расширяет кругозор</a:t>
            </a: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57% - предоставляет возможность опыта публичных выступлений</a:t>
            </a: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40% - развивает умение самостоятельно планировать свою  деятельность и достигать поставленной цели</a:t>
            </a: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39% - развивает творческие способности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4% - формирует навыки интеллектуального труда</a:t>
            </a: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27% - развивает познавательные способности</a:t>
            </a:r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339403"/>
            <a:ext cx="5183188" cy="734096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93% - положительное отношение к проектно-исследовательской деятельности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073499"/>
            <a:ext cx="5183188" cy="41161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Трудности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50% - презентация проекта перед аудиторией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36% - определение темы исследования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14% - подбор  и организация материала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7% - определение целей и задач исследования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0% - оформление проекта</a:t>
            </a:r>
          </a:p>
          <a:p>
            <a:pPr marL="0" indent="0" algn="just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970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450762"/>
            <a:ext cx="10515600" cy="4111714"/>
          </a:xfrm>
        </p:spPr>
        <p:txBody>
          <a:bodyPr>
            <a:normAutofit/>
          </a:bodyPr>
          <a:lstStyle/>
          <a:p>
            <a:pPr algn="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Всему, что необходимо знать, научить нельзя,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может только одно – указать дорогу.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r"/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Ричард Олдингтон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9433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994</TotalTime>
  <Words>1903</Words>
  <Application>Microsoft Office PowerPoint</Application>
  <PresentationFormat>Широкоэкранный</PresentationFormat>
  <Paragraphs>255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8" baseType="lpstr">
      <vt:lpstr>Arial</vt:lpstr>
      <vt:lpstr>Arial Black</vt:lpstr>
      <vt:lpstr>Calibri</vt:lpstr>
      <vt:lpstr>Calibri Light</vt:lpstr>
      <vt:lpstr>Times New Roman</vt:lpstr>
      <vt:lpstr>Тема Office</vt:lpstr>
      <vt:lpstr>Проектно-исследовательская деятельность учащихся на уроках английского языка</vt:lpstr>
      <vt:lpstr>Учить не мыслям, а мыслить.</vt:lpstr>
      <vt:lpstr>Проектно-исследовательская деятельность учащихся  - это</vt:lpstr>
      <vt:lpstr>Цель проектно-исследовательской деятельности:</vt:lpstr>
      <vt:lpstr>Задачи:</vt:lpstr>
      <vt:lpstr>Преимущества</vt:lpstr>
      <vt:lpstr>Преимущества</vt:lpstr>
      <vt:lpstr>Принципы  включения обучающихся в проектно-исследовательскую   деятельность</vt:lpstr>
      <vt:lpstr>Типология проектов</vt:lpstr>
      <vt:lpstr>План проектно-исследовательской  работы:</vt:lpstr>
      <vt:lpstr>Функционал</vt:lpstr>
      <vt:lpstr>Памятка исследователю.  Необходимо помнить:</vt:lpstr>
      <vt:lpstr>Структура исследовательского проекта</vt:lpstr>
      <vt:lpstr>Структура Rationale</vt:lpstr>
      <vt:lpstr>Объект и предмет исследования</vt:lpstr>
      <vt:lpstr>Актуальность исследования</vt:lpstr>
      <vt:lpstr>Гипотеза исследования должна</vt:lpstr>
      <vt:lpstr>Исследование</vt:lpstr>
      <vt:lpstr>Структура исследования</vt:lpstr>
      <vt:lpstr>Критерии оценивания проекта</vt:lpstr>
      <vt:lpstr>Rationale</vt:lpstr>
      <vt:lpstr>Relevant Vocabulary Items</vt:lpstr>
      <vt:lpstr>The research/article</vt:lpstr>
      <vt:lpstr>Relevant Phrases</vt:lpstr>
      <vt:lpstr>Phrases to point out the originality of the research</vt:lpstr>
      <vt:lpstr>Relevant Linking Phrases</vt:lpstr>
      <vt:lpstr>Исследовательские проекты могут быть представлены на </vt:lpstr>
      <vt:lpstr>Перечень исследовательских работ за период 2011 – 2016 учебные годы</vt:lpstr>
      <vt:lpstr>Муниципальный уровень  (с международным участием)</vt:lpstr>
      <vt:lpstr>Всероссийский уровень</vt:lpstr>
      <vt:lpstr>Результаты анкетирования</vt:lpstr>
      <vt:lpstr>Всему, что необходимо знать, научить нельзя, учитель может только одно – указать дорогу.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Проектно-исследовательская деятельность учащихся на уроках английского языка</dc:title>
  <dc:creator>Сергей Хапаев</dc:creator>
  <cp:lastModifiedBy>Сергей Хапаев</cp:lastModifiedBy>
  <cp:revision>90</cp:revision>
  <cp:lastPrinted>2017-01-25T20:02:41Z</cp:lastPrinted>
  <dcterms:created xsi:type="dcterms:W3CDTF">2017-01-22T09:51:57Z</dcterms:created>
  <dcterms:modified xsi:type="dcterms:W3CDTF">2017-01-30T19:47:13Z</dcterms:modified>
</cp:coreProperties>
</file>