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5" r:id="rId10"/>
    <p:sldId id="264" r:id="rId11"/>
    <p:sldId id="266" r:id="rId12"/>
    <p:sldId id="267" r:id="rId13"/>
    <p:sldId id="268" r:id="rId14"/>
    <p:sldId id="270" r:id="rId15"/>
    <p:sldId id="271" r:id="rId16"/>
    <p:sldId id="269" r:id="rId17"/>
    <p:sldId id="272" r:id="rId18"/>
    <p:sldId id="273" r:id="rId19"/>
    <p:sldId id="274" r:id="rId20"/>
    <p:sldId id="275" r:id="rId21"/>
    <p:sldId id="276" r:id="rId22"/>
    <p:sldId id="277" r:id="rId23"/>
    <p:sldId id="278" r:id="rId24"/>
    <p:sldId id="279" r:id="rId25"/>
    <p:sldId id="280" r:id="rId26"/>
    <p:sldId id="282" r:id="rId27"/>
    <p:sldId id="281" r:id="rId28"/>
    <p:sldId id="283" r:id="rId29"/>
    <p:sldId id="284" r:id="rId30"/>
    <p:sldId id="285" r:id="rId31"/>
    <p:sldId id="286" r:id="rId32"/>
    <p:sldId id="287" r:id="rId33"/>
    <p:sldId id="288" r:id="rId34"/>
    <p:sldId id="289" r:id="rId35"/>
    <p:sldId id="290" r:id="rId36"/>
    <p:sldId id="291" r:id="rId3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ru-RU" smtClean="0"/>
              <a:t>Образец заголовка</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B4C71EC6-210F-42DE-9C53-41977AD35B3D}" type="datetimeFigureOut">
              <a:rPr lang="ru-RU" smtClean="0"/>
              <a:t>26.11.2017</a:t>
            </a:fld>
            <a:endParaRPr lang="ru-RU"/>
          </a:p>
        </p:txBody>
      </p:sp>
      <p:sp>
        <p:nvSpPr>
          <p:cNvPr id="5" name="Footer Placeholder 4"/>
          <p:cNvSpPr>
            <a:spLocks noGrp="1"/>
          </p:cNvSpPr>
          <p:nvPr>
            <p:ph type="ftr" sz="quarter" idx="11"/>
          </p:nvPr>
        </p:nvSpPr>
        <p:spPr>
          <a:xfrm>
            <a:off x="1174044" y="5357592"/>
            <a:ext cx="5034845" cy="365125"/>
          </a:xfrm>
        </p:spPr>
        <p:txBody>
          <a:bodyPr/>
          <a:lstStyle/>
          <a:p>
            <a:endParaRPr lang="ru-RU"/>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26.11.2017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26.11.2017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t>26.11.2017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9" name="Content Placeholder 8"/>
          <p:cNvSpPr>
            <a:spLocks noGrp="1"/>
          </p:cNvSpPr>
          <p:nvPr>
            <p:ph sz="quarter" idx="13"/>
          </p:nvPr>
        </p:nvSpPr>
        <p:spPr>
          <a:xfrm>
            <a:off x="1298448" y="2121407"/>
            <a:ext cx="3200400" cy="360273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B4C71EC6-210F-42DE-9C53-41977AD35B3D}" type="datetimeFigureOut">
              <a:rPr lang="ru-RU" smtClean="0"/>
              <a:t>26.11.2017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
        <p:nvSpPr>
          <p:cNvPr id="11" name="Content Placeholder 10"/>
          <p:cNvSpPr>
            <a:spLocks noGrp="1"/>
          </p:cNvSpPr>
          <p:nvPr>
            <p:ph sz="quarter" idx="13"/>
          </p:nvPr>
        </p:nvSpPr>
        <p:spPr>
          <a:xfrm>
            <a:off x="1298448" y="2944368"/>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t>26.11.2017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26.11.2017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ru-RU" smtClean="0"/>
              <a:t>Образец заголовка</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1698" y="5885672"/>
            <a:ext cx="1213821" cy="365125"/>
          </a:xfrm>
        </p:spPr>
        <p:txBody>
          <a:bodyPr/>
          <a:lstStyle/>
          <a:p>
            <a:fld id="{B4C71EC6-210F-42DE-9C53-41977AD35B3D}" type="datetimeFigureOut">
              <a:rPr lang="ru-RU" smtClean="0"/>
              <a:t>26.11.2017</a:t>
            </a:fld>
            <a:endParaRPr lang="ru-RU"/>
          </a:p>
        </p:txBody>
      </p:sp>
      <p:sp>
        <p:nvSpPr>
          <p:cNvPr id="6" name="Footer Placeholder 5"/>
          <p:cNvSpPr>
            <a:spLocks noGrp="1"/>
          </p:cNvSpPr>
          <p:nvPr>
            <p:ph type="ftr" sz="quarter" idx="11"/>
          </p:nvPr>
        </p:nvSpPr>
        <p:spPr>
          <a:xfrm rot="-60000">
            <a:off x="914554" y="5829261"/>
            <a:ext cx="3522607" cy="365125"/>
          </a:xfrm>
        </p:spPr>
        <p:txBody>
          <a:bodyPr/>
          <a:lstStyle/>
          <a:p>
            <a:endParaRPr lang="ru-RU"/>
          </a:p>
        </p:txBody>
      </p:sp>
      <p:sp>
        <p:nvSpPr>
          <p:cNvPr id="7" name="Slide Number Placeholder 6"/>
          <p:cNvSpPr>
            <a:spLocks noGrp="1"/>
          </p:cNvSpPr>
          <p:nvPr>
            <p:ph type="sldNum" sz="quarter" idx="12"/>
          </p:nvPr>
        </p:nvSpPr>
        <p:spPr>
          <a:xfrm rot="60000">
            <a:off x="7557313" y="5896961"/>
            <a:ext cx="554023" cy="365125"/>
          </a:xfrm>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5936" y="5888737"/>
            <a:ext cx="1213821" cy="365125"/>
          </a:xfrm>
        </p:spPr>
        <p:txBody>
          <a:bodyPr/>
          <a:lstStyle/>
          <a:p>
            <a:fld id="{B4C71EC6-210F-42DE-9C53-41977AD35B3D}" type="datetimeFigureOut">
              <a:rPr lang="ru-RU" smtClean="0"/>
              <a:t>26.11.2017</a:t>
            </a:fld>
            <a:endParaRPr lang="ru-RU"/>
          </a:p>
        </p:txBody>
      </p:sp>
      <p:sp>
        <p:nvSpPr>
          <p:cNvPr id="6" name="Footer Placeholder 5"/>
          <p:cNvSpPr>
            <a:spLocks noGrp="1"/>
          </p:cNvSpPr>
          <p:nvPr>
            <p:ph type="ftr" sz="quarter" idx="11"/>
          </p:nvPr>
        </p:nvSpPr>
        <p:spPr>
          <a:xfrm rot="-60000">
            <a:off x="914569" y="5831037"/>
            <a:ext cx="3319043" cy="365125"/>
          </a:xfrm>
        </p:spPr>
        <p:txBody>
          <a:bodyPr/>
          <a:lstStyle/>
          <a:p>
            <a:endParaRPr lang="ru-RU"/>
          </a:p>
        </p:txBody>
      </p:sp>
      <p:sp>
        <p:nvSpPr>
          <p:cNvPr id="7" name="Slide Number Placeholder 6"/>
          <p:cNvSpPr>
            <a:spLocks noGrp="1"/>
          </p:cNvSpPr>
          <p:nvPr>
            <p:ph type="sldNum" sz="quarter" idx="12"/>
          </p:nvPr>
        </p:nvSpPr>
        <p:spPr>
          <a:xfrm rot="60000">
            <a:off x="7562089" y="5900026"/>
            <a:ext cx="554023" cy="365125"/>
          </a:xfrm>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26.11.2017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26.11.2017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B4C71EC6-210F-42DE-9C53-41977AD35B3D}" type="datetimeFigureOut">
              <a:rPr lang="ru-RU" smtClean="0"/>
              <a:t>26.11.2017</a:t>
            </a:fld>
            <a:endParaRPr lang="ru-RU"/>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ru-RU"/>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hyperlink" Target="http://www.cka3ka-pro.ru/"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908721"/>
            <a:ext cx="7632848" cy="2062103"/>
          </a:xfrm>
          <a:prstGeom prst="rect">
            <a:avLst/>
          </a:prstGeom>
          <a:noFill/>
        </p:spPr>
        <p:txBody>
          <a:bodyPr wrap="square" rtlCol="0">
            <a:spAutoFit/>
          </a:bodyPr>
          <a:lstStyle/>
          <a:p>
            <a:r>
              <a:rPr lang="ru-RU" sz="3200" b="1" dirty="0" err="1">
                <a:solidFill>
                  <a:srgbClr val="F79646"/>
                </a:solidFill>
                <a:latin typeface="Times New Roman"/>
                <a:ea typeface="Calibri"/>
              </a:rPr>
              <a:t>Пескотерапия</a:t>
            </a:r>
            <a:r>
              <a:rPr lang="ru-RU" sz="3200" dirty="0">
                <a:solidFill>
                  <a:srgbClr val="000000"/>
                </a:solidFill>
                <a:latin typeface="Times New Roman"/>
                <a:ea typeface="Calibri"/>
              </a:rPr>
              <a:t> (</a:t>
            </a:r>
            <a:r>
              <a:rPr lang="ru-RU" sz="3200" dirty="0" err="1">
                <a:solidFill>
                  <a:srgbClr val="000000"/>
                </a:solidFill>
                <a:latin typeface="Times New Roman"/>
                <a:ea typeface="Calibri"/>
              </a:rPr>
              <a:t>sand-play</a:t>
            </a:r>
            <a:r>
              <a:rPr lang="ru-RU" sz="3200" dirty="0">
                <a:solidFill>
                  <a:srgbClr val="000000"/>
                </a:solidFill>
                <a:latin typeface="Times New Roman"/>
                <a:ea typeface="Calibri"/>
              </a:rPr>
              <a:t>) - игра с </a:t>
            </a:r>
            <a:r>
              <a:rPr lang="ru-RU" sz="3200" dirty="0" smtClean="0">
                <a:solidFill>
                  <a:srgbClr val="000000"/>
                </a:solidFill>
                <a:latin typeface="Times New Roman"/>
                <a:ea typeface="Calibri"/>
              </a:rPr>
              <a:t>песком</a:t>
            </a:r>
          </a:p>
          <a:p>
            <a:r>
              <a:rPr lang="ru-RU" sz="3200" dirty="0" smtClean="0">
                <a:solidFill>
                  <a:srgbClr val="000000"/>
                </a:solidFill>
                <a:latin typeface="Times New Roman"/>
                <a:ea typeface="Calibri"/>
              </a:rPr>
              <a:t> </a:t>
            </a:r>
            <a:r>
              <a:rPr lang="ru-RU" sz="3200" dirty="0">
                <a:solidFill>
                  <a:srgbClr val="000000"/>
                </a:solidFill>
                <a:latin typeface="Times New Roman"/>
                <a:ea typeface="Calibri"/>
              </a:rPr>
              <a:t>как способ развития ребенка.</a:t>
            </a:r>
            <a:br>
              <a:rPr lang="ru-RU" sz="3200" dirty="0">
                <a:solidFill>
                  <a:srgbClr val="000000"/>
                </a:solidFill>
                <a:latin typeface="Times New Roman"/>
                <a:ea typeface="Calibri"/>
              </a:rPr>
            </a:br>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pic>
        <p:nvPicPr>
          <p:cNvPr id="15362" name="Picture 2" descr="C:\Users\ПК\Desktop\100MSDCF\DSC009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15616" y="2204864"/>
            <a:ext cx="4066118" cy="3049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93672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187624" y="980728"/>
            <a:ext cx="6624736" cy="4614084"/>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lvl="0">
              <a:spcAft>
                <a:spcPts val="670"/>
              </a:spcAft>
            </a:pPr>
            <a:r>
              <a:rPr lang="ru-RU" sz="1600" dirty="0">
                <a:solidFill>
                  <a:srgbClr val="000000"/>
                </a:solidFill>
                <a:latin typeface="Times New Roman" panose="02020603050405020304" pitchFamily="18" charset="0"/>
                <a:ea typeface="Calibri"/>
                <a:cs typeface="Times New Roman" panose="02020603050405020304" pitchFamily="18" charset="0"/>
              </a:rPr>
              <a:t>Терапевтический эффект игры с песком впервые был замечен швейцарским психологом и философом Карлом Густавом Юнгом. Казалось бы, всё очень просто – ребенок строит что-то из песка, без сожаления разрушает созданные им самим творения, и снова строит… Но именно это простое действие хранит уникальную тайну - нет ничего такого, что было бы непоправимо разрушено — на смену старому всегда приходит новое. Многократно проживая эту тайну, малыш достигает состояния равновесия, уходят тревога и страх. Еще одно важнейшее психотерапевтическое свойство песка - возможность изменения сюжета, событий, взаимоотношений. Поскольку игра происходит в контексте сказочного мира, ребенку предоставляется возможность изменения дискомфортной для него ситуации. Он учится самостоятельно преодолевать трудности.</a:t>
            </a:r>
            <a:endParaRPr lang="ru-RU" sz="1600" dirty="0">
              <a:solidFill>
                <a:prstClr val="black"/>
              </a:solidFill>
              <a:latin typeface="Times New Roman" panose="02020603050405020304" pitchFamily="18" charset="0"/>
              <a:ea typeface="Calibri"/>
              <a:cs typeface="Times New Roman" panose="02020603050405020304" pitchFamily="18" charset="0"/>
            </a:endParaRPr>
          </a:p>
          <a:p>
            <a:pPr lvl="0">
              <a:spcAft>
                <a:spcPts val="670"/>
              </a:spcAft>
            </a:pPr>
            <a:r>
              <a:rPr lang="ru-RU" sz="1600" dirty="0">
                <a:solidFill>
                  <a:prstClr val="black"/>
                </a:solidFill>
                <a:latin typeface="Times New Roman" panose="02020603050405020304" pitchFamily="18" charset="0"/>
                <a:ea typeface="Times New Roman"/>
                <a:cs typeface="Times New Roman" panose="02020603050405020304" pitchFamily="18" charset="0"/>
              </a:rPr>
              <a:t>Результаты  исследований показывают в настоящее время, что большинство современных детей дошкольного возраста имеют те или иные отклонения в речи</a:t>
            </a:r>
            <a:r>
              <a:rPr lang="ru-RU" sz="1600" dirty="0">
                <a:solidFill>
                  <a:srgbClr val="333333"/>
                </a:solidFill>
                <a:latin typeface="Times New Roman" panose="02020603050405020304" pitchFamily="18" charset="0"/>
                <a:ea typeface="Times New Roman"/>
                <a:cs typeface="Times New Roman" panose="02020603050405020304" pitchFamily="18" charset="0"/>
              </a:rPr>
              <a:t>. </a:t>
            </a:r>
            <a:r>
              <a:rPr lang="ru-RU" sz="1600" dirty="0">
                <a:solidFill>
                  <a:prstClr val="black"/>
                </a:solidFill>
                <a:latin typeface="Times New Roman" panose="02020603050405020304" pitchFamily="18" charset="0"/>
                <a:ea typeface="Calibri"/>
                <a:cs typeface="Times New Roman" panose="02020603050405020304" pitchFamily="18" charset="0"/>
              </a:rPr>
              <a:t>Игры с песком помогают детям преодолеть свои страхи, раскрепоститься, пропадает чувство тревожности. Детям нравится играть и рисовать на песке</a:t>
            </a:r>
            <a:r>
              <a:rPr lang="ru-RU" sz="1600" dirty="0">
                <a:solidFill>
                  <a:prstClr val="black"/>
                </a:solidFill>
                <a:latin typeface="Times New Roman" panose="02020603050405020304" pitchFamily="18" charset="0"/>
                <a:ea typeface="Times New Roman"/>
                <a:cs typeface="Times New Roman" panose="02020603050405020304" pitchFamily="18" charset="0"/>
              </a:rPr>
              <a:t>.</a:t>
            </a:r>
            <a:endParaRPr lang="ru-RU" sz="1600" dirty="0">
              <a:solidFill>
                <a:prstClr val="black"/>
              </a:solidFill>
              <a:latin typeface="Times New Roman" panose="02020603050405020304" pitchFamily="18" charset="0"/>
              <a:ea typeface="Calibri"/>
              <a:cs typeface="Times New Roman" panose="02020603050405020304" pitchFamily="18" charset="0"/>
            </a:endParaRPr>
          </a:p>
        </p:txBody>
      </p:sp>
    </p:spTree>
    <p:extLst>
      <p:ext uri="{BB962C8B-B14F-4D97-AF65-F5344CB8AC3E}">
        <p14:creationId xmlns:p14="http://schemas.microsoft.com/office/powerpoint/2010/main" val="31340239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03648" y="1052736"/>
            <a:ext cx="6336704" cy="2398092"/>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670"/>
              </a:spcAft>
            </a:pPr>
            <a:r>
              <a:rPr lang="ru-RU" b="1" dirty="0">
                <a:solidFill>
                  <a:srgbClr val="333333"/>
                </a:solidFill>
                <a:latin typeface="Times New Roman"/>
                <a:ea typeface="Times New Roman"/>
                <a:cs typeface="Times New Roman"/>
              </a:rPr>
              <a:t>Причин тому что мы выбрали именно </a:t>
            </a:r>
            <a:r>
              <a:rPr lang="ru-RU" b="1" dirty="0" err="1">
                <a:solidFill>
                  <a:srgbClr val="333333"/>
                </a:solidFill>
                <a:latin typeface="Times New Roman"/>
                <a:ea typeface="Times New Roman"/>
                <a:cs typeface="Times New Roman"/>
              </a:rPr>
              <a:t>пескотерапию</a:t>
            </a:r>
            <a:r>
              <a:rPr lang="ru-RU" b="1" dirty="0">
                <a:solidFill>
                  <a:srgbClr val="333333"/>
                </a:solidFill>
                <a:latin typeface="Times New Roman"/>
                <a:ea typeface="Times New Roman"/>
                <a:cs typeface="Times New Roman"/>
              </a:rPr>
              <a:t> в нашем детском саду много</a:t>
            </a:r>
            <a:r>
              <a:rPr lang="ru-RU" dirty="0">
                <a:solidFill>
                  <a:srgbClr val="333333"/>
                </a:solidFill>
                <a:latin typeface="Times New Roman"/>
                <a:ea typeface="Times New Roman"/>
                <a:cs typeface="Times New Roman"/>
              </a:rPr>
              <a:t>:</a:t>
            </a:r>
            <a:endParaRPr lang="ru-RU" sz="1400" dirty="0">
              <a:latin typeface="Calibri"/>
              <a:ea typeface="Calibri"/>
              <a:cs typeface="Times New Roman"/>
            </a:endParaRPr>
          </a:p>
          <a:p>
            <a:r>
              <a:rPr lang="ru-RU" dirty="0">
                <a:solidFill>
                  <a:srgbClr val="333333"/>
                </a:solidFill>
                <a:latin typeface="Times New Roman"/>
                <a:ea typeface="Times New Roman"/>
                <a:cs typeface="Times New Roman"/>
              </a:rPr>
              <a:t>-  Суровые климатические условия Крайнего Севера.</a:t>
            </a:r>
            <a:endParaRPr lang="ru-RU" sz="1400" dirty="0">
              <a:latin typeface="Calibri"/>
              <a:ea typeface="Calibri"/>
              <a:cs typeface="Times New Roman"/>
            </a:endParaRPr>
          </a:p>
          <a:p>
            <a:r>
              <a:rPr lang="ru-RU" dirty="0">
                <a:solidFill>
                  <a:srgbClr val="333333"/>
                </a:solidFill>
                <a:latin typeface="Times New Roman"/>
                <a:ea typeface="Times New Roman"/>
                <a:cs typeface="Times New Roman"/>
              </a:rPr>
              <a:t>-  Ухудшение социальной обстановки, что приводит к существенным изменениям не только физического, социального, но и психического здоровья детей.</a:t>
            </a:r>
            <a:endParaRPr lang="ru-RU" sz="1400" dirty="0">
              <a:latin typeface="Calibri"/>
              <a:ea typeface="Calibri"/>
              <a:cs typeface="Times New Roman"/>
            </a:endParaRPr>
          </a:p>
          <a:p>
            <a:r>
              <a:rPr lang="ru-RU" dirty="0">
                <a:solidFill>
                  <a:srgbClr val="333333"/>
                </a:solidFill>
                <a:latin typeface="Times New Roman"/>
                <a:ea typeface="Times New Roman"/>
                <a:cs typeface="Times New Roman"/>
              </a:rPr>
              <a:t>-  Высокая заболеваемость новорожденных детей, связанная с неблагополучным течением беременности и родов.</a:t>
            </a:r>
            <a:endParaRPr lang="ru-RU" sz="1400" dirty="0">
              <a:effectLst/>
              <a:latin typeface="Calibri"/>
              <a:ea typeface="Calibri"/>
              <a:cs typeface="Times New Roman"/>
            </a:endParaRPr>
          </a:p>
        </p:txBody>
      </p:sp>
    </p:spTree>
    <p:extLst>
      <p:ext uri="{BB962C8B-B14F-4D97-AF65-F5344CB8AC3E}">
        <p14:creationId xmlns:p14="http://schemas.microsoft.com/office/powerpoint/2010/main" val="30648984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75656" y="1196752"/>
            <a:ext cx="6120680" cy="3485570"/>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lgn="just">
              <a:lnSpc>
                <a:spcPts val="1405"/>
              </a:lnSpc>
              <a:spcBef>
                <a:spcPts val="1255"/>
              </a:spcBef>
              <a:spcAft>
                <a:spcPts val="1255"/>
              </a:spcAft>
            </a:pPr>
            <a:r>
              <a:rPr lang="ru-RU" b="1" dirty="0">
                <a:latin typeface="Times New Roman"/>
                <a:ea typeface="Times New Roman"/>
              </a:rPr>
              <a:t>Преследуемая  нами цели в НОД (</a:t>
            </a:r>
            <a:r>
              <a:rPr lang="ru-RU" b="1" dirty="0" err="1">
                <a:latin typeface="Times New Roman"/>
                <a:ea typeface="Times New Roman"/>
              </a:rPr>
              <a:t>пескотерапия</a:t>
            </a:r>
            <a:r>
              <a:rPr lang="ru-RU" dirty="0">
                <a:latin typeface="Times New Roman"/>
                <a:ea typeface="Times New Roman"/>
              </a:rPr>
              <a:t>) :</a:t>
            </a:r>
            <a:endParaRPr lang="ru-RU" sz="1600" dirty="0">
              <a:latin typeface="Times New Roman"/>
              <a:ea typeface="Times New Roman"/>
            </a:endParaRPr>
          </a:p>
          <a:p>
            <a:pPr>
              <a:spcAft>
                <a:spcPts val="0"/>
              </a:spcAft>
            </a:pPr>
            <a:r>
              <a:rPr lang="ru-RU" dirty="0">
                <a:latin typeface="Times New Roman"/>
                <a:ea typeface="Times New Roman"/>
              </a:rPr>
              <a:t>- совершенствуют зрительно-пространственную ориентировку, речевые возможности;</a:t>
            </a:r>
            <a:br>
              <a:rPr lang="ru-RU" dirty="0">
                <a:latin typeface="Times New Roman"/>
                <a:ea typeface="Times New Roman"/>
              </a:rPr>
            </a:br>
            <a:r>
              <a:rPr lang="ru-RU" dirty="0">
                <a:latin typeface="Times New Roman"/>
                <a:ea typeface="Times New Roman"/>
              </a:rPr>
              <a:t> -  способствуют расширению словарного запаса;</a:t>
            </a:r>
            <a:br>
              <a:rPr lang="ru-RU" dirty="0">
                <a:latin typeface="Times New Roman"/>
                <a:ea typeface="Times New Roman"/>
              </a:rPr>
            </a:br>
            <a:r>
              <a:rPr lang="ru-RU" dirty="0">
                <a:latin typeface="Times New Roman"/>
                <a:ea typeface="Times New Roman"/>
              </a:rPr>
              <a:t>-   помогают освоить навыки </a:t>
            </a:r>
            <a:r>
              <a:rPr lang="ru-RU" dirty="0" err="1">
                <a:latin typeface="Times New Roman"/>
                <a:ea typeface="Times New Roman"/>
              </a:rPr>
              <a:t>звуко</a:t>
            </a:r>
            <a:r>
              <a:rPr lang="ru-RU" dirty="0">
                <a:latin typeface="Times New Roman"/>
                <a:ea typeface="Times New Roman"/>
              </a:rPr>
              <a:t>-слогового анализа и синтеза;</a:t>
            </a:r>
            <a:br>
              <a:rPr lang="ru-RU" dirty="0">
                <a:latin typeface="Times New Roman"/>
                <a:ea typeface="Times New Roman"/>
              </a:rPr>
            </a:br>
            <a:r>
              <a:rPr lang="ru-RU" dirty="0">
                <a:latin typeface="Times New Roman"/>
                <a:ea typeface="Times New Roman"/>
              </a:rPr>
              <a:t>-   позволяют развивать фонематический слух и восприятие;</a:t>
            </a:r>
            <a:br>
              <a:rPr lang="ru-RU" dirty="0">
                <a:latin typeface="Times New Roman"/>
                <a:ea typeface="Times New Roman"/>
              </a:rPr>
            </a:br>
            <a:r>
              <a:rPr lang="ru-RU" dirty="0">
                <a:latin typeface="Times New Roman"/>
                <a:ea typeface="Times New Roman"/>
              </a:rPr>
              <a:t>-   способствуют развитию связной речи, лексико-грамматических представлений;</a:t>
            </a:r>
            <a:br>
              <a:rPr lang="ru-RU" dirty="0">
                <a:latin typeface="Times New Roman"/>
                <a:ea typeface="Times New Roman"/>
              </a:rPr>
            </a:br>
            <a:r>
              <a:rPr lang="ru-RU" dirty="0">
                <a:latin typeface="Times New Roman"/>
                <a:ea typeface="Times New Roman"/>
              </a:rPr>
              <a:t>  - помогают в изучении букв, освоении навыков чтения и письма.</a:t>
            </a:r>
            <a:endParaRPr lang="ru-RU" sz="1600" dirty="0">
              <a:latin typeface="Times New Roman"/>
              <a:ea typeface="Times New Roman"/>
            </a:endParaRPr>
          </a:p>
          <a:p>
            <a:pPr>
              <a:spcAft>
                <a:spcPts val="0"/>
              </a:spcAft>
            </a:pPr>
            <a:r>
              <a:rPr lang="ru-RU" dirty="0">
                <a:latin typeface="Times New Roman"/>
                <a:ea typeface="Times New Roman"/>
              </a:rPr>
              <a:t> </a:t>
            </a:r>
            <a:endParaRPr lang="ru-RU" sz="1600" dirty="0">
              <a:effectLst/>
              <a:latin typeface="Times New Roman"/>
              <a:ea typeface="Times New Roman"/>
            </a:endParaRPr>
          </a:p>
        </p:txBody>
      </p:sp>
    </p:spTree>
    <p:extLst>
      <p:ext uri="{BB962C8B-B14F-4D97-AF65-F5344CB8AC3E}">
        <p14:creationId xmlns:p14="http://schemas.microsoft.com/office/powerpoint/2010/main" val="4175363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75656" y="1124744"/>
            <a:ext cx="6120680" cy="3139321"/>
          </a:xfrm>
          <a:prstGeom prst="rect">
            <a:avLst/>
          </a:prstGeom>
        </p:spPr>
        <p:style>
          <a:lnRef idx="0">
            <a:scrgbClr r="0" g="0" b="0"/>
          </a:lnRef>
          <a:fillRef idx="1001">
            <a:schemeClr val="lt2"/>
          </a:fillRef>
          <a:effectRef idx="0">
            <a:scrgbClr r="0" g="0" b="0"/>
          </a:effectRef>
          <a:fontRef idx="major"/>
        </p:style>
        <p:txBody>
          <a:bodyPr wrap="square" rtlCol="0">
            <a:spAutoFit/>
          </a:bodyPr>
          <a:lstStyle/>
          <a:p>
            <a:r>
              <a:rPr lang="ru-RU" dirty="0">
                <a:latin typeface="Times New Roman"/>
                <a:ea typeface="Times New Roman"/>
                <a:cs typeface="Times New Roman"/>
              </a:rPr>
              <a:t>Нарушение речи заключается в том, что оно ведет за собой и другие недостатки, в частности, нарушение эмоционально-волевой, коммуникативной сферы. Некоторые дети с возрастом начинают осознавать свой речевой дефект и стесняться его. Страдающий нарушением речи ребенок может быть </a:t>
            </a:r>
            <a:r>
              <a:rPr lang="ru-RU" dirty="0" err="1">
                <a:latin typeface="Times New Roman"/>
                <a:ea typeface="Times New Roman"/>
                <a:cs typeface="Times New Roman"/>
              </a:rPr>
              <a:t>повышенно</a:t>
            </a:r>
            <a:r>
              <a:rPr lang="ru-RU" dirty="0">
                <a:latin typeface="Times New Roman"/>
                <a:ea typeface="Times New Roman"/>
                <a:cs typeface="Times New Roman"/>
              </a:rPr>
              <a:t> агрессивным, или, наоборот, замкнут и подавлен. В общении со сверстниками такие дети могут бояться быть несостоятельным. Они либо вообще стараются избегать общения, либо вступают в конфликты. В отношениях со взрослыми очень часто проявляется сильная привязанность к кому-либо.</a:t>
            </a:r>
            <a:endParaRPr lang="ru-RU" sz="1400" dirty="0">
              <a:effectLst/>
              <a:latin typeface="Calibri"/>
              <a:ea typeface="Calibri"/>
              <a:cs typeface="Times New Roman"/>
            </a:endParaRPr>
          </a:p>
        </p:txBody>
      </p:sp>
    </p:spTree>
    <p:extLst>
      <p:ext uri="{BB962C8B-B14F-4D97-AF65-F5344CB8AC3E}">
        <p14:creationId xmlns:p14="http://schemas.microsoft.com/office/powerpoint/2010/main" val="7960196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547664" y="1052736"/>
            <a:ext cx="6048672" cy="3970318"/>
          </a:xfrm>
          <a:prstGeom prst="rect">
            <a:avLst/>
          </a:prstGeom>
        </p:spPr>
        <p:style>
          <a:lnRef idx="0">
            <a:scrgbClr r="0" g="0" b="0"/>
          </a:lnRef>
          <a:fillRef idx="1001">
            <a:schemeClr val="lt2"/>
          </a:fillRef>
          <a:effectRef idx="0">
            <a:scrgbClr r="0" g="0" b="0"/>
          </a:effectRef>
          <a:fontRef idx="major"/>
        </p:style>
        <p:txBody>
          <a:bodyPr wrap="square" rtlCol="0">
            <a:spAutoFit/>
          </a:bodyPr>
          <a:lstStyle/>
          <a:p>
            <a:r>
              <a:rPr lang="ru-RU" dirty="0">
                <a:latin typeface="Times New Roman"/>
                <a:ea typeface="Times New Roman"/>
                <a:cs typeface="Times New Roman"/>
              </a:rPr>
              <a:t>У </a:t>
            </a:r>
            <a:r>
              <a:rPr lang="ru-RU" dirty="0" err="1">
                <a:latin typeface="Times New Roman"/>
                <a:ea typeface="Times New Roman"/>
                <a:cs typeface="Times New Roman"/>
              </a:rPr>
              <a:t>некотырых</a:t>
            </a:r>
            <a:r>
              <a:rPr lang="ru-RU" dirty="0">
                <a:latin typeface="Times New Roman"/>
                <a:ea typeface="Times New Roman"/>
                <a:cs typeface="Times New Roman"/>
              </a:rPr>
              <a:t> детей с нарушениями развития речи наблюдаются  еще и следующие симптомы: нарушение координации движений, низкое развитие мелкой моторики рук, сопутствующие (лишние) движения при разговоре, неразвитость чувства ритма, сниженный уровень развития вербальной памяти, внимания, восприятия, более позднее формирование словесно-логического мышления, чем у детей того же возраста без нарушений в развитии речи, и т.д.</a:t>
            </a:r>
            <a:br>
              <a:rPr lang="ru-RU" dirty="0">
                <a:latin typeface="Times New Roman"/>
                <a:ea typeface="Times New Roman"/>
                <a:cs typeface="Times New Roman"/>
              </a:rPr>
            </a:br>
            <a:r>
              <a:rPr lang="ru-RU" dirty="0">
                <a:latin typeface="Times New Roman"/>
                <a:ea typeface="Times New Roman"/>
                <a:cs typeface="Times New Roman"/>
              </a:rPr>
              <a:t>В систему нетрадиционных методов психологической и педагогической коррекции все больше места занимают специальные техники, куда входит и </a:t>
            </a:r>
            <a:r>
              <a:rPr lang="ru-RU" dirty="0" err="1">
                <a:latin typeface="Times New Roman"/>
                <a:ea typeface="Times New Roman"/>
                <a:cs typeface="Times New Roman"/>
              </a:rPr>
              <a:t>пескотерапия</a:t>
            </a:r>
            <a:r>
              <a:rPr lang="ru-RU" dirty="0">
                <a:latin typeface="Times New Roman"/>
                <a:ea typeface="Times New Roman"/>
                <a:cs typeface="Times New Roman"/>
              </a:rPr>
              <a:t>.</a:t>
            </a:r>
            <a:endParaRPr lang="ru-RU" sz="1400" dirty="0">
              <a:latin typeface="Calibri"/>
              <a:ea typeface="Calibri"/>
              <a:cs typeface="Times New Roman"/>
            </a:endParaRPr>
          </a:p>
          <a:p>
            <a:r>
              <a:rPr lang="ru-RU" dirty="0">
                <a:latin typeface="Times New Roman"/>
                <a:ea typeface="Times New Roman"/>
                <a:cs typeface="Times New Roman"/>
              </a:rPr>
              <a:t>Песок имеет свои свойства: рассыпаться от легкого прикосновения, приобретать форму при смачивании водой.</a:t>
            </a:r>
            <a:endParaRPr lang="ru-RU" sz="1400" dirty="0">
              <a:effectLst/>
              <a:latin typeface="Calibri"/>
              <a:ea typeface="Calibri"/>
              <a:cs typeface="Times New Roman"/>
            </a:endParaRPr>
          </a:p>
        </p:txBody>
      </p:sp>
    </p:spTree>
    <p:extLst>
      <p:ext uri="{BB962C8B-B14F-4D97-AF65-F5344CB8AC3E}">
        <p14:creationId xmlns:p14="http://schemas.microsoft.com/office/powerpoint/2010/main" val="25930046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03648" y="764704"/>
            <a:ext cx="6408712" cy="3311163"/>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lgn="just">
              <a:lnSpc>
                <a:spcPts val="1405"/>
              </a:lnSpc>
              <a:spcBef>
                <a:spcPts val="1255"/>
              </a:spcBef>
              <a:spcAft>
                <a:spcPts val="1255"/>
              </a:spcAft>
            </a:pPr>
            <a:r>
              <a:rPr lang="ru-RU" b="1" dirty="0">
                <a:latin typeface="Times New Roman"/>
                <a:ea typeface="Times New Roman"/>
              </a:rPr>
              <a:t>Метод песочной </a:t>
            </a:r>
            <a:r>
              <a:rPr lang="ru-RU" b="1" dirty="0" err="1">
                <a:latin typeface="Times New Roman"/>
                <a:ea typeface="Times New Roman"/>
              </a:rPr>
              <a:t>пескотерапии</a:t>
            </a:r>
            <a:r>
              <a:rPr lang="ru-RU" b="1" dirty="0">
                <a:latin typeface="Times New Roman"/>
                <a:ea typeface="Times New Roman"/>
              </a:rPr>
              <a:t> обладает мощным ресурсом для образовательной работы с детьми данной категории. Основные преимущества этого метода:</a:t>
            </a:r>
            <a:endParaRPr lang="ru-RU" sz="1600" dirty="0">
              <a:latin typeface="Times New Roman"/>
              <a:ea typeface="Times New Roman"/>
            </a:endParaRPr>
          </a:p>
          <a:p>
            <a:pPr algn="just">
              <a:lnSpc>
                <a:spcPts val="1405"/>
              </a:lnSpc>
              <a:spcAft>
                <a:spcPts val="0"/>
              </a:spcAft>
            </a:pPr>
            <a:r>
              <a:rPr lang="ru-RU" dirty="0">
                <a:latin typeface="Times New Roman"/>
                <a:ea typeface="Times New Roman"/>
              </a:rPr>
              <a:t>- в песочнице создается дополнительный акцент на тактильную чувствительность, «мануальный интеллект» ребенка;</a:t>
            </a:r>
            <a:endParaRPr lang="ru-RU" sz="1600" dirty="0">
              <a:latin typeface="Times New Roman"/>
              <a:ea typeface="Times New Roman"/>
            </a:endParaRPr>
          </a:p>
          <a:p>
            <a:pPr algn="just">
              <a:lnSpc>
                <a:spcPts val="1405"/>
              </a:lnSpc>
              <a:spcAft>
                <a:spcPts val="0"/>
              </a:spcAft>
            </a:pPr>
            <a:r>
              <a:rPr lang="ru-RU" dirty="0">
                <a:latin typeface="Times New Roman"/>
                <a:ea typeface="Times New Roman"/>
              </a:rPr>
              <a:t>- перенос традиционных обучающих и развивающих заданий в песочницу существенно повышает мотивацию к занятиям;</a:t>
            </a:r>
            <a:endParaRPr lang="ru-RU" sz="1600" dirty="0">
              <a:latin typeface="Times New Roman"/>
              <a:ea typeface="Times New Roman"/>
            </a:endParaRPr>
          </a:p>
          <a:p>
            <a:pPr algn="just">
              <a:lnSpc>
                <a:spcPts val="1405"/>
              </a:lnSpc>
              <a:spcAft>
                <a:spcPts val="0"/>
              </a:spcAft>
            </a:pPr>
            <a:r>
              <a:rPr lang="ru-RU" dirty="0">
                <a:latin typeface="Times New Roman"/>
                <a:ea typeface="Times New Roman"/>
              </a:rPr>
              <a:t>- игры с песком в группе сверстников развивают коммуникативные навыки; песок обладает свойством «заземлять» негативную психическую энергию; игры и упражнения в песке гармонизируют психоэмоциональное состояние детей;</a:t>
            </a:r>
            <a:endParaRPr lang="ru-RU" sz="1600" dirty="0">
              <a:latin typeface="Times New Roman"/>
              <a:ea typeface="Times New Roman"/>
            </a:endParaRPr>
          </a:p>
          <a:p>
            <a:pPr algn="just">
              <a:lnSpc>
                <a:spcPts val="1405"/>
              </a:lnSpc>
              <a:spcAft>
                <a:spcPts val="0"/>
              </a:spcAft>
            </a:pPr>
            <a:r>
              <a:rPr lang="ru-RU" dirty="0">
                <a:latin typeface="Times New Roman"/>
                <a:ea typeface="Times New Roman"/>
              </a:rPr>
              <a:t>-  следствием решения проблем в социально-эмоциональной сфере является развитие монологической и диалогической речи;</a:t>
            </a:r>
            <a:endParaRPr lang="ru-RU" sz="1600" dirty="0">
              <a:latin typeface="Times New Roman"/>
              <a:ea typeface="Times New Roman"/>
            </a:endParaRPr>
          </a:p>
          <a:p>
            <a:pPr algn="just">
              <a:lnSpc>
                <a:spcPts val="1405"/>
              </a:lnSpc>
              <a:spcAft>
                <a:spcPts val="0"/>
              </a:spcAft>
            </a:pPr>
            <a:r>
              <a:rPr lang="ru-RU" dirty="0">
                <a:latin typeface="Times New Roman"/>
                <a:ea typeface="Times New Roman"/>
              </a:rPr>
              <a:t>- игра в песочнице активизирует потенциальные творческие способности.</a:t>
            </a:r>
            <a:endParaRPr lang="ru-RU" sz="1600" dirty="0">
              <a:effectLst/>
              <a:latin typeface="Times New Roman"/>
              <a:ea typeface="Times New Roman"/>
            </a:endParaRPr>
          </a:p>
        </p:txBody>
      </p:sp>
    </p:spTree>
    <p:extLst>
      <p:ext uri="{BB962C8B-B14F-4D97-AF65-F5344CB8AC3E}">
        <p14:creationId xmlns:p14="http://schemas.microsoft.com/office/powerpoint/2010/main" val="36808743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547664" y="1052736"/>
            <a:ext cx="6048672" cy="1754326"/>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lgn="just">
              <a:spcAft>
                <a:spcPts val="0"/>
              </a:spcAft>
            </a:pPr>
            <a:r>
              <a:rPr lang="ru-RU" b="1" dirty="0">
                <a:solidFill>
                  <a:srgbClr val="000000"/>
                </a:solidFill>
                <a:latin typeface="Times New Roman"/>
                <a:ea typeface="Times New Roman"/>
              </a:rPr>
              <a:t>На песке мы можем использовать следующие вид наглядных опор</a:t>
            </a:r>
            <a:r>
              <a:rPr lang="ru-RU" dirty="0">
                <a:solidFill>
                  <a:srgbClr val="000000"/>
                </a:solidFill>
                <a:latin typeface="Times New Roman"/>
                <a:ea typeface="Times New Roman"/>
              </a:rPr>
              <a:t>:</a:t>
            </a:r>
            <a:endParaRPr lang="ru-RU" sz="1600" dirty="0">
              <a:latin typeface="Times New Roman"/>
              <a:ea typeface="Times New Roman"/>
            </a:endParaRPr>
          </a:p>
          <a:p>
            <a:pPr algn="just">
              <a:spcAft>
                <a:spcPts val="0"/>
              </a:spcAft>
            </a:pPr>
            <a:r>
              <a:rPr lang="ru-RU" dirty="0">
                <a:solidFill>
                  <a:srgbClr val="000000"/>
                </a:solidFill>
                <a:latin typeface="Times New Roman"/>
                <a:ea typeface="Times New Roman"/>
              </a:rPr>
              <a:t>- изображение пунктов плана при обучении пересказу;</a:t>
            </a:r>
            <a:endParaRPr lang="ru-RU" sz="1600" dirty="0">
              <a:latin typeface="Times New Roman"/>
              <a:ea typeface="Times New Roman"/>
            </a:endParaRPr>
          </a:p>
          <a:p>
            <a:pPr algn="just">
              <a:spcAft>
                <a:spcPts val="0"/>
              </a:spcAft>
            </a:pPr>
            <a:r>
              <a:rPr lang="ru-RU" dirty="0">
                <a:solidFill>
                  <a:srgbClr val="000000"/>
                </a:solidFill>
                <a:latin typeface="Times New Roman"/>
                <a:ea typeface="Times New Roman"/>
              </a:rPr>
              <a:t>- изображение детьми графических схем, используемых при составлении описательного рассказа;</a:t>
            </a:r>
            <a:endParaRPr lang="ru-RU" sz="1600" dirty="0">
              <a:latin typeface="Times New Roman"/>
              <a:ea typeface="Times New Roman"/>
            </a:endParaRPr>
          </a:p>
          <a:p>
            <a:pPr algn="just">
              <a:spcAft>
                <a:spcPts val="0"/>
              </a:spcAft>
            </a:pPr>
            <a:r>
              <a:rPr lang="ru-RU" dirty="0">
                <a:solidFill>
                  <a:srgbClr val="000000"/>
                </a:solidFill>
                <a:latin typeface="Times New Roman"/>
                <a:ea typeface="Times New Roman"/>
              </a:rPr>
              <a:t>- изображение пиктограммами фрагментов рассказа.</a:t>
            </a:r>
            <a:endParaRPr lang="ru-RU" sz="1600" dirty="0">
              <a:effectLst/>
              <a:latin typeface="Times New Roman"/>
              <a:ea typeface="Times New Roman"/>
            </a:endParaRPr>
          </a:p>
        </p:txBody>
      </p:sp>
      <p:pic>
        <p:nvPicPr>
          <p:cNvPr id="19458" name="Picture 2" descr="H:\фото непоседы\getImage (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3019890"/>
            <a:ext cx="4176464" cy="3132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1596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75656" y="1052736"/>
            <a:ext cx="6192688" cy="4524315"/>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lgn="just">
              <a:spcAft>
                <a:spcPts val="0"/>
              </a:spcAft>
            </a:pPr>
            <a:r>
              <a:rPr lang="ru-RU" dirty="0">
                <a:solidFill>
                  <a:srgbClr val="000000"/>
                </a:solidFill>
                <a:latin typeface="Times New Roman"/>
                <a:ea typeface="Times New Roman"/>
              </a:rPr>
              <a:t>Так у ребенка появляется дополнительная наглядно-действенная опора, позволяющая ребенку не только выстроить и удержать все части предлагаемого текста, но и помимо этого активизировать прогностические функции мышления и речи.</a:t>
            </a:r>
            <a:endParaRPr lang="ru-RU" sz="1600" dirty="0">
              <a:latin typeface="Times New Roman"/>
              <a:ea typeface="Times New Roman"/>
            </a:endParaRPr>
          </a:p>
          <a:p>
            <a:pPr algn="just">
              <a:spcAft>
                <a:spcPts val="0"/>
              </a:spcAft>
            </a:pPr>
            <a:r>
              <a:rPr lang="ru-RU" dirty="0">
                <a:solidFill>
                  <a:srgbClr val="000000"/>
                </a:solidFill>
                <a:latin typeface="Times New Roman"/>
                <a:ea typeface="Times New Roman"/>
              </a:rPr>
              <a:t>В процессе обучения рассказыванию ребенок учится самостоятельно выбирать необходимые наглядные опоры и строить с их помощью связное высказывание.</a:t>
            </a:r>
            <a:endParaRPr lang="ru-RU" sz="1600" dirty="0">
              <a:latin typeface="Times New Roman"/>
              <a:ea typeface="Times New Roman"/>
            </a:endParaRPr>
          </a:p>
          <a:p>
            <a:pPr algn="just">
              <a:spcAft>
                <a:spcPts val="0"/>
              </a:spcAft>
            </a:pPr>
            <a:r>
              <a:rPr lang="ru-RU" dirty="0">
                <a:solidFill>
                  <a:srgbClr val="000000"/>
                </a:solidFill>
                <a:latin typeface="Times New Roman"/>
                <a:ea typeface="Times New Roman"/>
              </a:rPr>
              <a:t>Занятия с использованием приемов </a:t>
            </a:r>
            <a:r>
              <a:rPr lang="ru-RU" dirty="0" err="1">
                <a:solidFill>
                  <a:srgbClr val="000000"/>
                </a:solidFill>
                <a:latin typeface="Times New Roman"/>
                <a:ea typeface="Times New Roman"/>
              </a:rPr>
              <a:t>пескотерапии</a:t>
            </a:r>
            <a:r>
              <a:rPr lang="ru-RU" dirty="0">
                <a:solidFill>
                  <a:srgbClr val="000000"/>
                </a:solidFill>
                <a:latin typeface="Times New Roman"/>
                <a:ea typeface="Times New Roman"/>
              </a:rPr>
              <a:t> целесообразно проводить в форме индивидуальных занятий или малыми группами, что позволяет каждому ребенку стать активным участником творческого процесса создания связного высказывания. Помимо самостоятельного схематического изображения наглядных опор также можно использовать готовые формочки, например, при обозначении героев сказки.</a:t>
            </a:r>
            <a:endParaRPr lang="ru-RU" sz="1600" dirty="0">
              <a:effectLst/>
              <a:latin typeface="Times New Roman"/>
              <a:ea typeface="Times New Roman"/>
            </a:endParaRPr>
          </a:p>
        </p:txBody>
      </p:sp>
    </p:spTree>
    <p:extLst>
      <p:ext uri="{BB962C8B-B14F-4D97-AF65-F5344CB8AC3E}">
        <p14:creationId xmlns:p14="http://schemas.microsoft.com/office/powerpoint/2010/main" val="26148687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75656" y="1052736"/>
            <a:ext cx="6192688" cy="2821285"/>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lgn="just">
              <a:lnSpc>
                <a:spcPts val="2010"/>
              </a:lnSpc>
              <a:spcAft>
                <a:spcPts val="0"/>
              </a:spcAft>
            </a:pPr>
            <a:r>
              <a:rPr lang="ru-RU" b="1" dirty="0">
                <a:solidFill>
                  <a:srgbClr val="000000"/>
                </a:solidFill>
                <a:latin typeface="Times New Roman"/>
                <a:ea typeface="Times New Roman"/>
              </a:rPr>
              <a:t>Песочную терапию </a:t>
            </a:r>
            <a:r>
              <a:rPr lang="ru-RU" b="1" i="1" dirty="0">
                <a:solidFill>
                  <a:srgbClr val="000000"/>
                </a:solidFill>
                <a:latin typeface="Times New Roman"/>
                <a:ea typeface="Times New Roman"/>
              </a:rPr>
              <a:t>нельзя</a:t>
            </a:r>
            <a:r>
              <a:rPr lang="ru-RU" b="1" dirty="0">
                <a:solidFill>
                  <a:srgbClr val="000000"/>
                </a:solidFill>
                <a:latin typeface="Times New Roman"/>
                <a:ea typeface="Times New Roman"/>
              </a:rPr>
              <a:t> проводить в следующих случаях:</a:t>
            </a:r>
            <a:endParaRPr lang="ru-RU" sz="1600" dirty="0">
              <a:latin typeface="Times New Roman"/>
              <a:ea typeface="Times New Roman"/>
            </a:endParaRPr>
          </a:p>
          <a:p>
            <a:pPr>
              <a:spcAft>
                <a:spcPts val="0"/>
              </a:spcAft>
            </a:pPr>
            <a:r>
              <a:rPr lang="ru-RU" dirty="0">
                <a:solidFill>
                  <a:srgbClr val="000000"/>
                </a:solidFill>
                <a:latin typeface="Times New Roman"/>
                <a:ea typeface="Times New Roman"/>
              </a:rPr>
              <a:t>- Дети с синдромом дефицита внимания с </a:t>
            </a:r>
            <a:r>
              <a:rPr lang="ru-RU" dirty="0" err="1">
                <a:solidFill>
                  <a:srgbClr val="000000"/>
                </a:solidFill>
                <a:latin typeface="Times New Roman"/>
                <a:ea typeface="Times New Roman"/>
              </a:rPr>
              <a:t>гиперактивностью</a:t>
            </a:r>
            <a:r>
              <a:rPr lang="ru-RU" dirty="0">
                <a:solidFill>
                  <a:srgbClr val="000000"/>
                </a:solidFill>
                <a:latin typeface="Times New Roman"/>
                <a:ea typeface="Times New Roman"/>
              </a:rPr>
              <a:t> (СДВГ).</a:t>
            </a:r>
            <a:r>
              <a:rPr lang="ru-RU" dirty="0">
                <a:solidFill>
                  <a:srgbClr val="CCCCCC"/>
                </a:solidFill>
                <a:latin typeface="Times New Roman"/>
                <a:ea typeface="Times New Roman"/>
              </a:rPr>
              <a:t/>
            </a:r>
            <a:br>
              <a:rPr lang="ru-RU" dirty="0">
                <a:solidFill>
                  <a:srgbClr val="CCCCCC"/>
                </a:solidFill>
                <a:latin typeface="Times New Roman"/>
                <a:ea typeface="Times New Roman"/>
              </a:rPr>
            </a:br>
            <a:r>
              <a:rPr lang="ru-RU" dirty="0">
                <a:solidFill>
                  <a:srgbClr val="000000"/>
                </a:solidFill>
                <a:latin typeface="Times New Roman"/>
                <a:ea typeface="Times New Roman"/>
              </a:rPr>
              <a:t>- Эпилепсия или шизофрения.</a:t>
            </a:r>
            <a:r>
              <a:rPr lang="ru-RU" dirty="0">
                <a:solidFill>
                  <a:srgbClr val="CCCCCC"/>
                </a:solidFill>
                <a:latin typeface="Times New Roman"/>
                <a:ea typeface="Times New Roman"/>
              </a:rPr>
              <a:t/>
            </a:r>
            <a:br>
              <a:rPr lang="ru-RU" dirty="0">
                <a:solidFill>
                  <a:srgbClr val="CCCCCC"/>
                </a:solidFill>
                <a:latin typeface="Times New Roman"/>
                <a:ea typeface="Times New Roman"/>
              </a:rPr>
            </a:br>
            <a:r>
              <a:rPr lang="ru-RU" dirty="0">
                <a:solidFill>
                  <a:srgbClr val="000000"/>
                </a:solidFill>
                <a:latin typeface="Times New Roman"/>
                <a:ea typeface="Times New Roman"/>
              </a:rPr>
              <a:t>- Человек с очень высоким уровнем тревожности.</a:t>
            </a:r>
            <a:r>
              <a:rPr lang="ru-RU" dirty="0">
                <a:solidFill>
                  <a:srgbClr val="CCCCCC"/>
                </a:solidFill>
                <a:latin typeface="Times New Roman"/>
                <a:ea typeface="Times New Roman"/>
              </a:rPr>
              <a:t/>
            </a:r>
            <a:br>
              <a:rPr lang="ru-RU" dirty="0">
                <a:solidFill>
                  <a:srgbClr val="CCCCCC"/>
                </a:solidFill>
                <a:latin typeface="Times New Roman"/>
                <a:ea typeface="Times New Roman"/>
              </a:rPr>
            </a:br>
            <a:r>
              <a:rPr lang="ru-RU" dirty="0">
                <a:solidFill>
                  <a:srgbClr val="000000"/>
                </a:solidFill>
                <a:latin typeface="Times New Roman"/>
                <a:ea typeface="Times New Roman"/>
              </a:rPr>
              <a:t>- Человек с неврозом навязчивых состояний.</a:t>
            </a:r>
            <a:r>
              <a:rPr lang="ru-RU" dirty="0">
                <a:solidFill>
                  <a:srgbClr val="CCCCCC"/>
                </a:solidFill>
                <a:latin typeface="Times New Roman"/>
                <a:ea typeface="Times New Roman"/>
              </a:rPr>
              <a:t/>
            </a:r>
            <a:br>
              <a:rPr lang="ru-RU" dirty="0">
                <a:solidFill>
                  <a:srgbClr val="CCCCCC"/>
                </a:solidFill>
                <a:latin typeface="Times New Roman"/>
                <a:ea typeface="Times New Roman"/>
              </a:rPr>
            </a:br>
            <a:r>
              <a:rPr lang="ru-RU" dirty="0">
                <a:solidFill>
                  <a:srgbClr val="000000"/>
                </a:solidFill>
                <a:latin typeface="Times New Roman"/>
                <a:ea typeface="Times New Roman"/>
              </a:rPr>
              <a:t>- Аллергия на пыль и мелкие частицы.</a:t>
            </a:r>
            <a:r>
              <a:rPr lang="ru-RU" dirty="0">
                <a:solidFill>
                  <a:srgbClr val="CCCCCC"/>
                </a:solidFill>
                <a:latin typeface="Times New Roman"/>
                <a:ea typeface="Times New Roman"/>
              </a:rPr>
              <a:t/>
            </a:r>
            <a:br>
              <a:rPr lang="ru-RU" dirty="0">
                <a:solidFill>
                  <a:srgbClr val="CCCCCC"/>
                </a:solidFill>
                <a:latin typeface="Times New Roman"/>
                <a:ea typeface="Times New Roman"/>
              </a:rPr>
            </a:br>
            <a:r>
              <a:rPr lang="ru-RU" dirty="0">
                <a:solidFill>
                  <a:srgbClr val="000000"/>
                </a:solidFill>
                <a:latin typeface="Times New Roman"/>
                <a:ea typeface="Times New Roman"/>
              </a:rPr>
              <a:t>- Легочные заболевания.</a:t>
            </a:r>
            <a:r>
              <a:rPr lang="ru-RU" dirty="0">
                <a:solidFill>
                  <a:srgbClr val="CCCCCC"/>
                </a:solidFill>
                <a:latin typeface="Times New Roman"/>
                <a:ea typeface="Times New Roman"/>
              </a:rPr>
              <a:t/>
            </a:r>
            <a:br>
              <a:rPr lang="ru-RU" dirty="0">
                <a:solidFill>
                  <a:srgbClr val="CCCCCC"/>
                </a:solidFill>
                <a:latin typeface="Times New Roman"/>
                <a:ea typeface="Times New Roman"/>
              </a:rPr>
            </a:br>
            <a:r>
              <a:rPr lang="ru-RU" dirty="0">
                <a:solidFill>
                  <a:srgbClr val="000000"/>
                </a:solidFill>
                <a:latin typeface="Times New Roman"/>
                <a:ea typeface="Times New Roman"/>
              </a:rPr>
              <a:t>- Кожные заболевания и порезы на руках.</a:t>
            </a:r>
            <a:endParaRPr lang="ru-RU" sz="1600" dirty="0">
              <a:effectLst/>
              <a:latin typeface="Times New Roman"/>
              <a:ea typeface="Times New Roman"/>
            </a:endParaRPr>
          </a:p>
        </p:txBody>
      </p:sp>
    </p:spTree>
    <p:extLst>
      <p:ext uri="{BB962C8B-B14F-4D97-AF65-F5344CB8AC3E}">
        <p14:creationId xmlns:p14="http://schemas.microsoft.com/office/powerpoint/2010/main" val="31650023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259632" y="836712"/>
            <a:ext cx="6624736" cy="5424562"/>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lgn="just">
              <a:lnSpc>
                <a:spcPts val="1405"/>
              </a:lnSpc>
              <a:spcBef>
                <a:spcPts val="1255"/>
              </a:spcBef>
              <a:spcAft>
                <a:spcPts val="1255"/>
              </a:spcAft>
            </a:pPr>
            <a:r>
              <a:rPr lang="ru-RU" b="1" dirty="0">
                <a:latin typeface="Times New Roman"/>
                <a:ea typeface="Times New Roman"/>
              </a:rPr>
              <a:t>Материально-техническое оснащение: </a:t>
            </a:r>
            <a:endParaRPr lang="ru-RU" sz="1600" dirty="0">
              <a:latin typeface="Times New Roman"/>
              <a:ea typeface="Times New Roman"/>
            </a:endParaRPr>
          </a:p>
          <a:p>
            <a:pPr algn="just">
              <a:spcAft>
                <a:spcPts val="0"/>
              </a:spcAft>
            </a:pPr>
            <a:r>
              <a:rPr lang="ru-RU" dirty="0">
                <a:latin typeface="Times New Roman"/>
                <a:ea typeface="Times New Roman"/>
              </a:rPr>
              <a:t>Стол – ванна для игр «вода-песок», базовый комплект для тактильной игры «Рисуем на песке».</a:t>
            </a:r>
            <a:endParaRPr lang="ru-RU" sz="1600" dirty="0">
              <a:latin typeface="Times New Roman"/>
              <a:ea typeface="Times New Roman"/>
            </a:endParaRPr>
          </a:p>
          <a:p>
            <a:pPr algn="just">
              <a:spcAft>
                <a:spcPts val="0"/>
              </a:spcAft>
            </a:pPr>
            <a:r>
              <a:rPr lang="ru-RU" dirty="0">
                <a:latin typeface="Times New Roman"/>
                <a:ea typeface="Times New Roman"/>
              </a:rPr>
              <a:t>Чистый, просеянный, прокаленный в духовом шкафу песок. Мокрый песок после каждого использования лучше просушить. Для хранения игрового материала можно использовать пластиковые прозрачные контейнеры.</a:t>
            </a:r>
            <a:endParaRPr lang="ru-RU" sz="1600" dirty="0">
              <a:latin typeface="Times New Roman"/>
              <a:ea typeface="Times New Roman"/>
            </a:endParaRPr>
          </a:p>
          <a:p>
            <a:pPr algn="just">
              <a:spcAft>
                <a:spcPts val="0"/>
              </a:spcAft>
            </a:pPr>
            <a:r>
              <a:rPr lang="ru-RU" dirty="0">
                <a:latin typeface="Times New Roman"/>
                <a:ea typeface="Times New Roman"/>
              </a:rPr>
              <a:t>Кувшин с водой для увлажнения песка. Опрыскиватель.</a:t>
            </a:r>
            <a:endParaRPr lang="ru-RU" sz="1600" dirty="0">
              <a:latin typeface="Times New Roman"/>
              <a:ea typeface="Times New Roman"/>
            </a:endParaRPr>
          </a:p>
          <a:p>
            <a:pPr algn="just">
              <a:spcAft>
                <a:spcPts val="0"/>
              </a:spcAft>
            </a:pPr>
            <a:r>
              <a:rPr lang="ru-RU" dirty="0">
                <a:latin typeface="Times New Roman"/>
                <a:ea typeface="Times New Roman"/>
              </a:rPr>
              <a:t>Коллекция миниатюрных фигурок, отражающий мир. (Серии фигурок: куклы-человечки; домашние, дикие животные и птицы; животные жарких стран; пресмыкающиеся; транспорт; орудие труда – песочные наборы; объекты среды обитания – дома, заборы, деревья, детали для строительства; герои анимационных фильмов; сказочные персонажи; военная техника, наборы солдатиков; естественные природные объекты – камни, ракушки, веточки; бросовые материалы – флаконы из-под духов, проволока; аксессуары – пуговицы, бусинки, </a:t>
            </a:r>
            <a:r>
              <a:rPr lang="ru-RU" dirty="0" err="1">
                <a:latin typeface="Times New Roman"/>
                <a:ea typeface="Times New Roman"/>
              </a:rPr>
              <a:t>брелки</a:t>
            </a:r>
            <a:r>
              <a:rPr lang="ru-RU" dirty="0">
                <a:latin typeface="Times New Roman"/>
                <a:ea typeface="Times New Roman"/>
              </a:rPr>
              <a:t>; пластмассовые буквы и цифры, различные геометрические фигуры) .</a:t>
            </a:r>
            <a:endParaRPr lang="ru-RU" sz="1600" dirty="0">
              <a:effectLst/>
              <a:latin typeface="Times New Roman"/>
              <a:ea typeface="Times New Roman"/>
            </a:endParaRPr>
          </a:p>
        </p:txBody>
      </p:sp>
    </p:spTree>
    <p:extLst>
      <p:ext uri="{BB962C8B-B14F-4D97-AF65-F5344CB8AC3E}">
        <p14:creationId xmlns:p14="http://schemas.microsoft.com/office/powerpoint/2010/main" val="20482408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4" name="TextBox 3"/>
          <p:cNvSpPr txBox="1"/>
          <p:nvPr/>
        </p:nvSpPr>
        <p:spPr>
          <a:xfrm>
            <a:off x="1547664" y="1052736"/>
            <a:ext cx="6048672" cy="1200329"/>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lgn="just">
              <a:spcAft>
                <a:spcPts val="0"/>
              </a:spcAft>
            </a:pPr>
            <a:r>
              <a:rPr lang="ru-RU" dirty="0">
                <a:solidFill>
                  <a:srgbClr val="000000"/>
                </a:solidFill>
                <a:latin typeface="Times New Roman"/>
                <a:ea typeface="Times New Roman"/>
              </a:rPr>
              <a:t>Итак, все, что встречается в окружающем мире, может занять достойное место в коллекции. Если для занятий не хватает каких-либо фигурок-образов, их можно вылепить из пластилина, глины, теста, вырезать из бумаги.</a:t>
            </a:r>
            <a:endParaRPr lang="ru-RU" sz="1600" dirty="0">
              <a:effectLst/>
              <a:latin typeface="Times New Roman"/>
              <a:ea typeface="Times New Roman"/>
            </a:endParaRPr>
          </a:p>
        </p:txBody>
      </p:sp>
      <p:pic>
        <p:nvPicPr>
          <p:cNvPr id="16386" name="Picture 2" descr="C:\Users\ПК\Desktop\100MSDCF\DSC0089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9752" y="2441831"/>
            <a:ext cx="4771982" cy="3579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51908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03648" y="908720"/>
            <a:ext cx="6336704" cy="4614084"/>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670"/>
              </a:spcAft>
            </a:pPr>
            <a:r>
              <a:rPr lang="ru-RU" b="1" dirty="0">
                <a:solidFill>
                  <a:srgbClr val="333333"/>
                </a:solidFill>
                <a:latin typeface="Times New Roman"/>
                <a:ea typeface="Times New Roman"/>
                <a:cs typeface="Times New Roman"/>
              </a:rPr>
              <a:t>Основные принципы игр на песке:</a:t>
            </a:r>
            <a:endParaRPr lang="ru-RU" sz="1400" dirty="0">
              <a:latin typeface="Calibri"/>
              <a:ea typeface="Calibri"/>
              <a:cs typeface="Times New Roman"/>
            </a:endParaRPr>
          </a:p>
          <a:p>
            <a:r>
              <a:rPr lang="ru-RU" dirty="0">
                <a:latin typeface="Times New Roman"/>
                <a:ea typeface="Times New Roman"/>
                <a:cs typeface="Times New Roman"/>
              </a:rPr>
              <a:t>-  Играя с песком ребенок, ребенок чувствует себя комфортно и защищено, проявляет творческую активность. (Для того, чтобы осуществить игру с ребенком мы подбираем задания, которые соответствуют возможностям ребенка; формулируем инструкцию к играм в сказочной форме, поощряя фантазию и творческий подход.)</a:t>
            </a:r>
            <a:endParaRPr lang="ru-RU" sz="1400" dirty="0">
              <a:latin typeface="Calibri"/>
              <a:ea typeface="Calibri"/>
              <a:cs typeface="Times New Roman"/>
            </a:endParaRPr>
          </a:p>
          <a:p>
            <a:r>
              <a:rPr lang="ru-RU" dirty="0">
                <a:latin typeface="Times New Roman"/>
                <a:ea typeface="Times New Roman"/>
                <a:cs typeface="Times New Roman"/>
              </a:rPr>
              <a:t>- “Оживление” абстрактных символов: букв, цифр, геометрических фигур – зависит от возраста ребенка. (Позволяет сформировать и усилить положительную мотивацию к занятиям и личностную заинтересованность ребенка в происходящем.)</a:t>
            </a:r>
            <a:br>
              <a:rPr lang="ru-RU" dirty="0">
                <a:latin typeface="Times New Roman"/>
                <a:ea typeface="Times New Roman"/>
                <a:cs typeface="Times New Roman"/>
              </a:rPr>
            </a:br>
            <a:r>
              <a:rPr lang="ru-RU" dirty="0">
                <a:latin typeface="Times New Roman"/>
                <a:ea typeface="Times New Roman"/>
                <a:cs typeface="Times New Roman"/>
              </a:rPr>
              <a:t>-  Реальное “проживание”, проигрывание всевозможных ситуаций вместе с героями сказочных игр. (На основе этого принципа осуществляется взаимный переход Воображаемого в Реальное и наоборот).</a:t>
            </a:r>
            <a:endParaRPr lang="ru-RU" sz="1400" dirty="0">
              <a:effectLst/>
              <a:latin typeface="Calibri"/>
              <a:ea typeface="Calibri"/>
              <a:cs typeface="Times New Roman"/>
            </a:endParaRPr>
          </a:p>
        </p:txBody>
      </p:sp>
    </p:spTree>
    <p:extLst>
      <p:ext uri="{BB962C8B-B14F-4D97-AF65-F5344CB8AC3E}">
        <p14:creationId xmlns:p14="http://schemas.microsoft.com/office/powerpoint/2010/main" val="24013756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1640" y="836712"/>
            <a:ext cx="6480720" cy="4614084"/>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670"/>
              </a:spcAft>
            </a:pPr>
            <a:r>
              <a:rPr lang="ru-RU" b="1" dirty="0">
                <a:solidFill>
                  <a:srgbClr val="333333"/>
                </a:solidFill>
                <a:latin typeface="Times New Roman"/>
                <a:ea typeface="Times New Roman"/>
                <a:cs typeface="Times New Roman"/>
              </a:rPr>
              <a:t> Организация игрового процесса:</a:t>
            </a:r>
            <a:endParaRPr lang="ru-RU" sz="1400" dirty="0">
              <a:latin typeface="Calibri"/>
              <a:ea typeface="Calibri"/>
              <a:cs typeface="Times New Roman"/>
            </a:endParaRPr>
          </a:p>
          <a:p>
            <a:r>
              <a:rPr lang="ru-RU" dirty="0">
                <a:solidFill>
                  <a:srgbClr val="333333"/>
                </a:solidFill>
                <a:latin typeface="Times New Roman"/>
                <a:ea typeface="Times New Roman"/>
                <a:cs typeface="Times New Roman"/>
              </a:rPr>
              <a:t>- </a:t>
            </a:r>
            <a:r>
              <a:rPr lang="ru-RU" dirty="0">
                <a:latin typeface="Times New Roman"/>
                <a:ea typeface="Times New Roman"/>
                <a:cs typeface="Times New Roman"/>
              </a:rPr>
              <a:t>Демонстрация песочницы («Посмотрите наша песочница заполнена песком наполовину, поэтому видны голубые борта. Как вы думаете, зачем это нужно? Действительно, борта символизируют небо. У песочницы есть еще один секрет, если мы с вами раздвинем песок, то обнаружим голубое дно. Как вы думаете, а это зачем нужно? Действительно, дно символизирует воду. Вы можете, создать реку, озеро, море и даже океан. А с помощью кувшина с водой сухой песок легко превращается во влажный. Вы можете создать любой ландшафт — и горный, и холмистый, и равнинный). </a:t>
            </a:r>
            <a:endParaRPr lang="ru-RU" sz="1400" dirty="0">
              <a:latin typeface="Calibri"/>
              <a:ea typeface="Calibri"/>
              <a:cs typeface="Times New Roman"/>
            </a:endParaRPr>
          </a:p>
          <a:p>
            <a:r>
              <a:rPr lang="ru-RU" dirty="0">
                <a:latin typeface="Times New Roman"/>
                <a:ea typeface="Times New Roman"/>
                <a:cs typeface="Times New Roman"/>
              </a:rPr>
              <a:t>- Демонстрация коллекции фигурок («Посмотрите, здесь много самых разнообразных фигурок. Вы можете их рассмотреть, подержать в руках. Здесь есть и деревья, и дома, и люди, и многое другое. Создавая свой мир, свою картину в песочнице, вы можете использовать разные фигурки».)</a:t>
            </a:r>
            <a:endParaRPr lang="ru-RU" sz="1400" dirty="0">
              <a:effectLst/>
              <a:latin typeface="Calibri"/>
              <a:ea typeface="Calibri"/>
              <a:cs typeface="Times New Roman"/>
            </a:endParaRPr>
          </a:p>
        </p:txBody>
      </p:sp>
    </p:spTree>
    <p:extLst>
      <p:ext uri="{BB962C8B-B14F-4D97-AF65-F5344CB8AC3E}">
        <p14:creationId xmlns:p14="http://schemas.microsoft.com/office/powerpoint/2010/main" val="9453603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59632" y="980728"/>
            <a:ext cx="6552728" cy="4185761"/>
          </a:xfrm>
          <a:prstGeom prst="rect">
            <a:avLst/>
          </a:prstGeom>
        </p:spPr>
        <p:style>
          <a:lnRef idx="0">
            <a:scrgbClr r="0" g="0" b="0"/>
          </a:lnRef>
          <a:fillRef idx="1001">
            <a:schemeClr val="lt2"/>
          </a:fillRef>
          <a:effectRef idx="0">
            <a:scrgbClr r="0" g="0" b="0"/>
          </a:effectRef>
          <a:fontRef idx="major"/>
        </p:style>
        <p:txBody>
          <a:bodyPr wrap="square" rtlCol="0">
            <a:spAutoFit/>
          </a:bodyPr>
          <a:lstStyle/>
          <a:p>
            <a:r>
              <a:rPr lang="ru-RU" dirty="0">
                <a:latin typeface="Times New Roman"/>
                <a:ea typeface="Times New Roman"/>
                <a:cs typeface="Times New Roman"/>
              </a:rPr>
              <a:t>- Знакомство с правилами игр на песке:</a:t>
            </a:r>
            <a:endParaRPr lang="ru-RU" sz="1400" dirty="0">
              <a:latin typeface="Calibri"/>
              <a:ea typeface="Calibri"/>
              <a:cs typeface="Times New Roman"/>
            </a:endParaRPr>
          </a:p>
          <a:p>
            <a:pPr marL="228600"/>
            <a:r>
              <a:rPr lang="ru-RU" dirty="0">
                <a:latin typeface="Times New Roman"/>
                <a:ea typeface="Times New Roman"/>
                <a:cs typeface="Times New Roman"/>
              </a:rPr>
              <a:t>Песок — мирная страна.</a:t>
            </a:r>
            <a:endParaRPr lang="ru-RU" sz="1400" dirty="0">
              <a:latin typeface="Calibri"/>
              <a:ea typeface="Calibri"/>
              <a:cs typeface="Times New Roman"/>
            </a:endParaRPr>
          </a:p>
          <a:p>
            <a:pPr marL="228600"/>
            <a:r>
              <a:rPr lang="ru-RU" dirty="0">
                <a:latin typeface="Times New Roman"/>
                <a:ea typeface="Times New Roman"/>
                <a:cs typeface="Times New Roman"/>
              </a:rPr>
              <a:t>Это знаем ты и я</a:t>
            </a:r>
            <a:endParaRPr lang="ru-RU" sz="1400" dirty="0">
              <a:latin typeface="Calibri"/>
              <a:ea typeface="Calibri"/>
              <a:cs typeface="Times New Roman"/>
            </a:endParaRPr>
          </a:p>
          <a:p>
            <a:pPr marL="228600"/>
            <a:r>
              <a:rPr lang="ru-RU" dirty="0">
                <a:latin typeface="Times New Roman"/>
                <a:ea typeface="Times New Roman"/>
                <a:cs typeface="Times New Roman"/>
              </a:rPr>
              <a:t>Не бросаться, не кидаться</a:t>
            </a:r>
            <a:endParaRPr lang="ru-RU" sz="1400" dirty="0">
              <a:latin typeface="Calibri"/>
              <a:ea typeface="Calibri"/>
              <a:cs typeface="Times New Roman"/>
            </a:endParaRPr>
          </a:p>
          <a:p>
            <a:pPr marL="228600"/>
            <a:r>
              <a:rPr lang="ru-RU" dirty="0">
                <a:latin typeface="Times New Roman"/>
                <a:ea typeface="Times New Roman"/>
                <a:cs typeface="Times New Roman"/>
              </a:rPr>
              <a:t>Нужно дружно всем играть</a:t>
            </a:r>
            <a:endParaRPr lang="ru-RU" sz="1400" dirty="0">
              <a:latin typeface="Calibri"/>
              <a:ea typeface="Calibri"/>
              <a:cs typeface="Times New Roman"/>
            </a:endParaRPr>
          </a:p>
          <a:p>
            <a:pPr marL="228600"/>
            <a:r>
              <a:rPr lang="ru-RU" dirty="0">
                <a:latin typeface="Times New Roman"/>
                <a:ea typeface="Times New Roman"/>
                <a:cs typeface="Times New Roman"/>
              </a:rPr>
              <a:t>Можно строить города</a:t>
            </a:r>
            <a:endParaRPr lang="ru-RU" sz="1400" dirty="0">
              <a:latin typeface="Calibri"/>
              <a:ea typeface="Calibri"/>
              <a:cs typeface="Times New Roman"/>
            </a:endParaRPr>
          </a:p>
          <a:p>
            <a:pPr marL="228600"/>
            <a:r>
              <a:rPr lang="ru-RU" dirty="0">
                <a:latin typeface="Times New Roman"/>
                <a:ea typeface="Times New Roman"/>
                <a:cs typeface="Times New Roman"/>
              </a:rPr>
              <a:t>Реки, горы и моря</a:t>
            </a:r>
            <a:endParaRPr lang="ru-RU" sz="1400" dirty="0">
              <a:latin typeface="Calibri"/>
              <a:ea typeface="Calibri"/>
              <a:cs typeface="Times New Roman"/>
            </a:endParaRPr>
          </a:p>
          <a:p>
            <a:pPr marL="228600"/>
            <a:r>
              <a:rPr lang="ru-RU" dirty="0">
                <a:latin typeface="Times New Roman"/>
                <a:ea typeface="Times New Roman"/>
                <a:cs typeface="Times New Roman"/>
              </a:rPr>
              <a:t>А еще построить дом</a:t>
            </a:r>
            <a:endParaRPr lang="ru-RU" sz="1400" dirty="0">
              <a:latin typeface="Calibri"/>
              <a:ea typeface="Calibri"/>
              <a:cs typeface="Times New Roman"/>
            </a:endParaRPr>
          </a:p>
          <a:p>
            <a:pPr marL="228600"/>
            <a:r>
              <a:rPr lang="ru-RU" dirty="0">
                <a:latin typeface="Times New Roman"/>
                <a:ea typeface="Times New Roman"/>
                <a:cs typeface="Times New Roman"/>
              </a:rPr>
              <a:t>В нем мы дружно заживем</a:t>
            </a:r>
            <a:r>
              <a:rPr lang="ru-RU" dirty="0" smtClean="0">
                <a:latin typeface="Times New Roman"/>
                <a:ea typeface="Times New Roman"/>
                <a:cs typeface="Times New Roman"/>
              </a:rPr>
              <a:t>!</a:t>
            </a:r>
            <a:endParaRPr lang="ru-RU" dirty="0" smtClean="0">
              <a:latin typeface="Times New Roman"/>
              <a:ea typeface="Times New Roman"/>
              <a:cs typeface="Times New Roman"/>
            </a:endParaRPr>
          </a:p>
          <a:p>
            <a:pPr marL="228600"/>
            <a:r>
              <a:rPr lang="ru-RU" dirty="0" smtClean="0">
                <a:latin typeface="Times New Roman"/>
                <a:ea typeface="Times New Roman"/>
                <a:cs typeface="Times New Roman"/>
              </a:rPr>
              <a:t> </a:t>
            </a:r>
            <a:r>
              <a:rPr lang="ru-RU" dirty="0">
                <a:latin typeface="Times New Roman"/>
                <a:ea typeface="Times New Roman"/>
                <a:cs typeface="Times New Roman"/>
              </a:rPr>
              <a:t>Мусина А.Н</a:t>
            </a:r>
            <a:r>
              <a:rPr lang="ru-RU" dirty="0" smtClean="0">
                <a:latin typeface="Times New Roman"/>
                <a:ea typeface="Times New Roman"/>
                <a:cs typeface="Times New Roman"/>
              </a:rPr>
              <a:t>. – </a:t>
            </a:r>
            <a:r>
              <a:rPr lang="ru-RU" dirty="0" smtClean="0">
                <a:latin typeface="Times New Roman"/>
                <a:ea typeface="Times New Roman"/>
                <a:cs typeface="Times New Roman"/>
              </a:rPr>
              <a:t> </a:t>
            </a:r>
            <a:r>
              <a:rPr lang="ru-RU" dirty="0" smtClean="0">
                <a:latin typeface="Times New Roman"/>
                <a:ea typeface="Times New Roman"/>
                <a:cs typeface="Times New Roman"/>
              </a:rPr>
              <a:t>воспитатель)</a:t>
            </a:r>
            <a:r>
              <a:rPr lang="ru-RU" dirty="0">
                <a:latin typeface="Times New Roman"/>
                <a:ea typeface="Times New Roman"/>
                <a:cs typeface="Times New Roman"/>
              </a:rPr>
              <a:t/>
            </a:r>
            <a:br>
              <a:rPr lang="ru-RU" dirty="0">
                <a:latin typeface="Times New Roman"/>
                <a:ea typeface="Times New Roman"/>
                <a:cs typeface="Times New Roman"/>
              </a:rPr>
            </a:br>
            <a:endParaRPr lang="ru-RU" sz="1400" dirty="0">
              <a:latin typeface="Calibri"/>
              <a:ea typeface="Calibri"/>
              <a:cs typeface="Times New Roman"/>
            </a:endParaRPr>
          </a:p>
          <a:p>
            <a:r>
              <a:rPr lang="ru-RU" dirty="0">
                <a:latin typeface="Times New Roman"/>
                <a:ea typeface="Times New Roman"/>
                <a:cs typeface="Times New Roman"/>
              </a:rPr>
              <a:t>- Формулирование темы занятия, инструкций к играм, основное содержание занятия.</a:t>
            </a:r>
            <a:endParaRPr lang="ru-RU" sz="1400" dirty="0">
              <a:latin typeface="Calibri"/>
              <a:ea typeface="Calibri"/>
              <a:cs typeface="Times New Roman"/>
            </a:endParaRPr>
          </a:p>
          <a:p>
            <a:r>
              <a:rPr lang="ru-RU" dirty="0">
                <a:latin typeface="Times New Roman"/>
                <a:ea typeface="Times New Roman"/>
                <a:cs typeface="Times New Roman"/>
              </a:rPr>
              <a:t>- Завершение занятия.</a:t>
            </a:r>
            <a:endParaRPr lang="ru-RU" sz="1400" dirty="0">
              <a:latin typeface="Calibri"/>
              <a:ea typeface="Calibri"/>
              <a:cs typeface="Times New Roman"/>
            </a:endParaRPr>
          </a:p>
          <a:p>
            <a:r>
              <a:rPr lang="ru-RU" dirty="0">
                <a:latin typeface="Times New Roman"/>
                <a:ea typeface="Times New Roman"/>
                <a:cs typeface="Times New Roman"/>
              </a:rPr>
              <a:t> </a:t>
            </a:r>
            <a:endParaRPr lang="ru-RU" sz="1400" dirty="0">
              <a:effectLst/>
              <a:latin typeface="Calibri"/>
              <a:ea typeface="Calibri"/>
              <a:cs typeface="Times New Roman"/>
            </a:endParaRPr>
          </a:p>
        </p:txBody>
      </p:sp>
    </p:spTree>
    <p:extLst>
      <p:ext uri="{BB962C8B-B14F-4D97-AF65-F5344CB8AC3E}">
        <p14:creationId xmlns:p14="http://schemas.microsoft.com/office/powerpoint/2010/main" val="34490866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03648" y="836712"/>
            <a:ext cx="6408712" cy="3998531"/>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670"/>
              </a:spcAft>
            </a:pPr>
            <a:r>
              <a:rPr lang="ru-RU" dirty="0">
                <a:latin typeface="Times New Roman"/>
                <a:ea typeface="Times New Roman"/>
                <a:cs typeface="Times New Roman"/>
              </a:rPr>
              <a:t>Завершая работу в </a:t>
            </a:r>
            <a:r>
              <a:rPr lang="ru-RU" dirty="0" err="1">
                <a:latin typeface="Times New Roman"/>
                <a:ea typeface="Times New Roman"/>
                <a:cs typeface="Times New Roman"/>
              </a:rPr>
              <a:t>песочнице,дети</a:t>
            </a:r>
            <a:r>
              <a:rPr lang="ru-RU" dirty="0">
                <a:latin typeface="Times New Roman"/>
                <a:ea typeface="Times New Roman"/>
                <a:cs typeface="Times New Roman"/>
              </a:rPr>
              <a:t> разбирают свои постройки, расставляют игрушки на полки; разравнивают песок, кладут ладони на поверхность песка и произносят слова благодарности. Например,</a:t>
            </a:r>
            <a:endParaRPr lang="ru-RU" sz="1400" dirty="0">
              <a:latin typeface="Calibri"/>
              <a:ea typeface="Calibri"/>
              <a:cs typeface="Times New Roman"/>
            </a:endParaRPr>
          </a:p>
          <a:p>
            <a:r>
              <a:rPr lang="ru-RU" dirty="0">
                <a:latin typeface="Times New Roman"/>
                <a:ea typeface="Times New Roman"/>
                <a:cs typeface="Times New Roman"/>
              </a:rPr>
              <a:t>Мы хотим сказать спасибо,</a:t>
            </a:r>
            <a:endParaRPr lang="ru-RU" sz="1400" dirty="0">
              <a:latin typeface="Calibri"/>
              <a:ea typeface="Calibri"/>
              <a:cs typeface="Times New Roman"/>
            </a:endParaRPr>
          </a:p>
          <a:p>
            <a:r>
              <a:rPr lang="ru-RU" dirty="0">
                <a:latin typeface="Times New Roman"/>
                <a:ea typeface="Times New Roman"/>
                <a:cs typeface="Times New Roman"/>
              </a:rPr>
              <a:t>И песочку и воде,</a:t>
            </a:r>
            <a:endParaRPr lang="ru-RU" sz="1400" dirty="0">
              <a:latin typeface="Calibri"/>
              <a:ea typeface="Calibri"/>
              <a:cs typeface="Times New Roman"/>
            </a:endParaRPr>
          </a:p>
          <a:p>
            <a:r>
              <a:rPr lang="ru-RU" dirty="0">
                <a:latin typeface="Times New Roman"/>
                <a:ea typeface="Times New Roman"/>
                <a:cs typeface="Times New Roman"/>
              </a:rPr>
              <a:t>Потому что мы слепили</a:t>
            </a:r>
            <a:endParaRPr lang="ru-RU" sz="1400" dirty="0">
              <a:latin typeface="Calibri"/>
              <a:ea typeface="Calibri"/>
              <a:cs typeface="Times New Roman"/>
            </a:endParaRPr>
          </a:p>
          <a:p>
            <a:r>
              <a:rPr lang="ru-RU" dirty="0">
                <a:latin typeface="Times New Roman"/>
                <a:ea typeface="Times New Roman"/>
                <a:cs typeface="Times New Roman"/>
              </a:rPr>
              <a:t>Мирный остров детворе.</a:t>
            </a:r>
            <a:endParaRPr lang="ru-RU" sz="1400" dirty="0">
              <a:latin typeface="Calibri"/>
              <a:ea typeface="Calibri"/>
              <a:cs typeface="Times New Roman"/>
            </a:endParaRPr>
          </a:p>
          <a:p>
            <a:r>
              <a:rPr lang="ru-RU" dirty="0">
                <a:latin typeface="Times New Roman"/>
                <a:ea typeface="Times New Roman"/>
                <a:cs typeface="Times New Roman"/>
              </a:rPr>
              <a:t>Наши ручки отдохнули,</a:t>
            </a:r>
            <a:endParaRPr lang="ru-RU" sz="1400" dirty="0">
              <a:latin typeface="Calibri"/>
              <a:ea typeface="Calibri"/>
              <a:cs typeface="Times New Roman"/>
            </a:endParaRPr>
          </a:p>
          <a:p>
            <a:r>
              <a:rPr lang="ru-RU" dirty="0">
                <a:latin typeface="Times New Roman"/>
                <a:ea typeface="Times New Roman"/>
                <a:cs typeface="Times New Roman"/>
              </a:rPr>
              <a:t>Поиграв с песком шутя.</a:t>
            </a:r>
            <a:endParaRPr lang="ru-RU" sz="1400" dirty="0">
              <a:latin typeface="Calibri"/>
              <a:ea typeface="Calibri"/>
              <a:cs typeface="Times New Roman"/>
            </a:endParaRPr>
          </a:p>
          <a:p>
            <a:r>
              <a:rPr lang="ru-RU" dirty="0">
                <a:latin typeface="Times New Roman"/>
                <a:ea typeface="Times New Roman"/>
                <a:cs typeface="Times New Roman"/>
              </a:rPr>
              <a:t>А теперь пора ребятам,</a:t>
            </a:r>
            <a:endParaRPr lang="ru-RU" sz="1400" dirty="0">
              <a:latin typeface="Calibri"/>
              <a:ea typeface="Calibri"/>
              <a:cs typeface="Times New Roman"/>
            </a:endParaRPr>
          </a:p>
          <a:p>
            <a:r>
              <a:rPr lang="ru-RU" dirty="0">
                <a:latin typeface="Times New Roman"/>
                <a:ea typeface="Times New Roman"/>
                <a:cs typeface="Times New Roman"/>
              </a:rPr>
              <a:t>Все убрать и отдыхать</a:t>
            </a:r>
            <a:r>
              <a:rPr lang="ru-RU" dirty="0" smtClean="0">
                <a:latin typeface="Times New Roman"/>
                <a:ea typeface="Times New Roman"/>
                <a:cs typeface="Times New Roman"/>
              </a:rPr>
              <a:t>!</a:t>
            </a:r>
            <a:endParaRPr lang="ru-RU" dirty="0" smtClean="0">
              <a:solidFill>
                <a:srgbClr val="333333"/>
              </a:solidFill>
              <a:latin typeface="Times New Roman"/>
              <a:ea typeface="Times New Roman"/>
              <a:cs typeface="Times New Roman"/>
            </a:endParaRPr>
          </a:p>
          <a:p>
            <a:r>
              <a:rPr lang="ru-RU" dirty="0">
                <a:solidFill>
                  <a:srgbClr val="333333"/>
                </a:solidFill>
                <a:latin typeface="Times New Roman"/>
                <a:ea typeface="Times New Roman"/>
                <a:cs typeface="Times New Roman"/>
              </a:rPr>
              <a:t> </a:t>
            </a:r>
            <a:r>
              <a:rPr lang="ru-RU" dirty="0" smtClean="0">
                <a:solidFill>
                  <a:srgbClr val="333333"/>
                </a:solidFill>
                <a:latin typeface="Times New Roman"/>
                <a:ea typeface="Times New Roman"/>
                <a:cs typeface="Times New Roman"/>
              </a:rPr>
              <a:t>     </a:t>
            </a:r>
            <a:r>
              <a:rPr lang="ru-RU" dirty="0">
                <a:solidFill>
                  <a:srgbClr val="333333"/>
                </a:solidFill>
                <a:latin typeface="Times New Roman"/>
                <a:ea typeface="Times New Roman"/>
                <a:cs typeface="Times New Roman"/>
              </a:rPr>
              <a:t>Мусина А.Н</a:t>
            </a:r>
            <a:r>
              <a:rPr lang="ru-RU" dirty="0" smtClean="0">
                <a:solidFill>
                  <a:srgbClr val="333333"/>
                </a:solidFill>
                <a:latin typeface="Times New Roman"/>
                <a:ea typeface="Times New Roman"/>
                <a:cs typeface="Times New Roman"/>
              </a:rPr>
              <a:t>. – </a:t>
            </a:r>
            <a:r>
              <a:rPr lang="ru-RU" dirty="0" smtClean="0">
                <a:solidFill>
                  <a:srgbClr val="333333"/>
                </a:solidFill>
                <a:latin typeface="Times New Roman"/>
                <a:ea typeface="Times New Roman"/>
                <a:cs typeface="Times New Roman"/>
              </a:rPr>
              <a:t> </a:t>
            </a:r>
            <a:r>
              <a:rPr lang="ru-RU" dirty="0" smtClean="0">
                <a:solidFill>
                  <a:srgbClr val="333333"/>
                </a:solidFill>
                <a:latin typeface="Times New Roman"/>
                <a:ea typeface="Times New Roman"/>
                <a:cs typeface="Times New Roman"/>
              </a:rPr>
              <a:t>воспитатель)</a:t>
            </a:r>
            <a:r>
              <a:rPr lang="ru-RU" dirty="0">
                <a:solidFill>
                  <a:srgbClr val="333333"/>
                </a:solidFill>
                <a:latin typeface="Times New Roman"/>
                <a:ea typeface="Times New Roman"/>
                <a:cs typeface="Times New Roman"/>
              </a:rPr>
              <a:t/>
            </a:r>
            <a:br>
              <a:rPr lang="ru-RU" dirty="0">
                <a:solidFill>
                  <a:srgbClr val="333333"/>
                </a:solidFill>
                <a:latin typeface="Times New Roman"/>
                <a:ea typeface="Times New Roman"/>
                <a:cs typeface="Times New Roman"/>
              </a:rPr>
            </a:br>
            <a:endParaRPr lang="ru-RU" sz="1400" dirty="0">
              <a:effectLst/>
              <a:latin typeface="Calibri"/>
              <a:ea typeface="Calibri"/>
              <a:cs typeface="Times New Roman"/>
            </a:endParaRPr>
          </a:p>
        </p:txBody>
      </p:sp>
    </p:spTree>
    <p:extLst>
      <p:ext uri="{BB962C8B-B14F-4D97-AF65-F5344CB8AC3E}">
        <p14:creationId xmlns:p14="http://schemas.microsoft.com/office/powerpoint/2010/main" val="30217174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03648" y="836712"/>
            <a:ext cx="6408712" cy="1844095"/>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670"/>
              </a:spcAft>
            </a:pPr>
            <a:r>
              <a:rPr lang="ru-RU" b="1" dirty="0">
                <a:solidFill>
                  <a:srgbClr val="333333"/>
                </a:solidFill>
                <a:latin typeface="Times New Roman"/>
                <a:ea typeface="Times New Roman"/>
                <a:cs typeface="Times New Roman"/>
              </a:rPr>
              <a:t>Игры на развитие тактильной чувствительности, мелкой моторики рук, координации и ловкости.</a:t>
            </a:r>
            <a:endParaRPr lang="ru-RU" sz="1400" dirty="0">
              <a:latin typeface="Calibri"/>
              <a:ea typeface="Calibri"/>
              <a:cs typeface="Times New Roman"/>
            </a:endParaRPr>
          </a:p>
          <a:p>
            <a:pPr>
              <a:spcAft>
                <a:spcPts val="670"/>
              </a:spcAft>
            </a:pPr>
            <a:r>
              <a:rPr lang="ru-RU" dirty="0">
                <a:solidFill>
                  <a:srgbClr val="333333"/>
                </a:solidFill>
                <a:latin typeface="Times New Roman"/>
                <a:ea typeface="Times New Roman"/>
                <a:cs typeface="Times New Roman"/>
              </a:rPr>
              <a:t>Тактильные  ощущения детей  напрямую связаны с мыслительными операциями, с их помощью познается окружающий мир. Поэтому занятия лучше начинать с развития именно этого вида чувствительности.</a:t>
            </a:r>
            <a:endParaRPr lang="ru-RU" sz="1400" dirty="0">
              <a:effectLst/>
              <a:latin typeface="Calibri"/>
              <a:ea typeface="Calibri"/>
              <a:cs typeface="Times New Roman"/>
            </a:endParaRPr>
          </a:p>
        </p:txBody>
      </p:sp>
      <p:pic>
        <p:nvPicPr>
          <p:cNvPr id="17410" name="Picture 2" descr="H:\фото непоседы\getImage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2739307"/>
            <a:ext cx="4104456" cy="30783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93649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03648" y="908720"/>
            <a:ext cx="6336704" cy="2121093"/>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670"/>
              </a:spcAft>
            </a:pPr>
            <a:r>
              <a:rPr lang="ru-RU" b="1" dirty="0">
                <a:latin typeface="Times New Roman"/>
                <a:ea typeface="Times New Roman"/>
                <a:cs typeface="Times New Roman"/>
              </a:rPr>
              <a:t>Отпечатки кистей рук. </a:t>
            </a:r>
            <a:endParaRPr lang="ru-RU" sz="1400" dirty="0">
              <a:latin typeface="Calibri"/>
              <a:ea typeface="Calibri"/>
              <a:cs typeface="Times New Roman"/>
            </a:endParaRPr>
          </a:p>
          <a:p>
            <a:pPr>
              <a:spcAft>
                <a:spcPts val="670"/>
              </a:spcAft>
            </a:pPr>
            <a:r>
              <a:rPr lang="ru-RU" dirty="0">
                <a:latin typeface="Times New Roman"/>
                <a:ea typeface="Calibri"/>
                <a:cs typeface="Times New Roman"/>
              </a:rPr>
              <a:t>Ребенок вместе с педагогом по очереди делают отпечатки кистей рук, - то внутренней, то внешней стороной. Необходимо слегка вдавить руку в песок, прислушаться к своим ощущениям. (Песок прохладный, теплый, влажный, когда двигаем руками по песку, ощущаем маленькие песчинки и т. д)</a:t>
            </a:r>
            <a:endParaRPr lang="ru-RU" sz="1400" dirty="0">
              <a:effectLst/>
              <a:latin typeface="Calibri"/>
              <a:ea typeface="Calibri"/>
              <a:cs typeface="Times New Roman"/>
            </a:endParaRPr>
          </a:p>
        </p:txBody>
      </p:sp>
      <p:pic>
        <p:nvPicPr>
          <p:cNvPr id="1026" name="Picture 2" descr="C:\Users\ПК\Desktop\100MSDCF\DSC0088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2722" y="2780928"/>
            <a:ext cx="4131783" cy="3099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18595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5" name="TextBox 4"/>
          <p:cNvSpPr txBox="1"/>
          <p:nvPr/>
        </p:nvSpPr>
        <p:spPr>
          <a:xfrm>
            <a:off x="1115616" y="764704"/>
            <a:ext cx="6912768" cy="5355312"/>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marL="266700"/>
            <a:r>
              <a:rPr lang="ru-RU" dirty="0">
                <a:solidFill>
                  <a:srgbClr val="333333"/>
                </a:solidFill>
                <a:latin typeface="Times New Roman"/>
                <a:ea typeface="Times New Roman"/>
                <a:cs typeface="Times New Roman"/>
              </a:rPr>
              <a:t>- Рисовать ладонями по поверхности песка, выполняя зигзагообразные и круговые движения ( змейки, и др.)</a:t>
            </a:r>
            <a:endParaRPr lang="ru-RU" sz="1400" dirty="0">
              <a:latin typeface="Calibri"/>
              <a:ea typeface="Calibri"/>
              <a:cs typeface="Times New Roman"/>
            </a:endParaRPr>
          </a:p>
          <a:p>
            <a:pPr marL="266700"/>
            <a:r>
              <a:rPr lang="ru-RU" dirty="0">
                <a:solidFill>
                  <a:srgbClr val="333333"/>
                </a:solidFill>
                <a:latin typeface="Times New Roman"/>
                <a:ea typeface="Times New Roman"/>
                <a:cs typeface="Times New Roman"/>
              </a:rPr>
              <a:t>- выполнить те же движения, поставив ладонь на ребро,</a:t>
            </a:r>
            <a:endParaRPr lang="ru-RU" sz="1400" dirty="0">
              <a:latin typeface="Calibri"/>
              <a:ea typeface="Calibri"/>
              <a:cs typeface="Times New Roman"/>
            </a:endParaRPr>
          </a:p>
          <a:p>
            <a:pPr marL="266700"/>
            <a:r>
              <a:rPr lang="ru-RU" dirty="0">
                <a:solidFill>
                  <a:srgbClr val="333333"/>
                </a:solidFill>
                <a:latin typeface="Times New Roman"/>
                <a:ea typeface="Times New Roman"/>
                <a:cs typeface="Times New Roman"/>
              </a:rPr>
              <a:t>- Рисовать  ладошками по проложенным дорожкам, оставляя  свои следы,</a:t>
            </a:r>
            <a:endParaRPr lang="ru-RU" sz="1400" dirty="0">
              <a:latin typeface="Calibri"/>
              <a:ea typeface="Calibri"/>
              <a:cs typeface="Times New Roman"/>
            </a:endParaRPr>
          </a:p>
          <a:p>
            <a:pPr marL="266700"/>
            <a:r>
              <a:rPr lang="ru-RU" dirty="0">
                <a:solidFill>
                  <a:srgbClr val="333333"/>
                </a:solidFill>
                <a:latin typeface="Times New Roman"/>
                <a:ea typeface="Times New Roman"/>
                <a:cs typeface="Times New Roman"/>
              </a:rPr>
              <a:t>- Создать отпечатками ладоней, кулачков, костяшками кистей рук, ребрами ладоней всевозможные причудливые узоры на поверхности песка, предложить детям  найти сходство с предметами окружающего их мира.(домик, камушки, травинка, и пр.)</a:t>
            </a:r>
            <a:endParaRPr lang="ru-RU" sz="1400" dirty="0">
              <a:latin typeface="Calibri"/>
              <a:ea typeface="Calibri"/>
              <a:cs typeface="Times New Roman"/>
            </a:endParaRPr>
          </a:p>
          <a:p>
            <a:pPr marL="266700"/>
            <a:r>
              <a:rPr lang="ru-RU" dirty="0">
                <a:solidFill>
                  <a:srgbClr val="333333"/>
                </a:solidFill>
                <a:latin typeface="Times New Roman"/>
                <a:ea typeface="Times New Roman"/>
                <a:cs typeface="Times New Roman"/>
              </a:rPr>
              <a:t>- Предложить детям порисовать  по очереди каждым пальцем  правой и левой рукой, далее, можно группировать пальцы по два, по три, по четыре, попять. Здесь уже ребенок может наблюдать загадочные следы. Как хорошо вместе пофантазировать: чьи они?</a:t>
            </a:r>
            <a:endParaRPr lang="ru-RU" sz="1400" dirty="0">
              <a:latin typeface="Calibri"/>
              <a:ea typeface="Calibri"/>
              <a:cs typeface="Times New Roman"/>
            </a:endParaRPr>
          </a:p>
          <a:p>
            <a:pPr marL="266700"/>
            <a:r>
              <a:rPr lang="ru-RU" dirty="0">
                <a:solidFill>
                  <a:srgbClr val="333333"/>
                </a:solidFill>
                <a:latin typeface="Times New Roman"/>
                <a:ea typeface="Times New Roman"/>
                <a:cs typeface="Times New Roman"/>
              </a:rPr>
              <a:t>- “поиграть” по поверхности песка, как на клавиатуре пианино. При этом, двигаются не только пальцы, но и кисти рук, совершая мягкие движения “вверх–вниз”. Для сравнения ощущений можно предложить ребенку проделать то же упражнение на поверхности стола.</a:t>
            </a:r>
            <a:endParaRPr lang="ru-RU" sz="1400" dirty="0">
              <a:effectLst/>
              <a:latin typeface="Calibri"/>
              <a:ea typeface="Calibri"/>
              <a:cs typeface="Times New Roman"/>
            </a:endParaRPr>
          </a:p>
        </p:txBody>
      </p:sp>
    </p:spTree>
    <p:extLst>
      <p:ext uri="{BB962C8B-B14F-4D97-AF65-F5344CB8AC3E}">
        <p14:creationId xmlns:p14="http://schemas.microsoft.com/office/powerpoint/2010/main" val="5179988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4" name="TextBox 3"/>
          <p:cNvSpPr txBox="1"/>
          <p:nvPr/>
        </p:nvSpPr>
        <p:spPr>
          <a:xfrm>
            <a:off x="1475656" y="980728"/>
            <a:ext cx="6120680" cy="1477328"/>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670"/>
              </a:spcAft>
            </a:pPr>
            <a:r>
              <a:rPr lang="ru-RU" b="1" dirty="0">
                <a:solidFill>
                  <a:srgbClr val="333333"/>
                </a:solidFill>
                <a:latin typeface="Times New Roman"/>
                <a:ea typeface="Times New Roman"/>
                <a:cs typeface="Times New Roman"/>
              </a:rPr>
              <a:t>Игра для мальчиков (автогонки).  </a:t>
            </a:r>
            <a:r>
              <a:rPr lang="ru-RU" dirty="0">
                <a:solidFill>
                  <a:srgbClr val="333333"/>
                </a:solidFill>
                <a:latin typeface="Times New Roman"/>
                <a:ea typeface="Times New Roman"/>
                <a:cs typeface="Times New Roman"/>
              </a:rPr>
              <a:t>Проведите по влажному песку извилистую линию. Для маленькой машинки она станет настоящей автотрассой. Но лучше, если на трассе будут поставлены флажки, которые  гонщику надо постараться не сбить во время движения.</a:t>
            </a:r>
            <a:endParaRPr lang="ru-RU" sz="1400" dirty="0">
              <a:effectLst/>
              <a:latin typeface="Calibri"/>
              <a:ea typeface="Calibri"/>
              <a:cs typeface="Times New Roman"/>
            </a:endParaRPr>
          </a:p>
        </p:txBody>
      </p:sp>
      <p:pic>
        <p:nvPicPr>
          <p:cNvPr id="2050" name="Picture 2" descr="C:\Users\ПК\Desktop\100MSDCF\DSC0089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66201" y="2510805"/>
            <a:ext cx="4694031" cy="3520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64245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547664" y="836712"/>
            <a:ext cx="6120680" cy="2308324"/>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670"/>
              </a:spcAft>
            </a:pPr>
            <a:r>
              <a:rPr lang="ru-RU" b="1" dirty="0">
                <a:solidFill>
                  <a:srgbClr val="333333"/>
                </a:solidFill>
                <a:latin typeface="Times New Roman"/>
                <a:ea typeface="Times New Roman"/>
                <a:cs typeface="Times New Roman"/>
              </a:rPr>
              <a:t>Пошагаем по дорожке.</a:t>
            </a:r>
            <a:r>
              <a:rPr lang="ru-RU" dirty="0">
                <a:solidFill>
                  <a:srgbClr val="333333"/>
                </a:solidFill>
                <a:latin typeface="Times New Roman"/>
                <a:ea typeface="Times New Roman"/>
                <a:cs typeface="Times New Roman"/>
              </a:rPr>
              <a:t> Для  упражнения нужны плоские речные камешки. Они располагаются  на некотором расстоянии друг от друга. Мы предлагаем ребенку перебраться пальчиками правой руки, а затем левой руки по камешкам от старта к финишу, через реку или по кочкам через болото. Дотянуться пальчиками от одного камешка к другому, как бы шагая, ребенок должен не оступиться, чтобы не угодить в «воду». </a:t>
            </a:r>
            <a:endParaRPr lang="ru-RU" sz="1400" dirty="0">
              <a:effectLst/>
              <a:latin typeface="Calibri"/>
              <a:ea typeface="Calibri"/>
              <a:cs typeface="Times New Roman"/>
            </a:endParaRPr>
          </a:p>
        </p:txBody>
      </p:sp>
      <p:pic>
        <p:nvPicPr>
          <p:cNvPr id="3074" name="Picture 2" descr="C:\Users\ПК\Desktop\100MSDCF\DSC0089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66686" y="3265825"/>
            <a:ext cx="3673466" cy="2755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8794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75656" y="1052736"/>
            <a:ext cx="6192688" cy="1754326"/>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670"/>
              </a:spcAft>
            </a:pPr>
            <a:r>
              <a:rPr lang="ru-RU" b="1" dirty="0">
                <a:solidFill>
                  <a:srgbClr val="333333"/>
                </a:solidFill>
                <a:latin typeface="Times New Roman"/>
                <a:ea typeface="Times New Roman"/>
                <a:cs typeface="Times New Roman"/>
              </a:rPr>
              <a:t>Везунчик.</a:t>
            </a:r>
            <a:r>
              <a:rPr lang="ru-RU" dirty="0">
                <a:solidFill>
                  <a:srgbClr val="333333"/>
                </a:solidFill>
                <a:latin typeface="Times New Roman"/>
                <a:ea typeface="Times New Roman"/>
                <a:cs typeface="Times New Roman"/>
              </a:rPr>
              <a:t> (</a:t>
            </a:r>
            <a:r>
              <a:rPr lang="ru-RU" i="1" dirty="0">
                <a:solidFill>
                  <a:srgbClr val="333333"/>
                </a:solidFill>
                <a:latin typeface="Times New Roman"/>
                <a:ea typeface="Times New Roman"/>
                <a:cs typeface="Times New Roman"/>
              </a:rPr>
              <a:t>Игра для 3-4 детей). </a:t>
            </a:r>
            <a:r>
              <a:rPr lang="ru-RU" dirty="0">
                <a:solidFill>
                  <a:srgbClr val="333333"/>
                </a:solidFill>
                <a:latin typeface="Times New Roman"/>
                <a:ea typeface="Times New Roman"/>
                <a:cs typeface="Times New Roman"/>
              </a:rPr>
              <a:t>Ребенок-водящий берет по одной вещи у всех играющих и прячет их в кучки песка, так чтобы в одной было две вещи, в другой – одна, а в третьей – ни одной. Спрятав предметы, водящий предлагает остальным поискать их. Тот, кому достанется две вещи – выигрывает. Выигравший сам становится водящим.</a:t>
            </a:r>
            <a:endParaRPr lang="ru-RU" sz="1400" dirty="0">
              <a:effectLst/>
              <a:latin typeface="Calibri"/>
              <a:ea typeface="Calibri"/>
              <a:cs typeface="Times New Roman"/>
            </a:endParaRPr>
          </a:p>
        </p:txBody>
      </p:sp>
      <p:pic>
        <p:nvPicPr>
          <p:cNvPr id="4098" name="Picture 2" descr="C:\Users\ПК\Desktop\100MSDCF\DSC0089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5776" y="2994051"/>
            <a:ext cx="3939787" cy="2955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79272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547664" y="836712"/>
            <a:ext cx="6120680" cy="2308324"/>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670"/>
              </a:spcAft>
            </a:pPr>
            <a:r>
              <a:rPr lang="ru-RU" b="1" dirty="0">
                <a:solidFill>
                  <a:srgbClr val="333333"/>
                </a:solidFill>
                <a:latin typeface="Times New Roman"/>
                <a:ea typeface="Times New Roman"/>
                <a:cs typeface="Times New Roman"/>
              </a:rPr>
              <a:t>Секрет.</a:t>
            </a:r>
            <a:r>
              <a:rPr lang="ru-RU" dirty="0">
                <a:solidFill>
                  <a:srgbClr val="333333"/>
                </a:solidFill>
                <a:latin typeface="Times New Roman"/>
                <a:ea typeface="Times New Roman"/>
                <a:cs typeface="Times New Roman"/>
              </a:rPr>
              <a:t> (</a:t>
            </a:r>
            <a:r>
              <a:rPr lang="ru-RU" i="1" dirty="0">
                <a:solidFill>
                  <a:srgbClr val="333333"/>
                </a:solidFill>
                <a:latin typeface="Times New Roman"/>
                <a:ea typeface="Times New Roman"/>
                <a:cs typeface="Times New Roman"/>
              </a:rPr>
              <a:t>Игра для детей с 5 лет)</a:t>
            </a:r>
            <a:r>
              <a:rPr lang="ru-RU" dirty="0">
                <a:solidFill>
                  <a:srgbClr val="333333"/>
                </a:solidFill>
                <a:latin typeface="Times New Roman"/>
                <a:ea typeface="Times New Roman"/>
                <a:cs typeface="Times New Roman"/>
              </a:rPr>
              <a:t> Для игры понадобится стеклышко или кусочек прозрачного пластика не меньше чем 10 см. В песке делается углубление. В нем ребенок раскладывает листья и мелкие цветочки, а затем накрывает их сверху </a:t>
            </a:r>
            <a:r>
              <a:rPr lang="ru-RU" dirty="0" err="1">
                <a:solidFill>
                  <a:srgbClr val="333333"/>
                </a:solidFill>
                <a:latin typeface="Times New Roman"/>
                <a:ea typeface="Times New Roman"/>
                <a:cs typeface="Times New Roman"/>
              </a:rPr>
              <a:t>стеклышком</a:t>
            </a:r>
            <a:r>
              <a:rPr lang="ru-RU" dirty="0">
                <a:solidFill>
                  <a:srgbClr val="333333"/>
                </a:solidFill>
                <a:latin typeface="Times New Roman"/>
                <a:ea typeface="Times New Roman"/>
                <a:cs typeface="Times New Roman"/>
              </a:rPr>
              <a:t>. Затем композиция засыпается песком, и секрет готов. Осторожно расчистив пальцами песок, любой желающий может посмотреть на композицию, сделанную юным флористом. </a:t>
            </a:r>
            <a:endParaRPr lang="ru-RU" sz="1400" dirty="0">
              <a:effectLst/>
              <a:latin typeface="Calibri"/>
              <a:ea typeface="Calibri"/>
              <a:cs typeface="Times New Roman"/>
            </a:endParaRPr>
          </a:p>
        </p:txBody>
      </p:sp>
      <p:pic>
        <p:nvPicPr>
          <p:cNvPr id="5122" name="Picture 2" descr="C:\Users\ПК\Desktop\100MSDCF\DSC0089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9752" y="3158936"/>
            <a:ext cx="3888431" cy="2916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81203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547664" y="908720"/>
            <a:ext cx="6048672" cy="2308324"/>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670"/>
              </a:spcAft>
            </a:pPr>
            <a:r>
              <a:rPr lang="ru-RU" b="1" dirty="0">
                <a:solidFill>
                  <a:srgbClr val="333333"/>
                </a:solidFill>
                <a:latin typeface="Times New Roman"/>
                <a:ea typeface="Times New Roman"/>
                <a:cs typeface="Times New Roman"/>
              </a:rPr>
              <a:t>Печатаем на песке. </a:t>
            </a:r>
            <a:r>
              <a:rPr lang="ru-RU" dirty="0">
                <a:solidFill>
                  <a:srgbClr val="333333"/>
                </a:solidFill>
                <a:latin typeface="Times New Roman"/>
                <a:ea typeface="Times New Roman"/>
                <a:cs typeface="Times New Roman"/>
              </a:rPr>
              <a:t>Предлагаем детям</a:t>
            </a:r>
            <a:r>
              <a:rPr lang="ru-RU" b="1" dirty="0">
                <a:solidFill>
                  <a:srgbClr val="333333"/>
                </a:solidFill>
                <a:latin typeface="Times New Roman"/>
                <a:ea typeface="Times New Roman"/>
                <a:cs typeface="Times New Roman"/>
              </a:rPr>
              <a:t> </a:t>
            </a:r>
            <a:r>
              <a:rPr lang="ru-RU" dirty="0">
                <a:solidFill>
                  <a:srgbClr val="333333"/>
                </a:solidFill>
                <a:latin typeface="Times New Roman"/>
                <a:ea typeface="Times New Roman"/>
                <a:cs typeface="Times New Roman"/>
              </a:rPr>
              <a:t>создавать изображения, а также украшать свои постройки из песка с помощью камешков, семечек, ракушек, шишек или других природных материалов. Показываем ему, как можно выкладывать на песке узор, геометрические фигуры, контуры разных предметов, например самолета, солнышка, цветка или целую картину с домиком, дорожками и деревьями. </a:t>
            </a:r>
            <a:endParaRPr lang="ru-RU" sz="1400" dirty="0">
              <a:effectLst/>
              <a:latin typeface="Calibri"/>
              <a:ea typeface="Calibri"/>
              <a:cs typeface="Times New Roman"/>
            </a:endParaRPr>
          </a:p>
        </p:txBody>
      </p:sp>
      <p:pic>
        <p:nvPicPr>
          <p:cNvPr id="6146" name="Picture 2" descr="C:\Users\ПК\Desktop\100MSDCF\DSC0089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1759" y="3217046"/>
            <a:ext cx="3816425" cy="2862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47114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75656" y="836712"/>
            <a:ext cx="6192688" cy="2031325"/>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670"/>
              </a:spcAft>
            </a:pPr>
            <a:r>
              <a:rPr lang="ru-RU" b="1" dirty="0">
                <a:solidFill>
                  <a:srgbClr val="333333"/>
                </a:solidFill>
                <a:latin typeface="Times New Roman"/>
                <a:ea typeface="Times New Roman"/>
                <a:cs typeface="Times New Roman"/>
              </a:rPr>
              <a:t>Дорожка.</a:t>
            </a:r>
            <a:r>
              <a:rPr lang="ru-RU" dirty="0">
                <a:solidFill>
                  <a:srgbClr val="333333"/>
                </a:solidFill>
                <a:latin typeface="Times New Roman"/>
                <a:ea typeface="Times New Roman"/>
                <a:cs typeface="Times New Roman"/>
              </a:rPr>
              <a:t>  Предлагаем  малышу самое простое задание - провести прямую линию и рядом еще одну, примерно в 10-15 см от первой. Говорим ему, что это дорожка для машинки или ручеек для кораблика. Главное условие при проведении параллельной линии, чтобы малыш не отрывал руки, а провел свою линию одним движением. В следующий раз рисуем не прямую, а извилистую или ломаную линию.</a:t>
            </a:r>
            <a:endParaRPr lang="ru-RU" sz="1400" dirty="0">
              <a:effectLst/>
              <a:latin typeface="Calibri"/>
              <a:ea typeface="Calibri"/>
              <a:cs typeface="Times New Roman"/>
            </a:endParaRPr>
          </a:p>
        </p:txBody>
      </p:sp>
      <p:pic>
        <p:nvPicPr>
          <p:cNvPr id="7170" name="Picture 2" descr="C:\Users\ПК\Desktop\100MSDCF\DSC0088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67744" y="3140968"/>
            <a:ext cx="3816424" cy="2862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530055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547664" y="836712"/>
            <a:ext cx="6048672" cy="1477328"/>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670"/>
              </a:spcAft>
            </a:pPr>
            <a:r>
              <a:rPr lang="ru-RU" b="1" dirty="0">
                <a:solidFill>
                  <a:srgbClr val="333333"/>
                </a:solidFill>
                <a:latin typeface="Times New Roman"/>
                <a:ea typeface="Times New Roman"/>
                <a:cs typeface="Times New Roman"/>
              </a:rPr>
              <a:t>Рельсы, рельсы, шпалы, шпалы… </a:t>
            </a:r>
            <a:r>
              <a:rPr lang="ru-RU" dirty="0">
                <a:solidFill>
                  <a:srgbClr val="333333"/>
                </a:solidFill>
                <a:latin typeface="Times New Roman"/>
                <a:ea typeface="Times New Roman"/>
                <a:cs typeface="Times New Roman"/>
              </a:rPr>
              <a:t>Рисуем на песке две параллельные линии. Говорим ребенку, что это рельсы, и просим помочь нарисовать для них шпалы. В другой раз, показав две линии, объясняем, что это лесенка, на которой не хватает ступенек – пусть малыш ее отремонтирует.</a:t>
            </a:r>
            <a:endParaRPr lang="ru-RU" sz="1400" dirty="0">
              <a:effectLst/>
              <a:latin typeface="Calibri"/>
              <a:ea typeface="Calibri"/>
              <a:cs typeface="Times New Roman"/>
            </a:endParaRPr>
          </a:p>
        </p:txBody>
      </p:sp>
      <p:pic>
        <p:nvPicPr>
          <p:cNvPr id="8194" name="Picture 2" descr="C:\Users\ПК\Desktop\100MSDCF\DSC0088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1760" y="2455442"/>
            <a:ext cx="4752528" cy="3564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54303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331640" y="908720"/>
            <a:ext cx="6552728" cy="646331"/>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670"/>
              </a:spcAft>
            </a:pPr>
            <a:r>
              <a:rPr lang="ru-RU" b="1" dirty="0">
                <a:solidFill>
                  <a:srgbClr val="333333"/>
                </a:solidFill>
                <a:latin typeface="Times New Roman"/>
                <a:ea typeface="Times New Roman"/>
                <a:cs typeface="Times New Roman"/>
              </a:rPr>
              <a:t>Волшебные узоры.</a:t>
            </a:r>
            <a:r>
              <a:rPr lang="ru-RU" dirty="0">
                <a:solidFill>
                  <a:srgbClr val="333333"/>
                </a:solidFill>
                <a:latin typeface="Times New Roman"/>
                <a:ea typeface="Times New Roman"/>
                <a:cs typeface="Times New Roman"/>
              </a:rPr>
              <a:t> Нужно нарисовать на песке любой узор и попросить ребенка продолжить его.</a:t>
            </a:r>
            <a:endParaRPr lang="ru-RU" sz="1400" dirty="0">
              <a:effectLst/>
              <a:latin typeface="Calibri"/>
              <a:ea typeface="Calibri"/>
              <a:cs typeface="Times New Roman"/>
            </a:endParaRPr>
          </a:p>
        </p:txBody>
      </p:sp>
      <p:pic>
        <p:nvPicPr>
          <p:cNvPr id="9218" name="Picture 2" descr="C:\Users\ПК\Desktop\100MSDCF\DSC0088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23728" y="1813835"/>
            <a:ext cx="5256585" cy="3942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60409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75656" y="836712"/>
            <a:ext cx="6192688" cy="2031325"/>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670"/>
              </a:spcAft>
            </a:pPr>
            <a:r>
              <a:rPr lang="ru-RU" b="1" dirty="0">
                <a:solidFill>
                  <a:srgbClr val="333333"/>
                </a:solidFill>
                <a:latin typeface="Times New Roman"/>
                <a:ea typeface="Times New Roman"/>
                <a:cs typeface="Times New Roman"/>
              </a:rPr>
              <a:t>Волшебное превращение.</a:t>
            </a:r>
            <a:r>
              <a:rPr lang="ru-RU" dirty="0">
                <a:solidFill>
                  <a:srgbClr val="333333"/>
                </a:solidFill>
                <a:latin typeface="Times New Roman"/>
                <a:ea typeface="Times New Roman"/>
                <a:cs typeface="Times New Roman"/>
              </a:rPr>
              <a:t> Рисуем  на песке круг и спрашиваем у ребенка, на что он похож, а затем просим  малыша дорисовать картинку, так чтобы стало сразу понятно, что это такое. Круг может превратиться в солнышко, часы, мяч, яблоко, колесо, шарик, бублик, лицо и многое другое.</a:t>
            </a:r>
            <a:r>
              <a:rPr lang="ru-RU" b="1" dirty="0">
                <a:solidFill>
                  <a:srgbClr val="333333"/>
                </a:solidFill>
                <a:latin typeface="Times New Roman"/>
                <a:ea typeface="Times New Roman"/>
                <a:cs typeface="Times New Roman"/>
              </a:rPr>
              <a:t> </a:t>
            </a:r>
            <a:r>
              <a:rPr lang="ru-RU" dirty="0">
                <a:solidFill>
                  <a:srgbClr val="333333"/>
                </a:solidFill>
                <a:latin typeface="Times New Roman"/>
                <a:ea typeface="Times New Roman"/>
                <a:cs typeface="Times New Roman"/>
              </a:rPr>
              <a:t>Можно нарисовать дом, елку, цветок, девочку, палатку, сачок, бабочку, колпачок и другие предметы.</a:t>
            </a:r>
            <a:endParaRPr lang="ru-RU" sz="1400" dirty="0">
              <a:effectLst/>
              <a:latin typeface="Calibri"/>
              <a:ea typeface="Calibri"/>
              <a:cs typeface="Times New Roman"/>
            </a:endParaRPr>
          </a:p>
        </p:txBody>
      </p:sp>
    </p:spTree>
    <p:extLst>
      <p:ext uri="{BB962C8B-B14F-4D97-AF65-F5344CB8AC3E}">
        <p14:creationId xmlns:p14="http://schemas.microsoft.com/office/powerpoint/2010/main" val="125019888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75656" y="836712"/>
            <a:ext cx="6192688" cy="1200329"/>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670"/>
              </a:spcAft>
            </a:pPr>
            <a:r>
              <a:rPr lang="ru-RU" b="1" dirty="0">
                <a:latin typeface="Times New Roman"/>
                <a:ea typeface="Times New Roman"/>
                <a:cs typeface="Times New Roman"/>
              </a:rPr>
              <a:t>Вслепую</a:t>
            </a:r>
            <a:r>
              <a:rPr lang="ru-RU" dirty="0">
                <a:latin typeface="Times New Roman"/>
                <a:ea typeface="Times New Roman"/>
                <a:cs typeface="Times New Roman"/>
              </a:rPr>
              <a:t>. Завяжите ребенку глаза и предложите что-нибудь нарисовать на песке. Это может быть, что угодно. Посоревнуйтесь с малышом в умении рисовать с закрытыми глазами.</a:t>
            </a:r>
            <a:endParaRPr lang="ru-RU" sz="1400" dirty="0">
              <a:effectLst/>
              <a:latin typeface="Calibri"/>
              <a:ea typeface="Calibri"/>
              <a:cs typeface="Times New Roman"/>
            </a:endParaRPr>
          </a:p>
        </p:txBody>
      </p:sp>
      <p:pic>
        <p:nvPicPr>
          <p:cNvPr id="10242" name="Picture 2" descr="C:\Users\ПК\Desktop\100MSDCF\DSC0088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9752" y="2455443"/>
            <a:ext cx="4608512" cy="3456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48001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75656" y="836712"/>
            <a:ext cx="6264696" cy="1515800"/>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lgn="just">
              <a:lnSpc>
                <a:spcPts val="1405"/>
              </a:lnSpc>
              <a:spcBef>
                <a:spcPts val="1255"/>
              </a:spcBef>
              <a:spcAft>
                <a:spcPts val="1255"/>
              </a:spcAft>
            </a:pPr>
            <a:r>
              <a:rPr lang="ru-RU" b="1" dirty="0">
                <a:latin typeface="Times New Roman"/>
                <a:ea typeface="Times New Roman"/>
              </a:rPr>
              <a:t>Стишок</a:t>
            </a:r>
            <a:r>
              <a:rPr lang="ru-RU" dirty="0">
                <a:latin typeface="Times New Roman"/>
                <a:ea typeface="Times New Roman"/>
              </a:rPr>
              <a:t>.</a:t>
            </a:r>
            <a:r>
              <a:rPr lang="ru-RU" dirty="0">
                <a:solidFill>
                  <a:srgbClr val="555555"/>
                </a:solidFill>
                <a:latin typeface="Times New Roman"/>
                <a:ea typeface="Times New Roman"/>
              </a:rPr>
              <a:t> </a:t>
            </a:r>
            <a:r>
              <a:rPr lang="ru-RU" dirty="0">
                <a:latin typeface="Times New Roman"/>
                <a:ea typeface="Times New Roman"/>
              </a:rPr>
              <a:t>Дети рисуют на песке то, о чем говорится в стихотворении, затем подбирают похожие слова: солнышко, солнечный, солнце.</a:t>
            </a:r>
            <a:endParaRPr lang="ru-RU" sz="1600" dirty="0">
              <a:latin typeface="Times New Roman"/>
              <a:ea typeface="Times New Roman"/>
            </a:endParaRPr>
          </a:p>
          <a:p>
            <a:pPr algn="just">
              <a:lnSpc>
                <a:spcPts val="1405"/>
              </a:lnSpc>
              <a:spcAft>
                <a:spcPts val="0"/>
              </a:spcAft>
            </a:pPr>
            <a:r>
              <a:rPr lang="ru-RU" dirty="0">
                <a:latin typeface="Times New Roman"/>
                <a:ea typeface="Times New Roman"/>
              </a:rPr>
              <a:t>Утром солнышко проснулось,</a:t>
            </a:r>
            <a:endParaRPr lang="ru-RU" sz="1600" dirty="0">
              <a:latin typeface="Times New Roman"/>
              <a:ea typeface="Times New Roman"/>
            </a:endParaRPr>
          </a:p>
          <a:p>
            <a:pPr algn="just">
              <a:lnSpc>
                <a:spcPts val="1405"/>
              </a:lnSpc>
              <a:spcAft>
                <a:spcPts val="0"/>
              </a:spcAft>
            </a:pPr>
            <a:r>
              <a:rPr lang="ru-RU" dirty="0">
                <a:latin typeface="Times New Roman"/>
                <a:ea typeface="Times New Roman"/>
              </a:rPr>
              <a:t>Осторожно потянулось,</a:t>
            </a:r>
            <a:endParaRPr lang="ru-RU" sz="1600" dirty="0">
              <a:latin typeface="Times New Roman"/>
              <a:ea typeface="Times New Roman"/>
            </a:endParaRPr>
          </a:p>
          <a:p>
            <a:pPr algn="just">
              <a:lnSpc>
                <a:spcPts val="1405"/>
              </a:lnSpc>
              <a:spcAft>
                <a:spcPts val="0"/>
              </a:spcAft>
            </a:pPr>
            <a:r>
              <a:rPr lang="ru-RU" dirty="0">
                <a:latin typeface="Times New Roman"/>
                <a:ea typeface="Times New Roman"/>
              </a:rPr>
              <a:t>Раз, два, три, четыре, пять,</a:t>
            </a:r>
            <a:endParaRPr lang="ru-RU" sz="1600" dirty="0">
              <a:latin typeface="Times New Roman"/>
              <a:ea typeface="Times New Roman"/>
            </a:endParaRPr>
          </a:p>
          <a:p>
            <a:pPr algn="just">
              <a:lnSpc>
                <a:spcPts val="1405"/>
              </a:lnSpc>
              <a:spcAft>
                <a:spcPts val="0"/>
              </a:spcAft>
            </a:pPr>
            <a:r>
              <a:rPr lang="ru-RU" dirty="0">
                <a:latin typeface="Times New Roman"/>
                <a:ea typeface="Times New Roman"/>
              </a:rPr>
              <a:t>Лучикам пора вставать.</a:t>
            </a:r>
            <a:endParaRPr lang="ru-RU" sz="1600" dirty="0">
              <a:effectLst/>
              <a:latin typeface="Times New Roman"/>
              <a:ea typeface="Times New Roman"/>
            </a:endParaRPr>
          </a:p>
        </p:txBody>
      </p:sp>
      <p:pic>
        <p:nvPicPr>
          <p:cNvPr id="11267" name="Picture 3" descr="C:\Users\ПК\Desktop\100MSDCF\DSC0088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83768" y="2564905"/>
            <a:ext cx="4536504" cy="3402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446560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75656" y="836712"/>
            <a:ext cx="6192688" cy="819712"/>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lgn="just">
              <a:lnSpc>
                <a:spcPts val="1405"/>
              </a:lnSpc>
              <a:spcBef>
                <a:spcPts val="1255"/>
              </a:spcBef>
              <a:spcAft>
                <a:spcPts val="1255"/>
              </a:spcAft>
            </a:pPr>
            <a:r>
              <a:rPr lang="ru-RU" b="1" dirty="0">
                <a:solidFill>
                  <a:srgbClr val="000000"/>
                </a:solidFill>
                <a:latin typeface="Times New Roman"/>
                <a:ea typeface="Times New Roman"/>
              </a:rPr>
              <a:t>«Чей это след?».</a:t>
            </a:r>
            <a:r>
              <a:rPr lang="ru-RU" dirty="0">
                <a:solidFill>
                  <a:srgbClr val="000000"/>
                </a:solidFill>
                <a:latin typeface="Times New Roman"/>
                <a:ea typeface="Times New Roman"/>
              </a:rPr>
              <a:t> На влажном песке легко остаются следы от ладошки или ступни от обуви или колёс игрушечной машинки. Пусть малыш, попробует отгадать, где чей отпечаток?</a:t>
            </a:r>
            <a:endParaRPr lang="ru-RU" sz="1600" dirty="0">
              <a:effectLst/>
              <a:latin typeface="Times New Roman"/>
              <a:ea typeface="Times New Roman"/>
            </a:endParaRPr>
          </a:p>
        </p:txBody>
      </p:sp>
      <p:pic>
        <p:nvPicPr>
          <p:cNvPr id="12290" name="Picture 2" descr="C:\Users\ПК\Desktop\100MSDCF\DSC0088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35695" y="1988840"/>
            <a:ext cx="5208529" cy="3906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124735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03648" y="836712"/>
            <a:ext cx="6264696" cy="1178784"/>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lgn="just">
              <a:lnSpc>
                <a:spcPts val="1405"/>
              </a:lnSpc>
              <a:spcBef>
                <a:spcPts val="1255"/>
              </a:spcBef>
              <a:spcAft>
                <a:spcPts val="1255"/>
              </a:spcAft>
            </a:pPr>
            <a:r>
              <a:rPr lang="ru-RU" b="1" dirty="0">
                <a:solidFill>
                  <a:srgbClr val="000000"/>
                </a:solidFill>
                <a:latin typeface="Times New Roman"/>
                <a:ea typeface="Times New Roman"/>
              </a:rPr>
              <a:t>Упражнение «Песочный дождик» (</a:t>
            </a:r>
            <a:r>
              <a:rPr lang="ru-RU" b="1" dirty="0" err="1">
                <a:solidFill>
                  <a:srgbClr val="000000"/>
                </a:solidFill>
                <a:latin typeface="Times New Roman"/>
                <a:ea typeface="Times New Roman"/>
              </a:rPr>
              <a:t>Н.Кузуб</a:t>
            </a:r>
            <a:r>
              <a:rPr lang="ru-RU" b="1" dirty="0">
                <a:solidFill>
                  <a:srgbClr val="000000"/>
                </a:solidFill>
                <a:latin typeface="Times New Roman"/>
                <a:ea typeface="Times New Roman"/>
              </a:rPr>
              <a:t>)</a:t>
            </a:r>
            <a:r>
              <a:rPr lang="ru-RU" dirty="0">
                <a:solidFill>
                  <a:srgbClr val="000000"/>
                </a:solidFill>
                <a:latin typeface="Times New Roman"/>
                <a:ea typeface="Times New Roman"/>
              </a:rPr>
              <a:t>. Педагог медленно, а затем быстро сыплет песок из своего кулачка в песочницу, затем на ладонь. Дети повторяют. Затем дети закрывают глазки по очереди, кладут на песок ладонь с расставленными пальцами, взрослый сыплет песок на какой-либо палец, а ребёнок называет этот палец.</a:t>
            </a:r>
            <a:endParaRPr lang="ru-RU" sz="1600" dirty="0">
              <a:effectLst/>
              <a:latin typeface="Times New Roman"/>
              <a:ea typeface="Times New Roman"/>
            </a:endParaRPr>
          </a:p>
        </p:txBody>
      </p:sp>
      <p:pic>
        <p:nvPicPr>
          <p:cNvPr id="13315" name="Picture 3" descr="H:\фото непоседы\getImage (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2197169"/>
            <a:ext cx="5170834" cy="3878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512341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03648" y="836712"/>
            <a:ext cx="6336704" cy="1537857"/>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lgn="just">
              <a:lnSpc>
                <a:spcPts val="1405"/>
              </a:lnSpc>
              <a:spcBef>
                <a:spcPts val="1255"/>
              </a:spcBef>
              <a:spcAft>
                <a:spcPts val="1255"/>
              </a:spcAft>
            </a:pPr>
            <a:r>
              <a:rPr lang="ru-RU" b="1" dirty="0">
                <a:solidFill>
                  <a:srgbClr val="000000"/>
                </a:solidFill>
                <a:latin typeface="Times New Roman"/>
                <a:ea typeface="Times New Roman"/>
              </a:rPr>
              <a:t>Игра «Кто это был?» (</a:t>
            </a:r>
            <a:r>
              <a:rPr lang="ru-RU" b="1" dirty="0" err="1">
                <a:solidFill>
                  <a:srgbClr val="000000"/>
                </a:solidFill>
                <a:latin typeface="Times New Roman"/>
                <a:ea typeface="Times New Roman"/>
              </a:rPr>
              <a:t>Р.Г.Голубева</a:t>
            </a:r>
            <a:r>
              <a:rPr lang="ru-RU" b="1" dirty="0">
                <a:solidFill>
                  <a:srgbClr val="000000"/>
                </a:solidFill>
                <a:latin typeface="Times New Roman"/>
                <a:ea typeface="Times New Roman"/>
              </a:rPr>
              <a:t>)</a:t>
            </a:r>
            <a:r>
              <a:rPr lang="ru-RU" dirty="0">
                <a:solidFill>
                  <a:srgbClr val="000000"/>
                </a:solidFill>
                <a:latin typeface="Times New Roman"/>
                <a:ea typeface="Times New Roman"/>
              </a:rPr>
              <a:t> Педагог достаёт из коробки игрушки: корова, тигр, пчела, змея, ёж. Каждой из них присваивается определённое звучание: корова – мычит «м-м-м», тигр – рычит «р-р-р», пчела – жужжит «ж-ж-ж», змея – шипит «ш-ш-ш», ёж – фырчит «ф-ф-ф». Педагог длительно произносит какой-либо звук и предлагает детям определить, кто это был. Тот, кто правильно называет животное, получает эту игрушку.</a:t>
            </a:r>
            <a:endParaRPr lang="ru-RU" sz="1600" dirty="0">
              <a:effectLst/>
              <a:latin typeface="Times New Roman"/>
              <a:ea typeface="Times New Roman"/>
            </a:endParaRPr>
          </a:p>
        </p:txBody>
      </p:sp>
      <p:pic>
        <p:nvPicPr>
          <p:cNvPr id="18434" name="Picture 2" descr="H:\фото непоседы\getImage (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2455441"/>
            <a:ext cx="4738463" cy="3553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856612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916832"/>
            <a:ext cx="8038046" cy="1077218"/>
          </a:xfrm>
          <a:prstGeom prst="rect">
            <a:avLst/>
          </a:prstGeom>
          <a:noFill/>
        </p:spPr>
        <p:txBody>
          <a:bodyPr wrap="square" rtlCol="0">
            <a:spAutoFit/>
          </a:bodyPr>
          <a:lstStyle/>
          <a:p>
            <a:r>
              <a:rPr lang="ru-RU" sz="3200" dirty="0">
                <a:solidFill>
                  <a:srgbClr val="000000"/>
                </a:solidFill>
                <a:latin typeface="Times New Roman"/>
                <a:ea typeface="Calibri"/>
              </a:rPr>
              <a:t/>
            </a:r>
            <a:br>
              <a:rPr lang="ru-RU" sz="3200" dirty="0">
                <a:solidFill>
                  <a:srgbClr val="000000"/>
                </a:solidFill>
                <a:latin typeface="Times New Roman"/>
                <a:ea typeface="Calibri"/>
              </a:rPr>
            </a:br>
            <a:endParaRPr lang="ru-RU" sz="3200" dirty="0"/>
          </a:p>
        </p:txBody>
      </p:sp>
      <p:sp>
        <p:nvSpPr>
          <p:cNvPr id="3" name="TextBox 2"/>
          <p:cNvSpPr txBox="1"/>
          <p:nvPr/>
        </p:nvSpPr>
        <p:spPr>
          <a:xfrm>
            <a:off x="1475656" y="836712"/>
            <a:ext cx="6192688" cy="1717393"/>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lgn="just">
              <a:lnSpc>
                <a:spcPts val="1405"/>
              </a:lnSpc>
              <a:spcBef>
                <a:spcPts val="1255"/>
              </a:spcBef>
              <a:spcAft>
                <a:spcPts val="1255"/>
              </a:spcAft>
            </a:pPr>
            <a:r>
              <a:rPr lang="ru-RU" dirty="0">
                <a:latin typeface="Times New Roman"/>
                <a:ea typeface="Times New Roman"/>
              </a:rPr>
              <a:t>Дети быстро утомляются, когда сталкиваются со сложными заданиями. А песок помогает им дольше сохранять работоспособность. Ведь на песке даже трудные задачи решаются легче. А это, в свою очередь, способствует развитию речи, произвольного внимания и памяти. Но главное – ребенок получает первый опыт рефлексии (самоанализа). Учится понимать себя и других. Так закладывается база для дальнейшего формирования навыков позитивной коммуникации.</a:t>
            </a:r>
            <a:endParaRPr lang="ru-RU" sz="1600" dirty="0">
              <a:effectLst/>
              <a:latin typeface="Times New Roman"/>
              <a:ea typeface="Times New Roman"/>
            </a:endParaRPr>
          </a:p>
        </p:txBody>
      </p:sp>
      <p:pic>
        <p:nvPicPr>
          <p:cNvPr id="14338" name="Picture 2" descr="C:\Users\ПК\Desktop\100MSDCF\DSC0089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1760" y="2872247"/>
            <a:ext cx="4176464" cy="31327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63076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15616" y="908720"/>
            <a:ext cx="6840760" cy="4337085"/>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670"/>
              </a:spcAft>
            </a:pPr>
            <a:r>
              <a:rPr lang="ru-RU" b="1" dirty="0">
                <a:solidFill>
                  <a:srgbClr val="333333"/>
                </a:solidFill>
                <a:latin typeface="Times New Roman"/>
                <a:ea typeface="Times New Roman"/>
                <a:cs typeface="Times New Roman"/>
              </a:rPr>
              <a:t>Литература:</a:t>
            </a:r>
            <a:endParaRPr lang="ru-RU" sz="1400" dirty="0">
              <a:latin typeface="Calibri"/>
              <a:ea typeface="Calibri"/>
              <a:cs typeface="Times New Roman"/>
            </a:endParaRPr>
          </a:p>
          <a:p>
            <a:pPr marL="342900" lvl="0" indent="-342900"/>
            <a:r>
              <a:rPr lang="ru-RU" dirty="0">
                <a:latin typeface="Times New Roman"/>
                <a:ea typeface="Times New Roman"/>
                <a:cs typeface="Times New Roman"/>
              </a:rPr>
              <a:t>«Практикум по креативной терапии», </a:t>
            </a:r>
            <a:r>
              <a:rPr lang="ru-RU" i="1" dirty="0" err="1">
                <a:latin typeface="Times New Roman"/>
                <a:ea typeface="Times New Roman"/>
                <a:cs typeface="Times New Roman"/>
              </a:rPr>
              <a:t>Зинкевич-ЕвстигнееваТ</a:t>
            </a:r>
            <a:r>
              <a:rPr lang="ru-RU" i="1" dirty="0">
                <a:latin typeface="Times New Roman"/>
                <a:ea typeface="Times New Roman"/>
                <a:cs typeface="Times New Roman"/>
              </a:rPr>
              <a:t>. Д, </a:t>
            </a:r>
            <a:r>
              <a:rPr lang="ru-RU" i="1" dirty="0" err="1">
                <a:latin typeface="Times New Roman"/>
                <a:ea typeface="Times New Roman"/>
                <a:cs typeface="Times New Roman"/>
              </a:rPr>
              <a:t>ГрабенкоТ</a:t>
            </a:r>
            <a:r>
              <a:rPr lang="ru-RU" i="1" dirty="0">
                <a:latin typeface="Times New Roman"/>
                <a:ea typeface="Times New Roman"/>
                <a:cs typeface="Times New Roman"/>
              </a:rPr>
              <a:t> </a:t>
            </a:r>
            <a:r>
              <a:rPr lang="ru-RU" i="1" dirty="0" err="1">
                <a:latin typeface="Times New Roman"/>
                <a:ea typeface="Times New Roman"/>
                <a:cs typeface="Times New Roman"/>
              </a:rPr>
              <a:t>М.</a:t>
            </a:r>
            <a:r>
              <a:rPr lang="ru-RU" dirty="0" err="1">
                <a:latin typeface="Times New Roman"/>
                <a:ea typeface="Times New Roman"/>
                <a:cs typeface="Times New Roman"/>
              </a:rPr>
              <a:t>СПб</a:t>
            </a:r>
            <a:r>
              <a:rPr lang="ru-RU" dirty="0">
                <a:latin typeface="Times New Roman"/>
                <a:ea typeface="Times New Roman"/>
                <a:cs typeface="Times New Roman"/>
              </a:rPr>
              <a:t>., Изд-во «Речь», 2002.</a:t>
            </a:r>
            <a:endParaRPr lang="ru-RU" sz="1400" dirty="0">
              <a:latin typeface="Calibri"/>
              <a:ea typeface="Calibri"/>
              <a:cs typeface="Times New Roman"/>
            </a:endParaRPr>
          </a:p>
          <a:p>
            <a:pPr marL="342900" lvl="0" indent="-342900">
              <a:tabLst>
                <a:tab pos="457200" algn="l"/>
              </a:tabLst>
            </a:pPr>
            <a:r>
              <a:rPr lang="ru-RU" dirty="0">
                <a:latin typeface="Times New Roman"/>
                <a:ea typeface="Times New Roman"/>
                <a:cs typeface="Times New Roman"/>
              </a:rPr>
              <a:t>«Практикум по песочной терапии» </a:t>
            </a:r>
            <a:r>
              <a:rPr lang="ru-RU" i="1" dirty="0" err="1">
                <a:latin typeface="Times New Roman"/>
                <a:ea typeface="Times New Roman"/>
                <a:cs typeface="Times New Roman"/>
              </a:rPr>
              <a:t>Зинкевич-ЕвстигнееваТ</a:t>
            </a:r>
            <a:r>
              <a:rPr lang="ru-RU" i="1" dirty="0">
                <a:latin typeface="Times New Roman"/>
                <a:ea typeface="Times New Roman"/>
                <a:cs typeface="Times New Roman"/>
              </a:rPr>
              <a:t>. Д, </a:t>
            </a:r>
            <a:r>
              <a:rPr lang="ru-RU" i="1" dirty="0" err="1">
                <a:latin typeface="Times New Roman"/>
                <a:ea typeface="Times New Roman"/>
                <a:cs typeface="Times New Roman"/>
              </a:rPr>
              <a:t>ГрабенкоТ</a:t>
            </a:r>
            <a:r>
              <a:rPr lang="ru-RU" i="1" dirty="0">
                <a:latin typeface="Times New Roman"/>
                <a:ea typeface="Times New Roman"/>
                <a:cs typeface="Times New Roman"/>
              </a:rPr>
              <a:t> М.</a:t>
            </a:r>
            <a:r>
              <a:rPr lang="ru-RU" dirty="0">
                <a:latin typeface="Times New Roman"/>
                <a:ea typeface="Times New Roman"/>
                <a:cs typeface="Times New Roman"/>
              </a:rPr>
              <a:t> СПб., Изд-во «Речь», 2002.</a:t>
            </a:r>
            <a:endParaRPr lang="ru-RU" sz="1400" dirty="0">
              <a:latin typeface="Calibri"/>
              <a:ea typeface="Calibri"/>
              <a:cs typeface="Times New Roman"/>
            </a:endParaRPr>
          </a:p>
          <a:p>
            <a:pPr marL="342900" lvl="0" indent="-342900">
              <a:tabLst>
                <a:tab pos="457200" algn="l"/>
              </a:tabLst>
            </a:pPr>
            <a:r>
              <a:rPr lang="ru-RU" dirty="0">
                <a:latin typeface="Times New Roman"/>
                <a:ea typeface="Times New Roman"/>
                <a:cs typeface="Times New Roman"/>
              </a:rPr>
              <a:t>Сайт Института </a:t>
            </a:r>
            <a:r>
              <a:rPr lang="ru-RU" dirty="0" err="1">
                <a:latin typeface="Times New Roman"/>
                <a:ea typeface="Times New Roman"/>
                <a:cs typeface="Times New Roman"/>
              </a:rPr>
              <a:t>сказкотерапии</a:t>
            </a:r>
            <a:r>
              <a:rPr lang="ru-RU" dirty="0">
                <a:latin typeface="Times New Roman"/>
                <a:ea typeface="Times New Roman"/>
                <a:cs typeface="Times New Roman"/>
              </a:rPr>
              <a:t>: </a:t>
            </a:r>
            <a:r>
              <a:rPr lang="ru-RU" u="sng" dirty="0">
                <a:solidFill>
                  <a:srgbClr val="0000FF"/>
                </a:solidFill>
                <a:latin typeface="Times New Roman"/>
                <a:ea typeface="Times New Roman"/>
                <a:cs typeface="Times New Roman"/>
                <a:hlinkClick r:id="rId2"/>
              </a:rPr>
              <a:t>http://www.cka3ka-pro.ru/</a:t>
            </a:r>
            <a:endParaRPr lang="ru-RU" sz="1400" dirty="0">
              <a:latin typeface="Calibri"/>
              <a:ea typeface="Calibri"/>
              <a:cs typeface="Times New Roman"/>
            </a:endParaRPr>
          </a:p>
          <a:p>
            <a:pPr marL="342900" lvl="0" indent="-342900">
              <a:tabLst>
                <a:tab pos="457200" algn="l"/>
              </a:tabLst>
            </a:pPr>
            <a:r>
              <a:rPr lang="ru-RU" dirty="0">
                <a:latin typeface="Times New Roman"/>
                <a:ea typeface="Times New Roman"/>
                <a:cs typeface="Times New Roman"/>
              </a:rPr>
              <a:t>Сборник развивающих игр с водой и песком для дошкольников, </a:t>
            </a:r>
            <a:r>
              <a:rPr lang="ru-RU" i="1" dirty="0">
                <a:latin typeface="Times New Roman"/>
                <a:ea typeface="Times New Roman"/>
                <a:cs typeface="Times New Roman"/>
              </a:rPr>
              <a:t>Новиковская О.А.</a:t>
            </a:r>
            <a:r>
              <a:rPr lang="ru-RU" dirty="0">
                <a:latin typeface="Times New Roman"/>
                <a:ea typeface="Times New Roman"/>
                <a:cs typeface="Times New Roman"/>
              </a:rPr>
              <a:t> – СПб.: «ДЕТСВО-ПРЕСС», 2005. </a:t>
            </a:r>
            <a:endParaRPr lang="ru-RU" sz="1400" dirty="0">
              <a:latin typeface="Calibri"/>
              <a:ea typeface="Calibri"/>
              <a:cs typeface="Times New Roman"/>
            </a:endParaRPr>
          </a:p>
          <a:p>
            <a:pPr marL="342900" lvl="0" indent="-342900">
              <a:tabLst>
                <a:tab pos="270510" algn="l"/>
              </a:tabLst>
            </a:pPr>
            <a:r>
              <a:rPr lang="ru-RU" dirty="0">
                <a:latin typeface="Times New Roman"/>
                <a:ea typeface="Times New Roman"/>
                <a:cs typeface="Times New Roman"/>
              </a:rPr>
              <a:t>«Тренинг по </a:t>
            </a:r>
            <a:r>
              <a:rPr lang="ru-RU" dirty="0" err="1">
                <a:latin typeface="Times New Roman"/>
                <a:ea typeface="Times New Roman"/>
                <a:cs typeface="Times New Roman"/>
              </a:rPr>
              <a:t>сказкотерапии</a:t>
            </a:r>
            <a:r>
              <a:rPr lang="ru-RU" dirty="0">
                <a:latin typeface="Times New Roman"/>
                <a:ea typeface="Times New Roman"/>
                <a:cs typeface="Times New Roman"/>
              </a:rPr>
              <a:t>» (Авторы: </a:t>
            </a:r>
            <a:r>
              <a:rPr lang="ru-RU" dirty="0" err="1">
                <a:latin typeface="Times New Roman"/>
                <a:ea typeface="Times New Roman"/>
                <a:cs typeface="Times New Roman"/>
              </a:rPr>
              <a:t>Зинкевич-ЕвстигнееваТ</a:t>
            </a:r>
            <a:r>
              <a:rPr lang="ru-RU" dirty="0">
                <a:latin typeface="Times New Roman"/>
                <a:ea typeface="Times New Roman"/>
                <a:cs typeface="Times New Roman"/>
              </a:rPr>
              <a:t>. Д, </a:t>
            </a:r>
            <a:r>
              <a:rPr lang="ru-RU" dirty="0" err="1">
                <a:latin typeface="Times New Roman"/>
                <a:ea typeface="Times New Roman"/>
                <a:cs typeface="Times New Roman"/>
              </a:rPr>
              <a:t>ГрабенкоТ</a:t>
            </a:r>
            <a:r>
              <a:rPr lang="ru-RU" dirty="0">
                <a:latin typeface="Times New Roman"/>
                <a:ea typeface="Times New Roman"/>
                <a:cs typeface="Times New Roman"/>
              </a:rPr>
              <a:t> М. СПб., Изд-во «Речь», 2002.</a:t>
            </a:r>
            <a:endParaRPr lang="ru-RU" sz="1400" dirty="0">
              <a:latin typeface="Calibri"/>
              <a:ea typeface="Calibri"/>
              <a:cs typeface="Times New Roman"/>
            </a:endParaRPr>
          </a:p>
          <a:p>
            <a:pPr>
              <a:spcAft>
                <a:spcPts val="0"/>
              </a:spcAft>
            </a:pPr>
            <a:r>
              <a:rPr lang="ru-RU" dirty="0">
                <a:latin typeface="Times New Roman"/>
                <a:ea typeface="Times New Roman"/>
              </a:rPr>
              <a:t> 6.    </a:t>
            </a:r>
            <a:r>
              <a:rPr lang="ru-RU" dirty="0" err="1">
                <a:latin typeface="Times New Roman"/>
                <a:ea typeface="Times New Roman"/>
              </a:rPr>
              <a:t>Баряева</a:t>
            </a:r>
            <a:r>
              <a:rPr lang="ru-RU" dirty="0">
                <a:latin typeface="Times New Roman"/>
                <a:ea typeface="Times New Roman"/>
              </a:rPr>
              <a:t> Л.Б., </a:t>
            </a:r>
            <a:r>
              <a:rPr lang="ru-RU" dirty="0" err="1">
                <a:latin typeface="Times New Roman"/>
                <a:ea typeface="Times New Roman"/>
              </a:rPr>
              <a:t>Гаврилушкина</a:t>
            </a:r>
            <a:r>
              <a:rPr lang="ru-RU" dirty="0">
                <a:latin typeface="Times New Roman"/>
                <a:ea typeface="Times New Roman"/>
              </a:rPr>
              <a:t> О.П. Игры-занятия с природным и рукотворным </a:t>
            </a:r>
            <a:endParaRPr lang="ru-RU" sz="1600" dirty="0">
              <a:latin typeface="Times New Roman"/>
              <a:ea typeface="Times New Roman"/>
            </a:endParaRPr>
          </a:p>
          <a:p>
            <a:pPr>
              <a:spcAft>
                <a:spcPts val="0"/>
              </a:spcAft>
            </a:pPr>
            <a:r>
              <a:rPr lang="ru-RU" dirty="0">
                <a:latin typeface="Times New Roman"/>
                <a:ea typeface="Times New Roman"/>
              </a:rPr>
              <a:t>        </a:t>
            </a:r>
            <a:r>
              <a:rPr lang="ru-RU" dirty="0" err="1">
                <a:latin typeface="Times New Roman"/>
                <a:ea typeface="Times New Roman"/>
              </a:rPr>
              <a:t>оборудованиеом</a:t>
            </a:r>
            <a:r>
              <a:rPr lang="ru-RU" dirty="0">
                <a:latin typeface="Times New Roman"/>
                <a:ea typeface="Times New Roman"/>
              </a:rPr>
              <a:t>.  </a:t>
            </a:r>
            <a:endParaRPr lang="ru-RU" sz="1600" dirty="0">
              <a:latin typeface="Times New Roman"/>
              <a:ea typeface="Times New Roman"/>
            </a:endParaRPr>
          </a:p>
          <a:p>
            <a:pPr>
              <a:spcAft>
                <a:spcPts val="0"/>
              </a:spcAft>
            </a:pPr>
            <a:r>
              <a:rPr lang="ru-RU" dirty="0">
                <a:latin typeface="Times New Roman"/>
                <a:ea typeface="Times New Roman"/>
              </a:rPr>
              <a:t>       - СПб: Союз, 2005.</a:t>
            </a:r>
            <a:endParaRPr lang="ru-RU" sz="1600" dirty="0">
              <a:effectLst/>
              <a:latin typeface="Times New Roman"/>
              <a:ea typeface="Times New Roman"/>
            </a:endParaRPr>
          </a:p>
        </p:txBody>
      </p:sp>
    </p:spTree>
    <p:extLst>
      <p:ext uri="{BB962C8B-B14F-4D97-AF65-F5344CB8AC3E}">
        <p14:creationId xmlns:p14="http://schemas.microsoft.com/office/powerpoint/2010/main" val="361564976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75656" y="836712"/>
            <a:ext cx="6264696" cy="2308324"/>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spcAft>
                <a:spcPts val="0"/>
              </a:spcAft>
            </a:pPr>
            <a:r>
              <a:rPr lang="ru-RU" dirty="0">
                <a:latin typeface="Times New Roman"/>
                <a:ea typeface="Times New Roman"/>
              </a:rPr>
              <a:t> 7.   </a:t>
            </a:r>
            <a:r>
              <a:rPr lang="ru-RU" dirty="0" err="1">
                <a:latin typeface="Times New Roman"/>
                <a:ea typeface="Times New Roman"/>
              </a:rPr>
              <a:t>Баряева</a:t>
            </a:r>
            <a:r>
              <a:rPr lang="ru-RU" dirty="0">
                <a:latin typeface="Times New Roman"/>
                <a:ea typeface="Times New Roman"/>
              </a:rPr>
              <a:t> Л. Б., Кондратьева С.Ю. Игры-занятия с песком и водой: Пособие для педагогов и </a:t>
            </a:r>
            <a:endParaRPr lang="ru-RU" sz="1600" dirty="0">
              <a:latin typeface="Times New Roman"/>
              <a:ea typeface="Times New Roman"/>
            </a:endParaRPr>
          </a:p>
          <a:p>
            <a:pPr>
              <a:spcAft>
                <a:spcPts val="0"/>
              </a:spcAft>
            </a:pPr>
            <a:r>
              <a:rPr lang="ru-RU" dirty="0">
                <a:latin typeface="Times New Roman"/>
                <a:ea typeface="Times New Roman"/>
              </a:rPr>
              <a:t>       родителей. - СПб.: 2008.</a:t>
            </a:r>
            <a:endParaRPr lang="ru-RU" sz="1600" dirty="0">
              <a:latin typeface="Times New Roman"/>
              <a:ea typeface="Times New Roman"/>
            </a:endParaRPr>
          </a:p>
          <a:p>
            <a:pPr>
              <a:spcAft>
                <a:spcPts val="0"/>
              </a:spcAft>
            </a:pPr>
            <a:r>
              <a:rPr lang="ru-RU" dirty="0">
                <a:latin typeface="Times New Roman"/>
                <a:ea typeface="Times New Roman"/>
              </a:rPr>
              <a:t> 8.   Работы: </a:t>
            </a:r>
            <a:r>
              <a:rPr lang="ru-RU" dirty="0" err="1">
                <a:latin typeface="Times New Roman"/>
                <a:ea typeface="Times New Roman"/>
              </a:rPr>
              <a:t>Мешавкиной</a:t>
            </a:r>
            <a:r>
              <a:rPr lang="ru-RU" dirty="0">
                <a:latin typeface="Times New Roman"/>
                <a:ea typeface="Times New Roman"/>
              </a:rPr>
              <a:t> Т. Ф., </a:t>
            </a:r>
            <a:r>
              <a:rPr lang="ru-RU" dirty="0" err="1">
                <a:latin typeface="Times New Roman"/>
                <a:ea typeface="Times New Roman"/>
              </a:rPr>
              <a:t>Белика</a:t>
            </a:r>
            <a:r>
              <a:rPr lang="ru-RU" dirty="0">
                <a:latin typeface="Times New Roman"/>
                <a:ea typeface="Times New Roman"/>
              </a:rPr>
              <a:t> Ю.Н., </a:t>
            </a:r>
            <a:r>
              <a:rPr lang="ru-RU" dirty="0" err="1">
                <a:latin typeface="Times New Roman"/>
                <a:ea typeface="Times New Roman"/>
              </a:rPr>
              <a:t>Довгаль</a:t>
            </a:r>
            <a:r>
              <a:rPr lang="ru-RU" dirty="0">
                <a:latin typeface="Times New Roman"/>
                <a:ea typeface="Times New Roman"/>
              </a:rPr>
              <a:t> Н. В., </a:t>
            </a:r>
            <a:r>
              <a:rPr lang="ru-RU" dirty="0" err="1">
                <a:latin typeface="Times New Roman"/>
                <a:ea typeface="Times New Roman"/>
              </a:rPr>
              <a:t>Кирилейзы</a:t>
            </a:r>
            <a:r>
              <a:rPr lang="ru-RU" dirty="0">
                <a:latin typeface="Times New Roman"/>
                <a:ea typeface="Times New Roman"/>
              </a:rPr>
              <a:t> Т.В., </a:t>
            </a:r>
            <a:r>
              <a:rPr lang="ru-RU" dirty="0" err="1">
                <a:latin typeface="Times New Roman"/>
                <a:ea typeface="Times New Roman"/>
              </a:rPr>
              <a:t>Стребеневой</a:t>
            </a:r>
            <a:r>
              <a:rPr lang="ru-RU" dirty="0">
                <a:latin typeface="Times New Roman"/>
                <a:ea typeface="Times New Roman"/>
              </a:rPr>
              <a:t> Н., </a:t>
            </a:r>
            <a:endParaRPr lang="ru-RU" sz="1600" dirty="0">
              <a:latin typeface="Times New Roman"/>
              <a:ea typeface="Times New Roman"/>
            </a:endParaRPr>
          </a:p>
          <a:p>
            <a:pPr>
              <a:spcAft>
                <a:spcPts val="0"/>
              </a:spcAft>
            </a:pPr>
            <a:r>
              <a:rPr lang="ru-RU" dirty="0">
                <a:latin typeface="Times New Roman"/>
                <a:ea typeface="Times New Roman"/>
              </a:rPr>
              <a:t>       </a:t>
            </a:r>
            <a:r>
              <a:rPr lang="ru-RU" dirty="0" err="1">
                <a:latin typeface="Times New Roman"/>
                <a:ea typeface="Times New Roman"/>
              </a:rPr>
              <a:t>Бондарцевой</a:t>
            </a:r>
            <a:r>
              <a:rPr lang="ru-RU" dirty="0">
                <a:latin typeface="Times New Roman"/>
                <a:ea typeface="Times New Roman"/>
              </a:rPr>
              <a:t> С.Н.,  </a:t>
            </a:r>
            <a:r>
              <a:rPr lang="ru-RU" dirty="0" err="1">
                <a:latin typeface="Times New Roman"/>
                <a:ea typeface="Times New Roman"/>
              </a:rPr>
              <a:t>Кузуба</a:t>
            </a:r>
            <a:r>
              <a:rPr lang="ru-RU" dirty="0">
                <a:latin typeface="Times New Roman"/>
                <a:ea typeface="Times New Roman"/>
              </a:rPr>
              <a:t> Н., </a:t>
            </a:r>
            <a:r>
              <a:rPr lang="ru-RU" dirty="0" err="1">
                <a:latin typeface="Times New Roman"/>
                <a:ea typeface="Times New Roman"/>
              </a:rPr>
              <a:t>Осипука</a:t>
            </a:r>
            <a:r>
              <a:rPr lang="ru-RU" dirty="0">
                <a:latin typeface="Times New Roman"/>
                <a:ea typeface="Times New Roman"/>
              </a:rPr>
              <a:t> Э.</a:t>
            </a:r>
            <a:endParaRPr lang="ru-RU" sz="1600" dirty="0">
              <a:latin typeface="Times New Roman"/>
              <a:ea typeface="Times New Roman"/>
            </a:endParaRPr>
          </a:p>
          <a:p>
            <a:pPr>
              <a:spcAft>
                <a:spcPts val="0"/>
              </a:spcAft>
            </a:pPr>
            <a:r>
              <a:rPr lang="ru-RU" dirty="0">
                <a:latin typeface="Times New Roman"/>
                <a:ea typeface="Times New Roman"/>
              </a:rPr>
              <a:t> 9.   Интернет-ресурсы.</a:t>
            </a:r>
            <a:endParaRPr lang="ru-RU" sz="1600" dirty="0">
              <a:latin typeface="Times New Roman"/>
              <a:ea typeface="Times New Roman"/>
            </a:endParaRPr>
          </a:p>
          <a:p>
            <a:pPr marL="228600">
              <a:spcAft>
                <a:spcPts val="0"/>
              </a:spcAft>
            </a:pPr>
            <a:r>
              <a:rPr lang="ru-RU" dirty="0">
                <a:solidFill>
                  <a:srgbClr val="333333"/>
                </a:solidFill>
                <a:latin typeface="Times New Roman"/>
                <a:ea typeface="Times New Roman"/>
              </a:rPr>
              <a:t> </a:t>
            </a:r>
            <a:endParaRPr lang="ru-RU" sz="1600" dirty="0">
              <a:effectLst/>
              <a:latin typeface="Times New Roman"/>
              <a:ea typeface="Times New Roman"/>
            </a:endParaRPr>
          </a:p>
        </p:txBody>
      </p:sp>
    </p:spTree>
    <p:extLst>
      <p:ext uri="{BB962C8B-B14F-4D97-AF65-F5344CB8AC3E}">
        <p14:creationId xmlns:p14="http://schemas.microsoft.com/office/powerpoint/2010/main" val="352839416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Кнопка">
  <a:themeElements>
    <a:clrScheme name="Кнопка">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Кнопка">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нопка">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109</TotalTime>
  <Words>1681</Words>
  <Application>Microsoft Office PowerPoint</Application>
  <PresentationFormat>Экран (4:3)</PresentationFormat>
  <Paragraphs>138</Paragraphs>
  <Slides>36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36</vt:i4>
      </vt:variant>
    </vt:vector>
  </HeadingPairs>
  <TitlesOfParts>
    <vt:vector size="37" baseType="lpstr">
      <vt:lpstr>Кнопка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ПК</dc:creator>
  <cp:lastModifiedBy>ALBINA</cp:lastModifiedBy>
  <cp:revision>14</cp:revision>
  <dcterms:created xsi:type="dcterms:W3CDTF">2015-05-21T03:20:35Z</dcterms:created>
  <dcterms:modified xsi:type="dcterms:W3CDTF">2017-11-26T12:56:08Z</dcterms:modified>
</cp:coreProperties>
</file>