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6" r:id="rId4"/>
    <p:sldId id="276" r:id="rId5"/>
    <p:sldId id="258" r:id="rId6"/>
    <p:sldId id="265" r:id="rId7"/>
    <p:sldId id="259" r:id="rId8"/>
    <p:sldId id="282" r:id="rId9"/>
    <p:sldId id="267" r:id="rId10"/>
    <p:sldId id="260" r:id="rId11"/>
    <p:sldId id="262" r:id="rId12"/>
    <p:sldId id="271" r:id="rId13"/>
    <p:sldId id="272" r:id="rId14"/>
    <p:sldId id="273" r:id="rId15"/>
    <p:sldId id="274" r:id="rId16"/>
    <p:sldId id="264" r:id="rId17"/>
    <p:sldId id="261" r:id="rId18"/>
    <p:sldId id="263" r:id="rId19"/>
    <p:sldId id="270" r:id="rId20"/>
    <p:sldId id="277" r:id="rId21"/>
    <p:sldId id="278" r:id="rId22"/>
    <p:sldId id="279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86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1577" y="1988840"/>
            <a:ext cx="7920880" cy="2749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Методическое описание и рекомендации</a:t>
            </a:r>
          </a:p>
          <a:p>
            <a:pPr algn="ctr">
              <a:spcAft>
                <a:spcPts val="100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по проведению занятий по теме</a:t>
            </a:r>
            <a:endParaRPr lang="ru-RU" sz="2400" b="1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ru-RU" sz="24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«Знакомство с бурятским народным орнаментом. Выполнение 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эскиза </a:t>
            </a:r>
            <a:r>
              <a:rPr lang="ru-RU" sz="24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орнаментальной композиции фасада  сундука «</a:t>
            </a:r>
            <a:r>
              <a:rPr lang="ru-RU" sz="2400" b="1" i="1" dirty="0" err="1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абдар</a:t>
            </a:r>
            <a:r>
              <a:rPr lang="ru-RU" sz="24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» в технике аппликация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47539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kern="0" dirty="0">
                <a:solidFill>
                  <a:srgbClr val="365F91"/>
                </a:solidFill>
                <a:latin typeface="Cambria"/>
                <a:ea typeface="Times New Roman"/>
                <a:cs typeface="Times New Roman"/>
              </a:rPr>
              <a:t>МУНИЦИПАЛЬНОЕ АВТОНОМНОЕ  УЧРЕЖДЕНИЕ </a:t>
            </a:r>
          </a:p>
          <a:p>
            <a:pPr algn="ctr">
              <a:spcAft>
                <a:spcPts val="0"/>
              </a:spcAft>
            </a:pPr>
            <a:r>
              <a:rPr lang="ru-RU" sz="1600" b="1" kern="0" dirty="0">
                <a:solidFill>
                  <a:srgbClr val="365F91"/>
                </a:solidFill>
                <a:latin typeface="Cambria"/>
                <a:ea typeface="Times New Roman"/>
                <a:cs typeface="Times New Roman"/>
              </a:rPr>
              <a:t>ДОПОЛНИТЕЛЬНОГО ОБРАЗОВАНИЯ  </a:t>
            </a:r>
          </a:p>
          <a:p>
            <a:pPr algn="ctr">
              <a:spcAft>
                <a:spcPts val="0"/>
              </a:spcAft>
            </a:pPr>
            <a:r>
              <a:rPr lang="ru-RU" sz="1600" b="1" kern="0" dirty="0">
                <a:solidFill>
                  <a:srgbClr val="365F91"/>
                </a:solidFill>
                <a:latin typeface="Cambria"/>
                <a:ea typeface="Times New Roman"/>
                <a:cs typeface="Times New Roman"/>
              </a:rPr>
              <a:t>«Детская художественная школа им. Р. С. Мэрдыгеева»</a:t>
            </a:r>
            <a:endParaRPr lang="ru-RU" sz="1600" b="1" kern="0" dirty="0">
              <a:solidFill>
                <a:srgbClr val="365F91"/>
              </a:solidFill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50048" y="5733256"/>
            <a:ext cx="1843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Cambria" pitchFamily="18" charset="0"/>
                <a:cs typeface="Aharoni" pitchFamily="2" charset="-79"/>
              </a:rPr>
              <a:t>Улан-Удэ, 2018г.</a:t>
            </a:r>
            <a:endParaRPr lang="ru-RU" dirty="0">
              <a:solidFill>
                <a:srgbClr val="0070C0"/>
              </a:solidFill>
              <a:latin typeface="Cambria" pitchFamily="18" charset="0"/>
              <a:cs typeface="Aharoni" pitchFamily="2" charset="-79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-25334"/>
            <a:ext cx="9144000" cy="6883334"/>
          </a:xfrm>
          <a:prstGeom prst="frame">
            <a:avLst>
              <a:gd name="adj1" fmla="val 1278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80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5664" y="260648"/>
            <a:ext cx="79208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Комплексное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тематическое задание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«Знакомство с бурятским народным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орнаментом. Выполнение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эскиза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орнаментальной композиции фасада  сундука «</a:t>
            </a:r>
            <a:r>
              <a:rPr lang="ru-RU" sz="2000" b="1" i="1" dirty="0" err="1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абдар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» в технике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аппликация» реализуется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учебным планом ДХШ им. Р.С. Мэрдыгеева г. Улан-Удэ по дополнительной предпрофессиональной общеобразовательной программе</a:t>
            </a:r>
            <a:r>
              <a:rPr lang="ru-RU" sz="2000" i="1" dirty="0">
                <a:solidFill>
                  <a:srgbClr val="0070C0"/>
                </a:solidFill>
                <a:latin typeface="Calibri"/>
                <a:ea typeface="Times New Roman"/>
                <a:cs typeface="Times New Roman"/>
              </a:rPr>
              <a:t>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в области изобразительного  искусства «Живопись» в вариативной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части: учебный предмет «Декоративная композиция».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редназначена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для обучающихся 1 класса художественных школ и школ искусств, рассчитана на 13,5 часов, с учетом занятия 1,5 часа в неделю. </a:t>
            </a:r>
            <a:endParaRPr lang="ru-RU" sz="2000" b="1" i="1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Рекомендуется как вариант внедрения регионального компонента в учебную программу и изучения основ формальной композиции  для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преподавателей художественного отделения ДШИ,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ДХШ.</a:t>
            </a:r>
            <a:endParaRPr lang="ru-RU" sz="2000" b="1" i="1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1591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5752" y="188640"/>
            <a:ext cx="8334672" cy="650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Данная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методическая работа посвящается изучению основ формальной композиции через бурятский народный орнамент. Приведены  сведения о бурятских орнаментах, использования их в изучении видов симметрии, ритмической организации мотивов в орнаментальной композиции. Прилагается иллюстративный материал. </a:t>
            </a:r>
            <a:endParaRPr lang="ru-RU" sz="2000" b="1" i="1" u="sng" dirty="0" smtClean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Цель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методической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работы - приобретение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знаний о традиционном бурятском изобразительном искусстве, формирование художественного вкуса,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эстетического восприятия действительности  и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искусства.</a:t>
            </a:r>
            <a:endParaRPr lang="ru-RU" sz="2000" b="1" i="1" dirty="0" smtClean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Главная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задача 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-  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научить  детей согласовывать между собой детали для объединения их в единое целое, создавать вариации орнаментальных мотивов и собственные композиции на основе традиционных бурятских орнаментов.</a:t>
            </a:r>
            <a:endParaRPr lang="ru-RU" sz="2000" b="1" i="1" dirty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064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9761" y="332656"/>
            <a:ext cx="8429487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ru-RU" sz="2400" b="1" i="1" u="sng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Связь с предметами:</a:t>
            </a:r>
            <a:endParaRPr lang="ru-RU" sz="2400" b="1" i="1" u="sng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 Изучение основ формальной композиции на уроках  декоративной композиции, станковой композиции, графики и беседах об искусстве.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Параллели в предметах в знакомстве и в изучении традиционной народной культурой. 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16137" y="3429000"/>
            <a:ext cx="8429487" cy="2595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ru-RU" sz="2400" b="1" i="1" u="sng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Наглядность: </a:t>
            </a:r>
            <a:r>
              <a:rPr lang="ru-RU" sz="2400" b="1" i="1" u="sng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</a:p>
          <a:p>
            <a:pPr marL="342900" lvl="0" indent="-342900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  <a:buFont typeface="+mj-lt"/>
              <a:buAutoNum type="arabicPeriod"/>
              <a:tabLst>
                <a:tab pos="504825" algn="l"/>
              </a:tabLst>
            </a:pP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И</a:t>
            </a: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ллюстрации традиционных бурятских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орнаментов, декоративное оформление сундуков «</a:t>
            </a:r>
            <a:r>
              <a:rPr lang="ru-RU" sz="2000" b="1" i="1" dirty="0" err="1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абдар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  <a:buFont typeface="+mj-lt"/>
              <a:buAutoNum type="arabicPeriod"/>
              <a:tabLst>
                <a:tab pos="504825" algn="l"/>
              </a:tabLst>
            </a:pP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Работы учащихся прошлых лет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977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558640"/>
              </p:ext>
            </p:extLst>
          </p:nvPr>
        </p:nvGraphicFramePr>
        <p:xfrm>
          <a:off x="251520" y="471428"/>
          <a:ext cx="8712970" cy="61635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6819"/>
                <a:gridCol w="2383035"/>
                <a:gridCol w="2076844"/>
                <a:gridCol w="2987103"/>
                <a:gridCol w="747159"/>
                <a:gridCol w="72010"/>
              </a:tblGrid>
              <a:tr h="85863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№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Тема занятия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Задачи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Материалы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Кол-во </a:t>
                      </a:r>
                      <a:r>
                        <a:rPr lang="ru-RU" sz="1400" dirty="0">
                          <a:effectLst/>
                        </a:rPr>
                        <a:t>часов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</a:tr>
              <a:tr h="154926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90170" algn="l"/>
                        </a:tabLs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Введение. Бурятский народный орнамент. 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Знакомство  с видами бурятских орнаментов.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Калькирование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Иллюстративный материал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Графитовый карандаш ТМ, гелевая ручка, фломастеры, калька.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7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90170" algn="l"/>
                        </a:tabLst>
                      </a:pPr>
                      <a:r>
                        <a:rPr lang="ru-RU" sz="900" dirty="0" smtClean="0">
                          <a:effectLst/>
                        </a:rPr>
                        <a:t>2.</a:t>
                      </a: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Упражнения. Симметрия в орнаментах.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Выполнение орнаментальной полосы, углового орнамента.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Графитовый карандаш ТМ,  белый картон, цветная бумага, ножницы.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4,5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7533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90170" algn="l"/>
                        </a:tabLs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Выполнение эскиза в цвете.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Поиск   цветового решения композиции.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Графитовый карандаш ТМ бумага, гуашь.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7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90170" algn="l"/>
                        </a:tabLst>
                      </a:pPr>
                      <a:r>
                        <a:rPr lang="ru-RU" sz="900" dirty="0" smtClean="0">
                          <a:effectLst/>
                        </a:rPr>
                        <a:t>3.</a:t>
                      </a: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Эскиз орнаментальной композиции   фасада сундука «</a:t>
                      </a:r>
                      <a:r>
                        <a:rPr lang="ru-RU" sz="1400" b="1" dirty="0" err="1">
                          <a:effectLst/>
                        </a:rPr>
                        <a:t>абдар</a:t>
                      </a:r>
                      <a:r>
                        <a:rPr lang="ru-RU" sz="1400" b="1" dirty="0">
                          <a:effectLst/>
                        </a:rPr>
                        <a:t>» в технике аппликация.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Выполнение эскиза.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Цветной картон, цветная бумага,  графитовый карандаш ТМ, ножницы.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131840" y="34506"/>
            <a:ext cx="2888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План проведения занятий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28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254" y="0"/>
            <a:ext cx="878323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Введение. Бурятский народный орнамент. </a:t>
            </a:r>
            <a:endParaRPr lang="ru-RU" sz="2000" b="1" i="1" dirty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Изучение видов бурятских орнаментов, их особенности линейного графического и цветового  решений.   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ru-RU" b="1" i="1" u="sng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Виды орнаментов </a:t>
            </a:r>
            <a:r>
              <a:rPr lang="ru-RU" sz="1600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геометрический – узор, состоящий из геометрических фигур (ромбы, круги и т.д.)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растительный 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</a:rPr>
              <a:t>– узор состоящий из элементов, изображающих части растений (цветы, травы, листья);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i="1" dirty="0" err="1" smtClean="0">
                <a:solidFill>
                  <a:srgbClr val="0070C0"/>
                </a:solidFill>
                <a:latin typeface="Times New Roman"/>
                <a:ea typeface="Times New Roman"/>
              </a:rPr>
              <a:t>орнитоморфный</a:t>
            </a: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</a:rPr>
              <a:t>– узор, где основным мотивом является изображение, образ птицы.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зооморфный 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</a:rPr>
              <a:t>– узор, где основным мотивом является изображение животного</a:t>
            </a: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.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природные – мотивами узоров являются солнце,  луна, горы, вода, явления природы (облака, огонь) и пр.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культовые –  мотивы буддийских символик (птица </a:t>
            </a:r>
            <a:r>
              <a:rPr lang="ru-RU" b="1" i="1" dirty="0" err="1">
                <a:solidFill>
                  <a:srgbClr val="0070C0"/>
                </a:solidFill>
                <a:latin typeface="Times New Roman"/>
                <a:ea typeface="Times New Roman"/>
              </a:rPr>
              <a:t>Г</a:t>
            </a:r>
            <a:r>
              <a:rPr lang="ru-RU" b="1" i="1" dirty="0" err="1" smtClean="0">
                <a:solidFill>
                  <a:srgbClr val="0070C0"/>
                </a:solidFill>
                <a:latin typeface="Times New Roman"/>
                <a:ea typeface="Times New Roman"/>
              </a:rPr>
              <a:t>аруда</a:t>
            </a: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, дракон, лев и т.д.)</a:t>
            </a:r>
          </a:p>
        </p:txBody>
      </p:sp>
    </p:spTree>
    <p:extLst>
      <p:ext uri="{BB962C8B-B14F-4D97-AF65-F5344CB8AC3E}">
        <p14:creationId xmlns:p14="http://schemas.microsoft.com/office/powerpoint/2010/main" val="369359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759" y="260648"/>
            <a:ext cx="8568952" cy="4869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lvl="0" algn="just">
              <a:lnSpc>
                <a:spcPct val="150000"/>
              </a:lnSpc>
              <a:spcAft>
                <a:spcPts val="1000"/>
              </a:spcAft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Задание 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заключается в сборе материала: ксерокопирование бурятских орнаментов, калькирование. </a:t>
            </a:r>
          </a:p>
          <a:p>
            <a:pPr marL="180000" lvl="0" algn="just">
              <a:lnSpc>
                <a:spcPct val="150000"/>
              </a:lnSpc>
              <a:spcAft>
                <a:spcPts val="1000"/>
              </a:spcAft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Калькирование 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дает возможность обратить внимание на формы исполнения орнаментов: орнаменты  из прямых линий (отрезков) соединенных под углом 90, 45 градусов («</a:t>
            </a:r>
            <a:r>
              <a:rPr lang="ru-RU" b="1" i="1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улзы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» - узел счастья, «</a:t>
            </a:r>
            <a:r>
              <a:rPr lang="ru-RU" b="1" i="1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хас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тамга» и т.д.); плавных круговых сегментных движений (бараньи рога, растительные мотивы и т.д.).  </a:t>
            </a:r>
          </a:p>
          <a:p>
            <a:pPr marL="180000" lvl="0" algn="just">
              <a:lnSpc>
                <a:spcPct val="150000"/>
              </a:lnSpc>
              <a:spcAft>
                <a:spcPts val="1000"/>
              </a:spcAft>
            </a:pPr>
            <a:r>
              <a:rPr lang="ru-RU" b="1" i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За </a:t>
            </a:r>
            <a:r>
              <a:rPr lang="ru-RU" b="1" i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короткое время обучающиеся выдают достаточное количество рисунков орнаментов на кальке, что дает возможность для их восприятия – изучения орнаментов, развития наблюдательности, зрительной памяти. При этом формируется заинтересованное отношение к народному искусству, желание постичь красоту народного орнаментального решения.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11267" name="Picture 3" descr="C:\Users\HP\Desktop\ДХШ\Атестация Гармаев Б.В2\Новая папка1\11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59" y="5373216"/>
            <a:ext cx="8352928" cy="110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20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32656"/>
            <a:ext cx="4487319" cy="4633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Aft>
                <a:spcPts val="600"/>
              </a:spcAft>
            </a:pPr>
            <a:r>
              <a:rPr lang="ru-RU" b="1" i="1" u="sng" dirty="0">
                <a:solidFill>
                  <a:srgbClr val="0070C0"/>
                </a:solidFill>
                <a:latin typeface="Times New Roman"/>
                <a:cs typeface="Times New Roman"/>
              </a:rPr>
              <a:t>У</a:t>
            </a:r>
            <a:r>
              <a:rPr lang="ru-RU" b="1" i="1" u="sng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пражнения. Симметрия в орнаментах. </a:t>
            </a:r>
            <a:endParaRPr lang="ru-RU" sz="1400" b="1" u="sng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83032"/>
            <a:ext cx="8424936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Задание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заключается в выполнении ряда упражнений с возможностью различной ритмической организацией элементов бурятского орнамента. 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На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сложенную в 3, 4 раза цветную полосу дети рисуют элемент бурятского орнамента и вырезают. Орнаментальную полосу дети выполняют несколько раз. При неправильном переводе рисунка элемента орнамента получаются орнаменты произвольного типа, не имеющего ничего общего с традиционным орнаментом.  При правильном исполнении учащийся выдает свою собственную интерпретацию бурятского орнамента на основе его элемента. Согнув цветную бумагу в виде равнобедренного треугольника, переносят рисунок орнаментального мотива и вырезают угловой орнамент.    Центральный орнамент – в круге или ромбе - выполняют таким же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образом.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Преподавателем предоставляется иллюстративный материал: различные виды традиционных бурятских орнаментов.  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endParaRPr lang="ru-RU" sz="1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52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366753"/>
            <a:ext cx="78224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Один </a:t>
            </a:r>
            <a:r>
              <a:rPr lang="ru-RU" sz="2000" b="1" dirty="0">
                <a:solidFill>
                  <a:srgbClr val="0070C0"/>
                </a:solidFill>
                <a:latin typeface="Times New Roman"/>
                <a:ea typeface="Times New Roman"/>
              </a:rPr>
              <a:t>из самых популярных мотивов в бурятской орнаментике «рога барана» </a:t>
            </a:r>
            <a:r>
              <a:rPr lang="ru-RU" sz="2000" b="1" i="1" dirty="0" err="1">
                <a:solidFill>
                  <a:srgbClr val="0070C0"/>
                </a:solidFill>
                <a:latin typeface="Times New Roman"/>
                <a:ea typeface="Times New Roman"/>
              </a:rPr>
              <a:t>хусын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 err="1">
                <a:solidFill>
                  <a:srgbClr val="0070C0"/>
                </a:solidFill>
                <a:latin typeface="Times New Roman"/>
                <a:ea typeface="Times New Roman"/>
              </a:rPr>
              <a:t>эбэр</a:t>
            </a: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.</a:t>
            </a:r>
          </a:p>
          <a:p>
            <a:pPr lvl="0"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(работы обучающихся)</a:t>
            </a:r>
            <a:endParaRPr lang="ru-RU" sz="20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pic>
        <p:nvPicPr>
          <p:cNvPr id="8194" name="Picture 2" descr="C:\Users\HP\Desktop\ДХШ\Атестация Гармаев Б.В2\Новая папка1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70381"/>
            <a:ext cx="2664297" cy="16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HP\Desktop\ДХШ\Атестация Гармаев Б.В2\Новая папка1\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10" y="2132856"/>
            <a:ext cx="1747899" cy="170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HP\Desktop\ДХШ\Атестация Гармаев Б.В2\Новая папка1\8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60" y="2132856"/>
            <a:ext cx="1574006" cy="172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HP\Desktop\ДХШ\Атестация Гармаев Б.В2\Новая папка1\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37641" y="1415374"/>
            <a:ext cx="1704738" cy="760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4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60648"/>
            <a:ext cx="5852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Орнаментальные полосы выполненные обучающимися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26" y="1005271"/>
            <a:ext cx="3404446" cy="2135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60" y="3427514"/>
            <a:ext cx="3159968" cy="2354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936081"/>
            <a:ext cx="3501514" cy="219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334" y="3427514"/>
            <a:ext cx="3490811" cy="2346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87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065" y="3356992"/>
            <a:ext cx="4445108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09014"/>
            <a:ext cx="3412034" cy="2433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32" y="541104"/>
            <a:ext cx="2912039" cy="25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70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27" y="1412776"/>
            <a:ext cx="6696743" cy="471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09104" y="672914"/>
            <a:ext cx="6226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Угловые орнаменты выполненные обучающимися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07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2758" y="476672"/>
            <a:ext cx="8640960" cy="442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Выполнение эскиза в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цвете.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Обучающийся  выполняют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задание в различных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цветных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материалах: гуашь, акварель, цветные карандаши, ручки, фломастеры и пр. Появляется возможность  выдать все богатство колористического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решения. Изученный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накопленный материал является большой подмогой. Обучающийся может перенять и передать способы традиционного решения такой композиции, а так же переработать и  выдать свое собственное решение в цвете. При желании обучающийся может усложнить композицию передачей объема за счет свето-тонального послойного   решения  толщины орнаментов (примеры такого решения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стоит продемонстрировать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иллюстративных материалах). </a:t>
            </a:r>
            <a:endParaRPr lang="ru-RU" b="1" i="1" dirty="0">
              <a:solidFill>
                <a:srgbClr val="0070C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26" name="Picture 2" descr="C:\Users\HP\Desktop\аттестация 2017-18 ГСЮ\Атестация Гармаев Б.В2\Новая папка1\13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58" y="5085184"/>
            <a:ext cx="8640959" cy="157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35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P\Desktop\DSC_425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r="-425"/>
          <a:stretch/>
        </p:blipFill>
        <p:spPr bwMode="auto">
          <a:xfrm rot="15231297">
            <a:off x="3439651" y="1488431"/>
            <a:ext cx="4227551" cy="4417922"/>
          </a:xfrm>
          <a:prstGeom prst="rect">
            <a:avLst/>
          </a:prstGeom>
          <a:noFill/>
          <a:ln w="104775">
            <a:solidFill>
              <a:schemeClr val="accent5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P\Desktop\IMG_20180213_2149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2255">
            <a:off x="1257337" y="861365"/>
            <a:ext cx="2431426" cy="506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39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280920" cy="4837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Эскиз </a:t>
            </a: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орнаментальной композиции   фасада сундука «</a:t>
            </a:r>
            <a:r>
              <a:rPr lang="ru-RU" sz="2000" b="1" i="1" dirty="0" err="1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абдар</a:t>
            </a: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 в технике аппликация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Задание </a:t>
            </a: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заключается в выполнение орнаментальной композиции в прямоугольном формате А4. С помощью орнаментальных полос, угловых орнаментов и центрального кругового или ромбовидного орнамента обучающийся составляет композицию. Здесь решается задача количества пятна: выбор толщины орнаментальных полос, размера углового орнамента и центрального пятна. Для возможности выбора </a:t>
            </a:r>
            <a:r>
              <a:rPr lang="ru-RU" sz="2000" b="1" i="1" dirty="0" err="1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цвето</a:t>
            </a:r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-тонального решения, заранее запасаемся всевозможными цветными бумагами.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2000" b="1" i="1" dirty="0">
              <a:solidFill>
                <a:srgbClr val="0070C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 descr="C:\Users\HP\Desktop\аттестация 2017-18 ГСЮ\Атестация Гармаев Б.В2\Новая папка1\2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76" y="5289948"/>
            <a:ext cx="1150513" cy="114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425" y="5289948"/>
            <a:ext cx="114617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664" y="5289947"/>
            <a:ext cx="114617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360" y="5308174"/>
            <a:ext cx="114617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5308174"/>
            <a:ext cx="114617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02846"/>
            <a:ext cx="114617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251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7" r="8717"/>
          <a:stretch/>
        </p:blipFill>
        <p:spPr bwMode="auto">
          <a:xfrm>
            <a:off x="337414" y="754753"/>
            <a:ext cx="3708000" cy="366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" r="5585"/>
          <a:stretch/>
        </p:blipFill>
        <p:spPr bwMode="auto">
          <a:xfrm flipH="1">
            <a:off x="3977976" y="2924944"/>
            <a:ext cx="4788000" cy="369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Users\HP\Desktop\ДХШ\Атестация Гармаев Б.В2\Новая папка1\14 - копия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4500720"/>
            <a:ext cx="2160240" cy="2189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72736"/>
            <a:ext cx="2879872" cy="207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21609" y="126903"/>
            <a:ext cx="6490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dirty="0" smtClean="0"/>
              <a:t>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Дети выполняют декоративные элементы фасада  сундука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545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9801" y="297522"/>
            <a:ext cx="42352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Эскизы   сундука в технике аппликация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Работы обучающихся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783" y="3992184"/>
            <a:ext cx="3312368" cy="234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125" y="1196752"/>
            <a:ext cx="3169685" cy="234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73" y="1196752"/>
            <a:ext cx="3402013" cy="239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95" y="3899310"/>
            <a:ext cx="3562212" cy="252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74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ДХШ\Атестация Гармаев Б.В2\Новая папка1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60" y="620689"/>
            <a:ext cx="380292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P\Desktop\ДХШ\Атестация Гармаев Б.В2\Новая папка1\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37" y="3789041"/>
            <a:ext cx="3647613" cy="264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P\Desktop\ДХШ\Атестация Гармаев Б.В2\Новая папка1\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831" y="3720279"/>
            <a:ext cx="3626087" cy="260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805" y="604800"/>
            <a:ext cx="3640137" cy="256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83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07744" y="261133"/>
            <a:ext cx="2798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Подведение итогов</a:t>
            </a:r>
            <a:endParaRPr 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063" y="261134"/>
            <a:ext cx="703386" cy="6264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99" t="36488" r="23144" b="8738"/>
          <a:stretch/>
        </p:blipFill>
        <p:spPr bwMode="auto">
          <a:xfrm>
            <a:off x="611560" y="725222"/>
            <a:ext cx="4168340" cy="4495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587" r="26185" b="18379"/>
          <a:stretch/>
        </p:blipFill>
        <p:spPr bwMode="auto">
          <a:xfrm flipH="1">
            <a:off x="3131839" y="3166491"/>
            <a:ext cx="4883224" cy="332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141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052736"/>
            <a:ext cx="4676778" cy="221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717032"/>
            <a:ext cx="4077473" cy="270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40162"/>
            <a:ext cx="3925888" cy="2777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836" y="1102567"/>
            <a:ext cx="1633026" cy="224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02644" y="1101567"/>
            <a:ext cx="1728192" cy="224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09944" y="260648"/>
            <a:ext cx="57241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Иллюстративный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материал</a:t>
            </a:r>
            <a:endParaRPr lang="ru-RU" sz="20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Варианты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оформления фасадов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сундука «</a:t>
            </a:r>
            <a:r>
              <a:rPr lang="ru-RU" sz="20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абдар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16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" t="-2" r="79673" b="51150"/>
          <a:stretch/>
        </p:blipFill>
        <p:spPr bwMode="auto">
          <a:xfrm>
            <a:off x="3497024" y="1314180"/>
            <a:ext cx="1656000" cy="1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61616" y="338049"/>
            <a:ext cx="452681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 </a:t>
            </a:r>
            <a:r>
              <a:rPr lang="ru-RU" sz="2000" b="1" dirty="0">
                <a:solidFill>
                  <a:srgbClr val="0070C0"/>
                </a:solidFill>
                <a:latin typeface="Times New Roman"/>
                <a:ea typeface="Times New Roman"/>
              </a:rPr>
              <a:t>О</a:t>
            </a: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рнамент </a:t>
            </a:r>
            <a:r>
              <a:rPr lang="ru-RU" sz="2000" b="1" dirty="0">
                <a:solidFill>
                  <a:srgbClr val="0070C0"/>
                </a:solidFill>
                <a:latin typeface="Times New Roman"/>
                <a:ea typeface="Times New Roman"/>
              </a:rPr>
              <a:t>«рога барана» </a:t>
            </a:r>
            <a:r>
              <a:rPr lang="ru-RU" sz="2000" b="1" i="1" dirty="0" err="1">
                <a:solidFill>
                  <a:srgbClr val="0070C0"/>
                </a:solidFill>
                <a:latin typeface="Times New Roman"/>
                <a:ea typeface="Times New Roman"/>
              </a:rPr>
              <a:t>хусын</a:t>
            </a:r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 err="1">
                <a:solidFill>
                  <a:srgbClr val="0070C0"/>
                </a:solidFill>
                <a:latin typeface="Times New Roman"/>
                <a:ea typeface="Times New Roman"/>
              </a:rPr>
              <a:t>эбэр</a:t>
            </a:r>
            <a:r>
              <a:rPr lang="ru-RU" sz="2000" b="1" dirty="0">
                <a:solidFill>
                  <a:srgbClr val="0070C0"/>
                </a:solidFill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38751" y="3264985"/>
            <a:ext cx="67224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Times New Roman"/>
                <a:ea typeface="Times New Roman"/>
              </a:rPr>
              <a:t> Орнамент </a:t>
            </a: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«меандр» </a:t>
            </a:r>
            <a:r>
              <a:rPr lang="ru-RU" sz="2000" b="1" i="1" dirty="0" err="1" smtClean="0">
                <a:solidFill>
                  <a:srgbClr val="0070C0"/>
                </a:solidFill>
                <a:latin typeface="Times New Roman"/>
                <a:ea typeface="Times New Roman"/>
              </a:rPr>
              <a:t>алхан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 err="1" smtClean="0">
                <a:solidFill>
                  <a:srgbClr val="0070C0"/>
                </a:solidFill>
                <a:latin typeface="Times New Roman"/>
                <a:ea typeface="Times New Roman"/>
              </a:rPr>
              <a:t>хээ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– молоточный орнамент</a:t>
            </a: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14181"/>
            <a:ext cx="2174141" cy="1619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873" y="1271255"/>
            <a:ext cx="2261256" cy="1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1049"/>
            <a:ext cx="7776864" cy="1260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01208"/>
            <a:ext cx="777686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06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861048"/>
            <a:ext cx="2736304" cy="2362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68" y="3962146"/>
            <a:ext cx="2620775" cy="226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93649"/>
            <a:ext cx="2525744" cy="219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91980" y="3242102"/>
            <a:ext cx="35283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Круговой орнамент «шоу»   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0424" y="3242102"/>
            <a:ext cx="23065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Угловой орнамент</a:t>
            </a:r>
            <a:endParaRPr lang="ru-RU" i="1" dirty="0">
              <a:solidFill>
                <a:prstClr val="black"/>
              </a:solidFill>
            </a:endParaRPr>
          </a:p>
        </p:txBody>
      </p:sp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784" y="680566"/>
            <a:ext cx="3724275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2784" y="116632"/>
            <a:ext cx="35967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Орнамент «плетенка» -  </a:t>
            </a:r>
            <a:r>
              <a:rPr lang="ru-RU" sz="2000" b="1" i="1" dirty="0" err="1">
                <a:solidFill>
                  <a:srgbClr val="0070C0"/>
                </a:solidFill>
                <a:latin typeface="Times New Roman"/>
                <a:ea typeface="Times New Roman"/>
              </a:rPr>
              <a:t>улзы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13818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02801"/>
            <a:ext cx="2725737" cy="217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00196"/>
            <a:ext cx="2352444" cy="2156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076" y="1568188"/>
            <a:ext cx="2444750" cy="142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919" y="4526472"/>
            <a:ext cx="3806552" cy="181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73026"/>
            <a:ext cx="1966687" cy="2469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62070" y="701080"/>
            <a:ext cx="1960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Орнамент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огня</a:t>
            </a:r>
            <a:endParaRPr lang="ru-RU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03104" y="701080"/>
            <a:ext cx="23549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Орнамент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облаков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27646" y="3665095"/>
            <a:ext cx="1810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Орнамент </a:t>
            </a:r>
            <a:r>
              <a:rPr lang="ru-RU" sz="2000" b="1" i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гор</a:t>
            </a:r>
            <a:endParaRPr lang="ru-RU" i="1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25291" y="4065205"/>
            <a:ext cx="20158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i="1" dirty="0">
                <a:solidFill>
                  <a:srgbClr val="0070C0"/>
                </a:solidFill>
                <a:latin typeface="Times New Roman"/>
                <a:ea typeface="Times New Roman"/>
              </a:rPr>
              <a:t>Орнамент воды</a:t>
            </a:r>
            <a:endParaRPr lang="ru-RU" i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72705" y="188640"/>
            <a:ext cx="30306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i="1" u="sng" dirty="0" smtClean="0">
                <a:solidFill>
                  <a:srgbClr val="0070C0"/>
                </a:solidFill>
                <a:latin typeface="Times New Roman"/>
                <a:ea typeface="Times New Roman"/>
              </a:rPr>
              <a:t>Природные орнаменты  </a:t>
            </a:r>
            <a:endParaRPr lang="ru-RU" i="1" u="sn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47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1526</TotalTime>
  <Words>985</Words>
  <Application>Microsoft Office PowerPoint</Application>
  <PresentationFormat>Экран (4:3)</PresentationFormat>
  <Paragraphs>88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64</cp:revision>
  <dcterms:created xsi:type="dcterms:W3CDTF">2018-02-12T04:00:52Z</dcterms:created>
  <dcterms:modified xsi:type="dcterms:W3CDTF">2018-02-20T14:07:41Z</dcterms:modified>
</cp:coreProperties>
</file>