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87" r:id="rId3"/>
    <p:sldId id="282" r:id="rId4"/>
    <p:sldId id="286" r:id="rId5"/>
    <p:sldId id="289" r:id="rId6"/>
    <p:sldId id="259" r:id="rId7"/>
    <p:sldId id="261" r:id="rId8"/>
    <p:sldId id="260" r:id="rId9"/>
    <p:sldId id="264" r:id="rId10"/>
    <p:sldId id="263" r:id="rId11"/>
    <p:sldId id="266" r:id="rId12"/>
    <p:sldId id="268" r:id="rId13"/>
    <p:sldId id="288" r:id="rId14"/>
    <p:sldId id="270" r:id="rId15"/>
    <p:sldId id="290" r:id="rId16"/>
    <p:sldId id="271" r:id="rId17"/>
    <p:sldId id="272" r:id="rId18"/>
    <p:sldId id="273" r:id="rId19"/>
    <p:sldId id="274" r:id="rId20"/>
    <p:sldId id="275" r:id="rId21"/>
    <p:sldId id="28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879" autoAdjust="0"/>
  </p:normalViewPr>
  <p:slideViewPr>
    <p:cSldViewPr>
      <p:cViewPr varScale="1">
        <p:scale>
          <a:sx n="92" d="100"/>
          <a:sy n="92" d="100"/>
        </p:scale>
        <p:origin x="134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39F5E1-BB85-41C1-A591-3C7A3FAA98CB}" type="datetimeFigureOut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FA871C-F811-4F68-8A70-D2849171C48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907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24005-D4DE-42C0-B018-518DE036E706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F02B9-BCC2-4A92-9554-CFF3535EA4E5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691EF-B761-4C5C-BFD8-F837733FD7BE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C8EC-9112-468D-B909-01FF15C25FE7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FF0F8-C9E9-420A-8257-575FB64F8A3C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22B2F-910A-48BE-8EF7-1C870A0C3CD3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F35BD-0DF2-4BDB-BEE6-AE1868063A6E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5CE0-2957-4548-8CF4-217B02B7CD01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00DCB-3C59-4187-8DD9-D287205B30E3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942A-8819-49E6-9470-27481B01E4A6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AC6EE-E40A-4192-AFD4-971B3317A4C4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49F91-CCF2-4D58-B9C1-C7D2425DF7BA}" type="datetime1">
              <a:rPr lang="ru-RU" smtClean="0"/>
              <a:pPr>
                <a:defRPr/>
              </a:pPr>
              <a:t>03.02.2017</a:t>
            </a:fld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0C539-0DBE-4D5D-9BAF-F4633C38D7B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7504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2203C-A184-442E-96E8-BA50A1A8CA57}" type="datetime1">
              <a:rPr lang="ru-RU" smtClean="0"/>
              <a:pPr/>
              <a:t>03.02.2017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package" Target="../embeddings/____________Microsoft_PowerPoint1.pptx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emf"/><Relationship Id="rId4" Type="http://schemas.openxmlformats.org/officeDocument/2006/relationships/package" Target="../embeddings/____________Microsoft_PowerPoint2.pptx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emf"/><Relationship Id="rId4" Type="http://schemas.openxmlformats.org/officeDocument/2006/relationships/package" Target="../embeddings/____________Microsoft_PowerPoint3.pptx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package" Target="../embeddings/____________Microsoft_PowerPoint4.pptx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9.emf"/><Relationship Id="rId4" Type="http://schemas.openxmlformats.org/officeDocument/2006/relationships/package" Target="../embeddings/____________Microsoft_PowerPoint5.pptx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5.emf"/><Relationship Id="rId4" Type="http://schemas.openxmlformats.org/officeDocument/2006/relationships/package" Target="../embeddings/____________Microsoft_PowerPoint6.ppt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6.emf"/><Relationship Id="rId4" Type="http://schemas.openxmlformats.org/officeDocument/2006/relationships/package" Target="../embeddings/____________Microsoft_PowerPoint7.pptx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7.emf"/><Relationship Id="rId4" Type="http://schemas.openxmlformats.org/officeDocument/2006/relationships/package" Target="../embeddings/____________Microsoft_PowerPoint8.pptx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8.emf"/><Relationship Id="rId4" Type="http://schemas.openxmlformats.org/officeDocument/2006/relationships/package" Target="../embeddings/____________Microsoft_PowerPoint9.pptx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80730"/>
            <a:ext cx="7772400" cy="1080119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«Учитель и ученик растут вместе.»</a:t>
            </a:r>
            <a:br>
              <a:rPr lang="ru-RU" sz="3600" dirty="0" smtClean="0"/>
            </a:br>
            <a:r>
              <a:rPr lang="ru-RU" sz="3200" dirty="0" smtClean="0"/>
              <a:t>                                                          </a:t>
            </a:r>
            <a:r>
              <a:rPr lang="ru-RU" sz="2000" dirty="0" smtClean="0"/>
              <a:t>( </a:t>
            </a:r>
            <a:r>
              <a:rPr lang="ru-RU" sz="2800" dirty="0" smtClean="0"/>
              <a:t>Конфуций)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348880"/>
            <a:ext cx="6872808" cy="3528392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tx1"/>
                </a:solidFill>
              </a:rPr>
              <a:t>Метод проектов</a:t>
            </a:r>
          </a:p>
          <a:p>
            <a:r>
              <a:rPr lang="ru-RU" sz="4800" b="1" dirty="0">
                <a:solidFill>
                  <a:schemeClr val="tx1"/>
                </a:solidFill>
              </a:rPr>
              <a:t>в</a:t>
            </a:r>
            <a:r>
              <a:rPr lang="ru-RU" sz="4800" b="1" dirty="0" smtClean="0">
                <a:solidFill>
                  <a:schemeClr val="tx1"/>
                </a:solidFill>
              </a:rPr>
              <a:t> начальной </a:t>
            </a:r>
            <a:r>
              <a:rPr lang="ru-RU" sz="4800" b="1" dirty="0" smtClean="0">
                <a:solidFill>
                  <a:schemeClr val="tx1"/>
                </a:solidFill>
              </a:rPr>
              <a:t>школе</a:t>
            </a:r>
          </a:p>
          <a:p>
            <a:endParaRPr lang="ru-RU" sz="1400" b="1" dirty="0">
              <a:solidFill>
                <a:schemeClr val="tx1"/>
              </a:solidFill>
            </a:endParaRPr>
          </a:p>
          <a:p>
            <a:r>
              <a:rPr lang="ru-RU" sz="14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</a:t>
            </a:r>
          </a:p>
          <a:p>
            <a:r>
              <a:rPr lang="ru-RU" sz="14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      Подготовила </a:t>
            </a:r>
          </a:p>
          <a:p>
            <a:r>
              <a:rPr lang="ru-RU" sz="14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учитель начальных классов </a:t>
            </a:r>
          </a:p>
          <a:p>
            <a:r>
              <a:rPr lang="ru-RU" sz="14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МБОУ СОШ №2</a:t>
            </a:r>
          </a:p>
          <a:p>
            <a:r>
              <a:rPr lang="ru-RU" sz="14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</a:t>
            </a:r>
            <a:r>
              <a:rPr lang="ru-RU" sz="1400" b="1" dirty="0" err="1" smtClean="0">
                <a:solidFill>
                  <a:schemeClr val="tx1"/>
                </a:solidFill>
              </a:rPr>
              <a:t>Кошпаренко</a:t>
            </a:r>
            <a:r>
              <a:rPr lang="ru-RU" sz="1400" b="1" dirty="0" smtClean="0">
                <a:solidFill>
                  <a:schemeClr val="tx1"/>
                </a:solidFill>
              </a:rPr>
              <a:t> </a:t>
            </a:r>
            <a:r>
              <a:rPr lang="ru-RU" sz="1400" b="1" dirty="0">
                <a:solidFill>
                  <a:schemeClr val="tx1"/>
                </a:solidFill>
              </a:rPr>
              <a:t>Е</a:t>
            </a:r>
            <a:r>
              <a:rPr lang="ru-RU" sz="1400" b="1" dirty="0" smtClean="0">
                <a:solidFill>
                  <a:schemeClr val="tx1"/>
                </a:solidFill>
              </a:rPr>
              <a:t>лена Валерьевна.</a:t>
            </a:r>
            <a:endParaRPr lang="ru-RU" sz="1400" b="1" dirty="0" smtClean="0">
              <a:solidFill>
                <a:schemeClr val="tx1"/>
              </a:solidFill>
            </a:endParaRPr>
          </a:p>
          <a:p>
            <a:endParaRPr lang="ru-RU" sz="4800" i="1" dirty="0">
              <a:solidFill>
                <a:schemeClr val="tx1"/>
              </a:solidFill>
            </a:endParaRPr>
          </a:p>
        </p:txBody>
      </p:sp>
      <p:pic>
        <p:nvPicPr>
          <p:cNvPr id="25602" name="Picture 2" descr="C:\Users\ADMIN\Desktop\school0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077072"/>
            <a:ext cx="2016224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887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7920880" cy="65293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Цели: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4824"/>
            <a:ext cx="7920880" cy="42813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/>
              <a:t>воспитание детей, способных быть самостоятельными в мышлении и действиях;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/>
              <a:t>р</a:t>
            </a:r>
            <a:r>
              <a:rPr lang="ru-RU" sz="2400" dirty="0" smtClean="0"/>
              <a:t>азвитие исследовательских и коммуникативных умений, навыков сотрудничества;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/>
              <a:t>р</a:t>
            </a:r>
            <a:r>
              <a:rPr lang="ru-RU" sz="2400" dirty="0" smtClean="0"/>
              <a:t>азвитие умений работать с информацией,  формулиро-</a:t>
            </a:r>
          </a:p>
          <a:p>
            <a:pPr>
              <a:buNone/>
            </a:pPr>
            <a:r>
              <a:rPr lang="ru-RU" sz="2400" dirty="0" smtClean="0"/>
              <a:t>	вать проблемы и находить пути их решения;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/>
              <a:t>р</a:t>
            </a:r>
            <a:r>
              <a:rPr lang="ru-RU" sz="2400" dirty="0" smtClean="0"/>
              <a:t>азвитие критического мышления.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574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827584" y="1064706"/>
            <a:ext cx="7560840" cy="86409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>
                <a:solidFill>
                  <a:srgbClr val="7030A0"/>
                </a:solidFill>
                <a:latin typeface="+mn-lt"/>
                <a:cs typeface="Times New Roman" panose="02020603050405020304" pitchFamily="18" charset="0"/>
              </a:rPr>
              <a:t>Чем исследовательская деятельность отличается от проектной деятельности?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615967" y="2100267"/>
            <a:ext cx="7884000" cy="3614750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</a:pPr>
            <a:r>
              <a:rPr lang="ru-RU" sz="2400" dirty="0" smtClean="0">
                <a:cs typeface="Times New Roman" panose="02020603050405020304" pitchFamily="18" charset="0"/>
              </a:rPr>
              <a:t>цель </a:t>
            </a:r>
            <a:r>
              <a:rPr lang="ru-RU" sz="2400" dirty="0">
                <a:cs typeface="Times New Roman" panose="02020603050405020304" pitchFamily="18" charset="0"/>
              </a:rPr>
              <a:t>проектной деятельности – реализация проектного </a:t>
            </a:r>
            <a:r>
              <a:rPr lang="ru-RU" sz="2400" dirty="0" smtClean="0">
                <a:cs typeface="Times New Roman" panose="02020603050405020304" pitchFamily="18" charset="0"/>
              </a:rPr>
              <a:t>замысла;</a:t>
            </a:r>
            <a:endParaRPr lang="ru-RU" sz="2400" dirty="0"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400" dirty="0" smtClean="0">
                <a:cs typeface="Times New Roman" panose="02020603050405020304" pitchFamily="18" charset="0"/>
              </a:rPr>
              <a:t>целью </a:t>
            </a:r>
            <a:r>
              <a:rPr lang="ru-RU" sz="2400" dirty="0">
                <a:cs typeface="Times New Roman" panose="02020603050405020304" pitchFamily="18" charset="0"/>
              </a:rPr>
              <a:t>исследовательской деятельности является уяснения сущности явления, истины, открытие </a:t>
            </a:r>
            <a:r>
              <a:rPr lang="ru-RU" sz="2400" dirty="0" smtClean="0">
                <a:cs typeface="Times New Roman" panose="02020603050405020304" pitchFamily="18" charset="0"/>
              </a:rPr>
              <a:t>новых  закономерностей </a:t>
            </a:r>
            <a:r>
              <a:rPr lang="ru-RU" sz="2400" dirty="0">
                <a:cs typeface="Times New Roman" panose="02020603050405020304" pitchFamily="18" charset="0"/>
              </a:rPr>
              <a:t>и т.п</a:t>
            </a:r>
            <a:r>
              <a:rPr lang="ru-RU" sz="2400" dirty="0" smtClean="0">
                <a:cs typeface="Times New Roman" panose="02020603050405020304" pitchFamily="18" charset="0"/>
              </a:rPr>
              <a:t>.;</a:t>
            </a:r>
          </a:p>
          <a:p>
            <a:pPr marL="0" indent="0">
              <a:spcBef>
                <a:spcPts val="0"/>
              </a:spcBef>
            </a:pPr>
            <a:r>
              <a:rPr lang="ru-RU" sz="2400" dirty="0">
                <a:cs typeface="Times New Roman" panose="02020603050405020304" pitchFamily="18" charset="0"/>
              </a:rPr>
              <a:t>исследование подразумевает выдвижение гипотез и теорий, их экспериментальную и теоретическую проверку. </a:t>
            </a:r>
            <a:endParaRPr lang="ru-RU" sz="2400" dirty="0" smtClean="0"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</a:pPr>
            <a:endParaRPr lang="ru-RU" sz="2400" dirty="0" smtClean="0"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cs typeface="Times New Roman" panose="02020603050405020304" pitchFamily="18" charset="0"/>
              </a:rPr>
              <a:t>Проекты </a:t>
            </a:r>
            <a:r>
              <a:rPr lang="ru-RU" sz="2400" dirty="0">
                <a:cs typeface="Times New Roman" panose="02020603050405020304" pitchFamily="18" charset="0"/>
              </a:rPr>
              <a:t>могут быть и без исследования (творческие, социальные, информационные). </a:t>
            </a:r>
          </a:p>
          <a:p>
            <a:pPr marL="0" indent="0" eaLnBrk="1" hangingPunct="1">
              <a:buNone/>
            </a:pPr>
            <a:endParaRPr lang="ru-RU" sz="2400" dirty="0"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5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7920880" cy="1656184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Виды исследовательских проектов, </a:t>
            </a:r>
            <a:r>
              <a:rPr lang="ru-RU" sz="3200" dirty="0" smtClean="0"/>
              <a:t>которые мы можем предложить учащимся начальных классов: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1692" y="3299614"/>
            <a:ext cx="3817564" cy="320122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sz="2400" b="1" dirty="0" smtClean="0"/>
              <a:t>теоретические;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э</a:t>
            </a:r>
            <a:r>
              <a:rPr lang="ru-RU" sz="2400" b="1" dirty="0" smtClean="0"/>
              <a:t>кспериментальные;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ф</a:t>
            </a:r>
            <a:r>
              <a:rPr lang="ru-RU" sz="2400" b="1" dirty="0" smtClean="0"/>
              <a:t>антастический;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/>
              <a:t>изобретательский.</a:t>
            </a:r>
          </a:p>
          <a:p>
            <a:pPr>
              <a:buFont typeface="Wingdings" pitchFamily="2" charset="2"/>
              <a:buChar char="v"/>
            </a:pPr>
            <a:endParaRPr lang="ru-RU" b="1" dirty="0" smtClean="0"/>
          </a:p>
          <a:p>
            <a:pPr>
              <a:buFont typeface="Wingdings" pitchFamily="2" charset="2"/>
              <a:buChar char="v"/>
            </a:pP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4</a:t>
            </a:fld>
            <a:endParaRPr lang="ru-RU" dirty="0"/>
          </a:p>
        </p:txBody>
      </p:sp>
      <p:pic>
        <p:nvPicPr>
          <p:cNvPr id="5" name="Picture 2" descr="C:\Users\ADMIN\Desktop\imag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573016"/>
            <a:ext cx="223224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80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00100" y="1500174"/>
            <a:ext cx="7286676" cy="707886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2">
                    <a:lumMod val="25000"/>
                  </a:schemeClr>
                </a:solidFill>
              </a:rPr>
              <a:t>Курильский бобтейл</a:t>
            </a:r>
            <a:endParaRPr lang="ru-RU" sz="4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5008" y="4293096"/>
            <a:ext cx="26930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Проект подготовила </a:t>
            </a:r>
          </a:p>
          <a:p>
            <a:r>
              <a:rPr lang="ru-RU" dirty="0" smtClean="0"/>
              <a:t>ученица 3 «А» класса</a:t>
            </a:r>
          </a:p>
          <a:p>
            <a:r>
              <a:rPr lang="ru-RU" dirty="0" smtClean="0"/>
              <a:t>МБОУ СОШ № 2</a:t>
            </a:r>
          </a:p>
          <a:p>
            <a:r>
              <a:rPr lang="ru-RU" dirty="0" smtClean="0"/>
              <a:t>Провоторова Александра</a:t>
            </a:r>
            <a:endParaRPr lang="ru-RU" dirty="0"/>
          </a:p>
        </p:txBody>
      </p:sp>
      <p:pic>
        <p:nvPicPr>
          <p:cNvPr id="33794" name="Picture 2" descr="http://im0-tub-ru.yandex.net/i?id=64b1d2ce85c41d9b7577d5b6eff19312&amp;n=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98" y="2651322"/>
            <a:ext cx="3961941" cy="297145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80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0" y="-24"/>
          <a:ext cx="9145056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Презентация" r:id="rId4" imgW="4570530" imgH="3427618" progId="PowerPoint.Show.12">
                  <p:embed/>
                </p:oleObj>
              </mc:Choice>
              <mc:Fallback>
                <p:oleObj name="Презентация" r:id="rId4" imgW="4570530" imgH="3427618" progId="PowerPoint.Show.12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24"/>
                        <a:ext cx="9145056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37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0" y="0"/>
          <a:ext cx="9145059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Презентация" r:id="rId4" imgW="4570530" imgH="3427618" progId="PowerPoint.Show.12">
                  <p:embed/>
                </p:oleObj>
              </mc:Choice>
              <mc:Fallback>
                <p:oleObj name="Презентация" r:id="rId4" imgW="4570530" imgH="3427618" progId="PowerPoint.Show.12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5059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229614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0" y="0"/>
          <a:ext cx="9145061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Презентация" r:id="rId4" imgW="4570530" imgH="3427618" progId="PowerPoint.Show.12">
                  <p:embed/>
                </p:oleObj>
              </mc:Choice>
              <mc:Fallback>
                <p:oleObj name="Презентация" r:id="rId4" imgW="4570530" imgH="3427618" progId="PowerPoint.Show.12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5061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933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0" y="0"/>
          <a:ext cx="9145059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1" name="Презентация" r:id="rId4" imgW="4570530" imgH="3427618" progId="PowerPoint.Show.12">
                  <p:embed/>
                </p:oleObj>
              </mc:Choice>
              <mc:Fallback>
                <p:oleObj name="Презентация" r:id="rId4" imgW="4570530" imgH="3427618" progId="PowerPoint.Show.12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5059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547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0" y="0"/>
          <a:ext cx="9145061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4" name="Презентация" r:id="rId4" imgW="4570530" imgH="3427618" progId="PowerPoint.Show.12">
                  <p:embed/>
                </p:oleObj>
              </mc:Choice>
              <mc:Fallback>
                <p:oleObj name="Презентация" r:id="rId4" imgW="4570530" imgH="3427618" progId="PowerPoint.Show.12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5061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103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880" y="836712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Проект:</a:t>
            </a:r>
            <a:endParaRPr lang="ru-RU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835696" y="1628801"/>
            <a:ext cx="59766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«Оптимальные условия, необходимые для выращивания перца в домашних условиях»</a:t>
            </a:r>
            <a:endParaRPr lang="ru-RU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5364088" y="4293096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Подготовила: </a:t>
            </a:r>
          </a:p>
          <a:p>
            <a:r>
              <a:rPr lang="ru-RU" sz="2400" dirty="0" smtClean="0"/>
              <a:t>ученица 1 «А» класса МБОУ СОШ № 2 </a:t>
            </a:r>
          </a:p>
          <a:p>
            <a:r>
              <a:rPr lang="ru-RU" sz="2400" dirty="0" smtClean="0"/>
              <a:t>Демина Анастасия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3275856" y="6093297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Апрель 2014 год</a:t>
            </a:r>
            <a:endParaRPr lang="ru-RU" sz="240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334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04" name="Picture 4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343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 descr="data:image/jpeg;base64,/9j/4AAQSkZJRgABAQAAAQABAAD/2wCEAAkGBxQSEhQUEhQUFhQUFRQUFhUXFBUVFRYUFBQWFxQVFRQYHCggGBolHBQUITEhJSkrLi4uFx8zODMsNygtLiwBCgoKDg0OGBAQGywkHx4sLCwsLCwvLCwsLCwsLCwsNy4sLCwsLSwsLCwtLCwsLCwsLSwsNywtLCwsLCssNzcrLP/AABEIALMA8AMBIgACEQEDEQH/xAAbAAACAwEBAQAAAAAAAAAAAAABAgADBwYEBf/EAEoQAAEDAgMEBgUIBAwHAAAAAAEAAhEDIQQSMQVBUWEGE3GBkdEiU6Gx8AcUFRYjMkLBJCWi8TM1UlRicnOSk7LC4Rc0Y4KDtMP/xAAYAQEBAQEBAAAAAAAAAAAAAAAAAQIDBP/EACURAAICAQUBAAAHAAAAAAAAAAABAhEhAxIxQVETFCIyUmFxwf/aAAwDAQACEQMRAD8A923dtY36RqUKNZ+WRlaHNAA6triJOmjijUqbXvD3DhOIZ5Kt38ekd403YfWfD2rVYtzXGE3Ju+mb1NBQS/lGWYZ22GuE1XPEgkGowC0ki3cFXsw7ZDqjqtUmTLWdczKAS6QDEiJEW3LVRJ7kKS6yVnOCUDidmPx7Wk1ajnO3APblgC031V4xGMc45s7W6DLWBJBi8aArtA4iAjnWVGjV3yZsWbUi1YzbWqNd+5Vt+ld9V3dVatPD0Mw4LqpUcJaCl2zM/wBaetf/AIjFY1u08hJrVM+aw6xkBscd60Z0nT3qPeeBUcrENJRx/rM0nagn7WofRdEVWagej3SvO47XAaetcXfiHWsjlE6WWovdPJA96y7bOkVGKqjPHVNpEN9N4Ia2S2ow5nQZgGwGkm6Zv0kxmbrnVHj8BeGtPLMNO2FocppJ105LKjSqzbpy3UcZR2pjovTM8qjI5fiQrY3Gu3VGwHaVKYkx6N5O9dk7suoBZWkGzNq30plAbWOsn025xymYIVbXbVEfaPP/AJWclp5JFjolyqxSSOU9Pc7szNlXa9pqbzP2rZ5AIiptV34y24E9a10cTzWmgKae/RZkrxZ00koZOMzYsuB6yqBluA9ljNjrwlUirj8sl7w4E2ztykboO4ruw5QFVWuw6eWjh3V8YXN9KqBBmKtOZPJXbQfi3UstOo8OzTmc9oMRdstme8LsCL6pw9GrVMLDtHA0MTtBoILidCJqMm2ozxfwRxVXaNQN+0bTI/kv1vcO3E8O9d4anADwQFUrKhXZtyvozllfabTU9NzgW0i3NUYAHDP1gEGQCC3edF5sQ3anXs6us4UsjA7NVa6X3zExB4eC0o3dbkmz3vqLa6psQ3M4Bj9ot+7UIht81QVQ8/0ZILLb76r3YHbVc4vq31DlJIDI/ktdqdDq024Lsc8g81l2Fqh+23CWhzHOPBzmfNvujjcyjdUFGTTpcFFasfp1rTECoQOJnDbvjctXtxWK1WZuk0jRk5idMxw2g5xC2V59ikYKy5dWHNuj/dN1dlW2pKeeS6cGJLJZT0SkpmiN/sUe1SyEAQJR9ihCmSgBG9M2yHV8vBTJzVTJIgA3pjEJDKgIVCQXtv4BXBqV5v8AHFGIQogbxTtEfHiqKovbVXgWQhXUvdTPOiYOugG2QoCZTBvb2qZYGqW6WQg4JjyQaB2ozbRAQklTKoUVMgU04UycbJns7feqiwqWVgBg/mlDrkpjoqnWCWbirGe2RYrM8Nsn9durZt7vR7cOB+S0xqz7Auna1S33TlBmImhJjiuWpNxqu2dEm7SdYPDWpgbaJDWkl5knUfo2rea05jRrN1juIc49Ixc5WucBwk4UWHHitjoUzvW4rDOc27QadNWDwTRGqGq1RixmyOCD3yg48UqqAxUai1wRceS0QgUSlQEb1AMAq3UuFj7E7NVbyQpTUmx8U+tipEKt1PeLqWAgRrv0RZPkq3AwgxjifNUo5B+PagJIjcrtEIhCBYyEHMuo96AdvSiBc2e1ApCUzSgGyqAdyVr0cyoGLr7/AI4ol3JIBCYoBSyVU9nHTivRTOqL2/uWXEqZ5mtF44LNcOxzNsE6tqEi40LcPaDxuVpVRkXCyrDl/wBOEZyWZ3uLJs0/NgJjmuOppuW2umbWsoXfeC6lhQ/bdSq9o+zcadONSThwXOPtHKDxWqsbCz3C0P1pVeeOVv8AgguPfbwWirWknbb7ZmTXRSRJumaEXDkgRx3roZBCAThSEAv5KTyURDrIgLqoQoiEKRp3KwlKGJi3iqiCSlII0UD7q14lRoqKmvPFQuJQgIhZ5KWMb8fmo5yDSleZW6oyBzksooEKUwSEUvemhVgKeEjSmRAAUJUIUadVQFrr3VsqohQmfYgC8eEH96yalQcNuEk+iS4gW/m0EHmP9S1oC3cs+o4YHaRMXa5zmnjNDK4G3ILjqycUmvS7FIIY76TcQ0ZbHNMH+BuOeg8VoAcuGa79YEc//iPNdzC6LsgQoRyUhAqgrBRc5MTySimpRUKDxUzKFsIT4KpBhcU9NIB7FM0KkL1JVedEuhAKaQmfzVmZK0yiWqAre2Uw0UIj2qOmFOyilvNKQo2U6rAqI5oIqWBAionCtgEKBEBCEsgCUzUJRBSykTzwQIQaFSDPM/vXE4YZsc+92OJAzXg0eB0C7d3JZ/h2O+k38Inf6qLlR5Kiosjahdl+9aSRuozIAvN9/BaCCsn+ctG3SzK7MXO9I5wP+XaYYfuuJk23QtX7/cohQ8KEJZ5n2IxO8qkJdRxKOTmVAzmqAQSlypyOZ8QlIQCxCmdAm+9CEA0lWC+qqKKhSw8kBKSTxTz2+KEGeZHgmcqyLb/EpsnM+KAQtKUBWdXwJ8VMnb4lKBW5Fqj2/EpIQDqTdLlTtZHHxSgODCjghl7fFQtHPxVBGoC6IZ8SkLIUoDyo1JbijHxKAsc2y4vDOHz58AAyQZcJd9iIytnQLsnCBvWd4Wh+tHODhq4kQ2f4AaHXxRm4rk87MG47Xe8mwNuJ+wHgFpAZIC4dv8Yu/rcf+juXcxwUXZlsjWKyEgaeKgO4qkHhKTZNCFlQKGpo+ISVXG0KsOPA+KAsegiySboKAJQIUKCFGKZg4pA0p0IRwt8blYBKqc/inpuspYJmSklSOaAVA0d6rAV0KtyAAR/JRgVhCIAATEqBVVnX7lQWtSVDojSdbsQaN/FARglOGpA0oyUAzlw+DwX6c95j7zi0ARE0hc8Su2AXHsqxjI/lEjnAoyVmRbPh0sQDtaoz8QcCObTh93C8+C0cOWWPpBm2nVXnKM33jpHzcDKe/etFftagGl3WCAJJh0AAakxAHOViE7tP0Ndo+i1EiVy9fpQ8YjDUBTb+kUn1g7MSWNZlsQBc+mLr39F9rPxLHPeGth0DLMRfieS2mmNrPr5ecIZiP3ImUFoyEOHHuTB4QYIRc2UKGVVWEFQ9qhegCSlZqmaOKNR8AKIFghEmypw7pJTVX+zVHgFVVWUj5LzuTtMaqFLUQzimY5B5hVED3KFwHxKTMeSmRUBmf97qObxuo0JnoBZjRCpRkzojHuTh4QCNboO9WEpG6z4JnhAQGVIUamQCkLPqVYfSRG+XNHL7GST7FoTzZZHSxtT6dNMMIZJl+UmfsNx0XHUju2/2bhFu9pbiccWbaFIk5XyWwYhwpCzhvkAmRpC+10ydOAxX9hW/yLlsfSb9O5iSXB/ogiwBw4kgrpOljv0HE/2NX/KuGrK5o76caiJjR+nYD+jg8R/mw4HvXs+Tfa7KvziixrgaTwSTEEGWjL3gr5+Pd+m4TlhK/tqUPJcLsSq57KpktpiXODBDnuJcGU8wMwc1xvC6QlTSEo3Fm4nbGGzZPnFDNpl62nmnhE6r29iyzD0RlAdQoinEZRSGXScocTJIHOV9/opjXUa4w5c40arHPpNc7M6jUp/wlIP3si44R3LrGcZ8HCWm4qztConiEJXQ5igKFqaFEAjDG6yWq0O49sK9qUv4eKjKV0xAgb96OXioExMcJ4rNXyXgSOXuCJHxqi5s338EhmYiFqkS2MAi65HII5ICUC6zwXkZo4oko5uKJW+iAaoSiihAIRdNKiFAEQpKiAE3RJQLlWXXWbAXCZWfUMSz6UczOA+XHLm9Jw6kD7vCxvv7l35fa3is+wGziNp1asN9OpM3zBow+UCT495WZJvgqaWWfA23iG/TDbiRU770BZfe262pWwldlJj3udSqNAa0mSRp8FfCw9Cm7pC85vTbUBLCB6X6M0S3iNFqgauPyuTZ6XqKKSRw20cFX+c0ahpP6tmGqMcRBhxfTcBAMzDSsy2TjfQLJyh2W8xlqAyJtYGIn2Lese1wb6EZt0zGtza9lxe3NgOcxxYzDh1VxeXdVOYiZlzyYm1wNy3sSaMqdo5HD7ZEtb6ZcHA5TLoeBGbhOl12vQh3zjFNqEtDaDXgjMJdVq6taJ/C0Ge0LOq1B9JwZU9EOEAEFrSJNm1BA7iF0nQLEUaVZr3vNPIXCHNEHMyIzg+iBGpntUitjtGp/njRs+ZAOXl2djadcFzDOVxaeTgAfcQZ5r0imu9nlaGDlC7go4QP91CRuOqlsos8eE8kH2g7ikquII7wiBIRoFrRcJrapQbhK9VAjnGb6e9NPxvSl8pGzN0IWNclP5qxuvJI42UZUOG8UGnglJSAwdVC0XhygckzoHWFrJGWZkMyUsSl8JbIWlyWUgKtkJViwAKtzU7m7x+9IXzZQUEkLh6daNoxJuXCN38DN/BdoGSN9lmmzKjn7YrhxMU3gNEWl+G0njv8UcqNKDkm10fDoVJ6Tlu/rB/6gWydQVkW3Kzae1KzwGhwLSXtkVR9iwbr6e9I7pRR16yoe+rPvXH6U3SOrjaTbNaqsIN9BJ8BZUHDgBsAD0RNuNys8wfTYsFuuqsNiMj6mXjL2g5N2q+r9c6jz6FWg3kG5rdsp9M3Q+eMM+1tPY7arcrmtLTxbJHZdcLtPoZVokuoHO0zLHejH9Q7uwyump9KK34vm9Qf91M9xuvU3pBSP36b2c2xUH7N/Yt/SL5Ioyjwcr0PxeMpYptEUzS6wy4VI6twYAXQWz6WXTs5LXWu8Fw21sdTe0VKD2uq0SKzWzDiacktg3GZpe3vV+I6V0RL+tqBroLbNMtcJAADpVjJLsxN5tnX1CT2BKAVwdX5QcLJAq1jItFJxjnObmVXU+UHCzPWYgmItSJAvM6q74+mFng78AGydoOm4b/yXD4bp5haknrnM5PY5nb+KeSpPyj4Zou+t94weqN9wkZvu+ab4+leEd+3eOacie1cH/xMwbYE1XEgaUyeUmCnpfKjg3OLfthG80XgW4FTfFdmlFvg7cuGm9NErl/r1h4mT/dE+9R3TnDAXcQP6s+4lc/xOl+5GvjPw6g8PFI65gblw1T5U8JOVrcQeYw748Vbh/lHwptFaeBpEH2ldFJHN4OvcIOvejnXH435RsK0Alta86UXONuQKbCdP8LUjL1gnTMwtvwubLdr0XaO11CRczT6aULznBEat46b0afTjDEO++MpLbsImN4vcLP0h6ZdnTlxSPce1cv9ecPMRU/uHzV9PphQmLjmco/1KfWHoOhBKdcpi+nuGp69a48GUnP75Fl5x8o2GLZy1xy6l0+Cn0j6Lp5O0cqnPHb8cVxjflFwxN6eJ76Dwr6fTyg7RlYdtEj80erBdk3o6sOEc/as3w2KB2u9ps5tSIGjh82NyOI8l0P11oSRlq7r5LX7Tdczs17am1etbTs4vipyFGL8Jhcp6sXVOzVSf6Wd7iejWFquNSpRa57ol15NgNx5BV/U/Bfzdni7zUUXecI5wbTwFvRHBiYoNHY549xQ+p2CIvh2Hvd5qKLFKiCjobgRph2DsLh+aqxHQ7B7qRHZVrN9z1FF1pUE8mX9OGfNngUS5uv4nO9ryV3nQbo9hquCpPqUWucc0m4J9I8Cook0tpT7reiuE9Qzxd5qwdFsJ6lvi7zUURwj4iMT6r4Q60G+LvNQdFcH6hm7j5qKIoR8LIY9FsJ6hnt80T0WwnqGfteaiiztjfBJSdC/VXBnWgz2+aYdFcH6hnt81FFrZHwwpy9IejGF9S39rzSjoxhPUM9vmoosbVjB16G+rOF9Szfx3d6h6NYX1Lf2uHaoot7V4ZRD0ZwvqW/teaI6N4X1LdOLvNFRZ2rwoR0bwvqW+LvND6vYb1TfF3miortXgJ9XsN6oeLuPaj9XcN6pvi7zUURRVcEF+ruG9U3xd5ojo7hteqb4u80VFpxVcGWyfV/DeqHi7zVlHZFGmczGAECxlx3HieaiiiSsq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5124" name="AutoShape 4" descr="data:image/jpeg;base64,/9j/4AAQSkZJRgABAQAAAQABAAD/2wCEAAkGBxQSEhQUEhQUFhQUFRQUFhUXFBUVFRYUFBQWFxQVFRQYHCggGBolHBQUITEhJSkrLi4uFx8zODMsNygtLiwBCgoKDg0OGBAQGywkHx4sLCwsLCwvLCwsLCwsLCwsNy4sLCwsLSwsLCwtLCwsLCwsLSwsNywtLCwsLCssNzcrLP/AABEIALMA8AMBIgACEQEDEQH/xAAbAAACAwEBAQAAAAAAAAAAAAABAgADBwYEBf/EAEoQAAEDAgMEBgUIBAwHAAAAAAEAAhEDIQQSMQVBUWEGE3GBkdEiU6Gx8AcUFRYjMkLBJCWi8TM1UlRicnOSk7LC4Rc0Y4KDtMP/xAAYAQEBAQEBAAAAAAAAAAAAAAAAAQIDBP/EACURAAICAQUBAAAHAAAAAAAAAAABAhEhAxIxQVETFCIyUmFxwf/aAAwDAQACEQMRAD8A923dtY36RqUKNZ+WRlaHNAA6triJOmjijUqbXvD3DhOIZ5Kt38ekd403YfWfD2rVYtzXGE3Ju+mb1NBQS/lGWYZ22GuE1XPEgkGowC0ki3cFXsw7ZDqjqtUmTLWdczKAS6QDEiJEW3LVRJ7kKS6yVnOCUDidmPx7Wk1ajnO3APblgC031V4xGMc45s7W6DLWBJBi8aArtA4iAjnWVGjV3yZsWbUi1YzbWqNd+5Vt+ld9V3dVatPD0Mw4LqpUcJaCl2zM/wBaetf/AIjFY1u08hJrVM+aw6xkBscd60Z0nT3qPeeBUcrENJRx/rM0nagn7WofRdEVWagej3SvO47XAaetcXfiHWsjlE6WWovdPJA96y7bOkVGKqjPHVNpEN9N4Ia2S2ow5nQZgGwGkm6Zv0kxmbrnVHj8BeGtPLMNO2FocppJ105LKjSqzbpy3UcZR2pjovTM8qjI5fiQrY3Gu3VGwHaVKYkx6N5O9dk7suoBZWkGzNq30plAbWOsn025xymYIVbXbVEfaPP/AJWclp5JFjolyqxSSOU9Pc7szNlXa9pqbzP2rZ5AIiptV34y24E9a10cTzWmgKae/RZkrxZ00koZOMzYsuB6yqBluA9ljNjrwlUirj8sl7w4E2ztykboO4ruw5QFVWuw6eWjh3V8YXN9KqBBmKtOZPJXbQfi3UstOo8OzTmc9oMRdstme8LsCL6pw9GrVMLDtHA0MTtBoILidCJqMm2ozxfwRxVXaNQN+0bTI/kv1vcO3E8O9d4anADwQFUrKhXZtyvozllfabTU9NzgW0i3NUYAHDP1gEGQCC3edF5sQ3anXs6us4UsjA7NVa6X3zExB4eC0o3dbkmz3vqLa6psQ3M4Bj9ot+7UIht81QVQ8/0ZILLb76r3YHbVc4vq31DlJIDI/ktdqdDq024Lsc8g81l2Fqh+23CWhzHOPBzmfNvujjcyjdUFGTTpcFFasfp1rTECoQOJnDbvjctXtxWK1WZuk0jRk5idMxw2g5xC2V59ikYKy5dWHNuj/dN1dlW2pKeeS6cGJLJZT0SkpmiN/sUe1SyEAQJR9ihCmSgBG9M2yHV8vBTJzVTJIgA3pjEJDKgIVCQXtv4BXBqV5v8AHFGIQogbxTtEfHiqKovbVXgWQhXUvdTPOiYOugG2QoCZTBvb2qZYGqW6WQg4JjyQaB2ozbRAQklTKoUVMgU04UycbJns7feqiwqWVgBg/mlDrkpjoqnWCWbirGe2RYrM8Nsn9durZt7vR7cOB+S0xqz7Auna1S33TlBmImhJjiuWpNxqu2dEm7SdYPDWpgbaJDWkl5knUfo2rea05jRrN1juIc49Ixc5WucBwk4UWHHitjoUzvW4rDOc27QadNWDwTRGqGq1RixmyOCD3yg48UqqAxUai1wRceS0QgUSlQEb1AMAq3UuFj7E7NVbyQpTUmx8U+tipEKt1PeLqWAgRrv0RZPkq3AwgxjifNUo5B+PagJIjcrtEIhCBYyEHMuo96AdvSiBc2e1ApCUzSgGyqAdyVr0cyoGLr7/AI4ol3JIBCYoBSyVU9nHTivRTOqL2/uWXEqZ5mtF44LNcOxzNsE6tqEi40LcPaDxuVpVRkXCyrDl/wBOEZyWZ3uLJs0/NgJjmuOppuW2umbWsoXfeC6lhQ/bdSq9o+zcadONSThwXOPtHKDxWqsbCz3C0P1pVeeOVv8AgguPfbwWirWknbb7ZmTXRSRJumaEXDkgRx3roZBCAThSEAv5KTyURDrIgLqoQoiEKRp3KwlKGJi3iqiCSlII0UD7q14lRoqKmvPFQuJQgIhZ5KWMb8fmo5yDSleZW6oyBzksooEKUwSEUvemhVgKeEjSmRAAUJUIUadVQFrr3VsqohQmfYgC8eEH96yalQcNuEk+iS4gW/m0EHmP9S1oC3cs+o4YHaRMXa5zmnjNDK4G3ILjqycUmvS7FIIY76TcQ0ZbHNMH+BuOeg8VoAcuGa79YEc//iPNdzC6LsgQoRyUhAqgrBRc5MTySimpRUKDxUzKFsIT4KpBhcU9NIB7FM0KkL1JVedEuhAKaQmfzVmZK0yiWqAre2Uw0UIj2qOmFOyilvNKQo2U6rAqI5oIqWBAionCtgEKBEBCEsgCUzUJRBSykTzwQIQaFSDPM/vXE4YZsc+92OJAzXg0eB0C7d3JZ/h2O+k38Inf6qLlR5Kiosjahdl+9aSRuozIAvN9/BaCCsn+ctG3SzK7MXO9I5wP+XaYYfuuJk23QtX7/cohQ8KEJZ5n2IxO8qkJdRxKOTmVAzmqAQSlypyOZ8QlIQCxCmdAm+9CEA0lWC+qqKKhSw8kBKSTxTz2+KEGeZHgmcqyLb/EpsnM+KAQtKUBWdXwJ8VMnb4lKBW5Fqj2/EpIQDqTdLlTtZHHxSgODCjghl7fFQtHPxVBGoC6IZ8SkLIUoDyo1JbijHxKAsc2y4vDOHz58AAyQZcJd9iIytnQLsnCBvWd4Wh+tHODhq4kQ2f4AaHXxRm4rk87MG47Xe8mwNuJ+wHgFpAZIC4dv8Yu/rcf+juXcxwUXZlsjWKyEgaeKgO4qkHhKTZNCFlQKGpo+ISVXG0KsOPA+KAsegiySboKAJQIUKCFGKZg4pA0p0IRwt8blYBKqc/inpuspYJmSklSOaAVA0d6rAV0KtyAAR/JRgVhCIAATEqBVVnX7lQWtSVDojSdbsQaN/FARglOGpA0oyUAzlw+DwX6c95j7zi0ARE0hc8Su2AXHsqxjI/lEjnAoyVmRbPh0sQDtaoz8QcCObTh93C8+C0cOWWPpBm2nVXnKM33jpHzcDKe/etFftagGl3WCAJJh0AAakxAHOViE7tP0Ndo+i1EiVy9fpQ8YjDUBTb+kUn1g7MSWNZlsQBc+mLr39F9rPxLHPeGth0DLMRfieS2mmNrPr5ecIZiP3ImUFoyEOHHuTB4QYIRc2UKGVVWEFQ9qhegCSlZqmaOKNR8AKIFghEmypw7pJTVX+zVHgFVVWUj5LzuTtMaqFLUQzimY5B5hVED3KFwHxKTMeSmRUBmf97qObxuo0JnoBZjRCpRkzojHuTh4QCNboO9WEpG6z4JnhAQGVIUamQCkLPqVYfSRG+XNHL7GST7FoTzZZHSxtT6dNMMIZJl+UmfsNx0XHUju2/2bhFu9pbiccWbaFIk5XyWwYhwpCzhvkAmRpC+10ydOAxX9hW/yLlsfSb9O5iSXB/ogiwBw4kgrpOljv0HE/2NX/KuGrK5o76caiJjR+nYD+jg8R/mw4HvXs+Tfa7KvziixrgaTwSTEEGWjL3gr5+Pd+m4TlhK/tqUPJcLsSq57KpktpiXODBDnuJcGU8wMwc1xvC6QlTSEo3Fm4nbGGzZPnFDNpl62nmnhE6r29iyzD0RlAdQoinEZRSGXScocTJIHOV9/opjXUa4w5c40arHPpNc7M6jUp/wlIP3si44R3LrGcZ8HCWm4qztConiEJXQ5igKFqaFEAjDG6yWq0O49sK9qUv4eKjKV0xAgb96OXioExMcJ4rNXyXgSOXuCJHxqi5s338EhmYiFqkS2MAi65HII5ICUC6zwXkZo4oko5uKJW+iAaoSiihAIRdNKiFAEQpKiAE3RJQLlWXXWbAXCZWfUMSz6UczOA+XHLm9Jw6kD7vCxvv7l35fa3is+wGziNp1asN9OpM3zBow+UCT495WZJvgqaWWfA23iG/TDbiRU770BZfe262pWwldlJj3udSqNAa0mSRp8FfCw9Cm7pC85vTbUBLCB6X6M0S3iNFqgauPyuTZ6XqKKSRw20cFX+c0ahpP6tmGqMcRBhxfTcBAMzDSsy2TjfQLJyh2W8xlqAyJtYGIn2Lese1wb6EZt0zGtza9lxe3NgOcxxYzDh1VxeXdVOYiZlzyYm1wNy3sSaMqdo5HD7ZEtb6ZcHA5TLoeBGbhOl12vQh3zjFNqEtDaDXgjMJdVq6taJ/C0Ge0LOq1B9JwZU9EOEAEFrSJNm1BA7iF0nQLEUaVZr3vNPIXCHNEHMyIzg+iBGpntUitjtGp/njRs+ZAOXl2djadcFzDOVxaeTgAfcQZ5r0imu9nlaGDlC7go4QP91CRuOqlsos8eE8kH2g7ikquII7wiBIRoFrRcJrapQbhK9VAjnGb6e9NPxvSl8pGzN0IWNclP5qxuvJI42UZUOG8UGnglJSAwdVC0XhygckzoHWFrJGWZkMyUsSl8JbIWlyWUgKtkJViwAKtzU7m7x+9IXzZQUEkLh6daNoxJuXCN38DN/BdoGSN9lmmzKjn7YrhxMU3gNEWl+G0njv8UcqNKDkm10fDoVJ6Tlu/rB/6gWydQVkW3Kzae1KzwGhwLSXtkVR9iwbr6e9I7pRR16yoe+rPvXH6U3SOrjaTbNaqsIN9BJ8BZUHDgBsAD0RNuNys8wfTYsFuuqsNiMj6mXjL2g5N2q+r9c6jz6FWg3kG5rdsp9M3Q+eMM+1tPY7arcrmtLTxbJHZdcLtPoZVokuoHO0zLHejH9Q7uwyump9KK34vm9Qf91M9xuvU3pBSP36b2c2xUH7N/Yt/SL5Ioyjwcr0PxeMpYptEUzS6wy4VI6twYAXQWz6WXTs5LXWu8Fw21sdTe0VKD2uq0SKzWzDiacktg3GZpe3vV+I6V0RL+tqBroLbNMtcJAADpVjJLsxN5tnX1CT2BKAVwdX5QcLJAq1jItFJxjnObmVXU+UHCzPWYgmItSJAvM6q74+mFng78AGydoOm4b/yXD4bp5haknrnM5PY5nb+KeSpPyj4Zou+t94weqN9wkZvu+ab4+leEd+3eOacie1cH/xMwbYE1XEgaUyeUmCnpfKjg3OLfthG80XgW4FTfFdmlFvg7cuGm9NErl/r1h4mT/dE+9R3TnDAXcQP6s+4lc/xOl+5GvjPw6g8PFI65gblw1T5U8JOVrcQeYw748Vbh/lHwptFaeBpEH2ldFJHN4OvcIOvejnXH435RsK0Alta86UXONuQKbCdP8LUjL1gnTMwtvwubLdr0XaO11CRczT6aULznBEat46b0afTjDEO++MpLbsImN4vcLP0h6ZdnTlxSPce1cv9ecPMRU/uHzV9PphQmLjmco/1KfWHoOhBKdcpi+nuGp69a48GUnP75Fl5x8o2GLZy1xy6l0+Cn0j6Lp5O0cqnPHb8cVxjflFwxN6eJ76Dwr6fTyg7RlYdtEj80erBdk3o6sOEc/as3w2KB2u9ps5tSIGjh82NyOI8l0P11oSRlq7r5LX7Tdczs17am1etbTs4vipyFGL8Jhcp6sXVOzVSf6Wd7iejWFquNSpRa57ol15NgNx5BV/U/Bfzdni7zUUXecI5wbTwFvRHBiYoNHY549xQ+p2CIvh2Hvd5qKLFKiCjobgRph2DsLh+aqxHQ7B7qRHZVrN9z1FF1pUE8mX9OGfNngUS5uv4nO9ryV3nQbo9hquCpPqUWucc0m4J9I8Cook0tpT7reiuE9Qzxd5qwdFsJ6lvi7zUURwj4iMT6r4Q60G+LvNQdFcH6hm7j5qKIoR8LIY9FsJ6hnt80T0WwnqGfteaiiztjfBJSdC/VXBnWgz2+aYdFcH6hnt81FFrZHwwpy9IejGF9S39rzSjoxhPUM9vmoosbVjB16G+rOF9Szfx3d6h6NYX1Lf2uHaoot7V4ZRD0ZwvqW/teaI6N4X1LdOLvNFRZ2rwoR0bwvqW+LvND6vYb1TfF3miortXgJ9XsN6oeLuPaj9XcN6pvi7zUURRVcEF+ruG9U3xd5ojo7hteqb4u80VFpxVcGWyfV/DeqHi7zVlHZFGmczGAECxlx3HieaiiiSsq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5126" name="Picture 6" descr="C:\Users\Lenovo\Desktop\2055648-7024b2c0542010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300192" y="4077072"/>
            <a:ext cx="2520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Monotype Corsiva" pitchFamily="66" charset="0"/>
              </a:rPr>
              <a:t>Подготовила: </a:t>
            </a:r>
          </a:p>
          <a:p>
            <a:r>
              <a:rPr lang="ru-RU" sz="2400" dirty="0" smtClean="0">
                <a:latin typeface="Monotype Corsiva" pitchFamily="66" charset="0"/>
              </a:rPr>
              <a:t>ученица 2«А» класса </a:t>
            </a:r>
          </a:p>
          <a:p>
            <a:r>
              <a:rPr lang="ru-RU" sz="2400" dirty="0" smtClean="0">
                <a:latin typeface="Monotype Corsiva" pitchFamily="66" charset="0"/>
              </a:rPr>
              <a:t>МБОУ СОШ № 2 </a:t>
            </a:r>
          </a:p>
          <a:p>
            <a:r>
              <a:rPr lang="ru-RU" sz="2400" dirty="0" smtClean="0">
                <a:latin typeface="Monotype Corsiva" pitchFamily="66" charset="0"/>
              </a:rPr>
              <a:t>Демина Анастасия</a:t>
            </a:r>
            <a:endParaRPr lang="ru-RU" sz="2400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9872" y="1412777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Monotype Corsiva" pitchFamily="66" charset="0"/>
              </a:rPr>
              <a:t>Проект:</a:t>
            </a:r>
            <a:endParaRPr lang="ru-RU" sz="4800" dirty="0">
              <a:latin typeface="Monotype Corsiva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91880" y="6021289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Monotype Corsiva" pitchFamily="66" charset="0"/>
              </a:rPr>
              <a:t>Март, 2015 г.</a:t>
            </a:r>
            <a:endParaRPr lang="ru-RU" sz="2800" dirty="0">
              <a:latin typeface="Monotype Corsiva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1640" y="2564905"/>
            <a:ext cx="6120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Monotype Corsiva" pitchFamily="66" charset="0"/>
              </a:rPr>
              <a:t>«А какой он…йод?»</a:t>
            </a:r>
            <a:endParaRPr lang="ru-RU" sz="4400" b="1" dirty="0">
              <a:latin typeface="Monotype Corsiva" pitchFamily="66" charset="0"/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767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785" y="764705"/>
            <a:ext cx="4913313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508106" y="4599036"/>
            <a:ext cx="35283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cs typeface="Andalus" pitchFamily="18" charset="-78"/>
              </a:rPr>
              <a:t>ученица1«А»класса</a:t>
            </a:r>
          </a:p>
          <a:p>
            <a:r>
              <a:rPr lang="ru-RU" sz="2800" dirty="0" smtClean="0">
                <a:cs typeface="Andalus" pitchFamily="18" charset="-78"/>
              </a:rPr>
              <a:t>МБОУ СОШ №2</a:t>
            </a:r>
          </a:p>
          <a:p>
            <a:r>
              <a:rPr lang="ru-RU" sz="2800" dirty="0" smtClean="0">
                <a:cs typeface="Andalus" pitchFamily="18" charset="-78"/>
              </a:rPr>
              <a:t>г. Поронайска</a:t>
            </a:r>
          </a:p>
          <a:p>
            <a:r>
              <a:rPr lang="ru-RU" sz="2800" dirty="0" smtClean="0">
                <a:cs typeface="Andalus" pitchFamily="18" charset="-78"/>
              </a:rPr>
              <a:t>Дёмина Анастасия</a:t>
            </a:r>
            <a:endParaRPr lang="ru-RU" sz="2800" dirty="0">
              <a:cs typeface="Andalus" pitchFamily="18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9783" y="6353466"/>
            <a:ext cx="3102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Март 2014 г.</a:t>
            </a:r>
            <a:endParaRPr lang="ru-RU" sz="2800" dirty="0"/>
          </a:p>
        </p:txBody>
      </p:sp>
      <p:sp>
        <p:nvSpPr>
          <p:cNvPr id="9" name="TextBox 8"/>
          <p:cNvSpPr txBox="1"/>
          <p:nvPr/>
        </p:nvSpPr>
        <p:spPr>
          <a:xfrm rot="10800000" flipV="1">
            <a:off x="5508106" y="3952221"/>
            <a:ext cx="3528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   Подготовила </a:t>
            </a:r>
            <a:endParaRPr lang="ru-RU" sz="2800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774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0" y="-1"/>
          <a:ext cx="9169057" cy="687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4" name="Презентация" r:id="rId4" imgW="4570530" imgH="3427618" progId="PowerPoint.Show.12">
                  <p:embed/>
                </p:oleObj>
              </mc:Choice>
              <mc:Fallback>
                <p:oleObj name="Презентация" r:id="rId4" imgW="4570530" imgH="3427618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1"/>
                        <a:ext cx="9169057" cy="687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5774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-33" y="-25"/>
          <a:ext cx="9169062" cy="687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0" name="Презентация" r:id="rId4" imgW="3729110" imgH="2796613" progId="PowerPoint.Show.12">
                  <p:embed/>
                </p:oleObj>
              </mc:Choice>
              <mc:Fallback>
                <p:oleObj name="Презентация" r:id="rId4" imgW="3729110" imgH="2796613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3" y="-25"/>
                        <a:ext cx="9169062" cy="687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451893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0" y="-24"/>
          <a:ext cx="9169066" cy="687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6" name="Презентация" r:id="rId4" imgW="4570530" imgH="3427618" progId="PowerPoint.Show.12">
                  <p:embed/>
                </p:oleObj>
              </mc:Choice>
              <mc:Fallback>
                <p:oleObj name="Презентация" r:id="rId4" imgW="4570530" imgH="3427618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24"/>
                        <a:ext cx="9169066" cy="687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171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-1" y="0"/>
          <a:ext cx="9169064" cy="687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4" name="Презентация" r:id="rId4" imgW="4570530" imgH="3427618" progId="PowerPoint.Show.12">
                  <p:embed/>
                </p:oleObj>
              </mc:Choice>
              <mc:Fallback>
                <p:oleObj name="Презентация" r:id="rId4" imgW="4570530" imgH="3427618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" y="0"/>
                        <a:ext cx="9169064" cy="687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46300437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500050"/>
            <a:ext cx="8229600" cy="1143000"/>
          </a:xfrm>
        </p:spPr>
        <p:txBody>
          <a:bodyPr/>
          <a:lstStyle/>
          <a:p>
            <a:r>
              <a:rPr lang="ru-RU" sz="5400" b="1" i="1" dirty="0" smtClean="0">
                <a:solidFill>
                  <a:srgbClr val="FF0000"/>
                </a:solidFill>
              </a:rPr>
              <a:t>Здравствуйте!</a:t>
            </a: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sz="2000" b="1" i="1" dirty="0" smtClean="0"/>
              <a:t>Меня зовут</a:t>
            </a:r>
            <a:r>
              <a:rPr lang="ru-RU" sz="1400" b="1" i="1" dirty="0" smtClean="0"/>
              <a:t> </a:t>
            </a:r>
          </a:p>
          <a:p>
            <a:endParaRPr lang="ru-RU" sz="2000" b="1" i="1" dirty="0" smtClean="0"/>
          </a:p>
          <a:p>
            <a:r>
              <a:rPr lang="ru-RU" sz="2000" b="1" i="1" dirty="0" smtClean="0"/>
              <a:t>СВЯТОСЛАВ</a:t>
            </a:r>
          </a:p>
          <a:p>
            <a:r>
              <a:rPr lang="ru-RU" sz="2000" b="1" i="1" dirty="0" smtClean="0"/>
              <a:t>КИСЕЛЕВ,</a:t>
            </a:r>
            <a:r>
              <a:rPr lang="ru-RU" sz="1400" b="1" i="1" dirty="0" smtClean="0"/>
              <a:t> </a:t>
            </a:r>
          </a:p>
          <a:p>
            <a:endParaRPr lang="ru-RU" sz="1400" b="1" i="1" dirty="0" smtClean="0"/>
          </a:p>
          <a:p>
            <a:r>
              <a:rPr lang="ru-RU" sz="2000" b="1" i="1" dirty="0" smtClean="0"/>
              <a:t>Я коренной</a:t>
            </a:r>
          </a:p>
          <a:p>
            <a:r>
              <a:rPr lang="ru-RU" sz="2000" b="1" i="1" dirty="0" smtClean="0"/>
              <a:t> САХАЛИНЕЦ</a:t>
            </a:r>
          </a:p>
        </p:txBody>
      </p:sp>
      <p:pic>
        <p:nvPicPr>
          <p:cNvPr id="3076" name="Picture 11" descr="VipTalisman4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57489" y="1500175"/>
            <a:ext cx="5625388" cy="4464000"/>
          </a:xfr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B0C539-0DBE-4D5D-9BAF-F4633C38D7BD}" type="slidenum">
              <a:rPr lang="ru-RU" smtClean="0"/>
              <a:pPr>
                <a:defRPr/>
              </a:pPr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733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3" y="4509121"/>
            <a:ext cx="4619628" cy="1563086"/>
          </a:xfrm>
        </p:spPr>
        <p:txBody>
          <a:bodyPr>
            <a:noAutofit/>
          </a:bodyPr>
          <a:lstStyle/>
          <a:p>
            <a:pPr algn="r"/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</a:rPr>
              <a:t>                                    Проект подготовил</a:t>
            </a:r>
          </a:p>
          <a:p>
            <a:pPr algn="r"/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</a:rPr>
              <a:t>                                   ученик 2 «А»класса</a:t>
            </a:r>
          </a:p>
          <a:p>
            <a:pPr algn="r"/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</a:rPr>
              <a:t>                                      МБОУ СОШ №2</a:t>
            </a:r>
          </a:p>
          <a:p>
            <a:pPr algn="r"/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</a:rPr>
              <a:t>                                      Ермоленко </a:t>
            </a:r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А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</a:rPr>
              <a:t>ртем.</a:t>
            </a:r>
            <a:endParaRPr lang="ru-RU" sz="2000" dirty="0">
              <a:solidFill>
                <a:schemeClr val="bg1">
                  <a:lumMod val="95000"/>
                </a:schemeClr>
              </a:solidFill>
            </a:endParaRPr>
          </a:p>
          <a:p>
            <a:pPr algn="r"/>
            <a:endParaRPr lang="ru-RU" sz="2000" dirty="0" smtClean="0"/>
          </a:p>
          <a:p>
            <a:pPr algn="r"/>
            <a:r>
              <a:rPr lang="ru-RU" sz="2000" dirty="0" smtClean="0"/>
              <a:t>                      </a:t>
            </a:r>
            <a:endParaRPr lang="ru-RU" sz="20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67179" y="-99391"/>
            <a:ext cx="9352236" cy="3457951"/>
          </a:xfrm>
        </p:spPr>
        <p:txBody>
          <a:bodyPr>
            <a:noAutofit/>
          </a:bodyPr>
          <a:lstStyle/>
          <a:p>
            <a:r>
              <a:rPr lang="ru-RU" sz="8800" b="1" dirty="0" smtClean="0">
                <a:solidFill>
                  <a:srgbClr val="00B0F0"/>
                </a:solidFill>
              </a:rPr>
              <a:t>«Я- Сахалинец</a:t>
            </a:r>
            <a:r>
              <a:rPr lang="ru-RU" sz="9600" b="1" dirty="0" smtClean="0">
                <a:solidFill>
                  <a:srgbClr val="00B0F0"/>
                </a:solidFill>
              </a:rPr>
              <a:t>»</a:t>
            </a:r>
            <a:endParaRPr lang="ru-RU" sz="9600" b="1" dirty="0">
              <a:solidFill>
                <a:srgbClr val="00B0F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941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rot="20021299">
            <a:off x="864876" y="2926685"/>
            <a:ext cx="7085293" cy="1510605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ru-RU" sz="5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 внимание               </a:t>
            </a:r>
            <a:endParaRPr lang="ru-RU" sz="54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47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 6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6</Template>
  <TotalTime>351</TotalTime>
  <Words>275</Words>
  <Application>Microsoft Office PowerPoint</Application>
  <PresentationFormat>Экран (4:3)</PresentationFormat>
  <Paragraphs>82</Paragraphs>
  <Slides>21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Andalus</vt:lpstr>
      <vt:lpstr>Arial</vt:lpstr>
      <vt:lpstr>Calibri</vt:lpstr>
      <vt:lpstr>Monotype Corsiva</vt:lpstr>
      <vt:lpstr>Times New Roman</vt:lpstr>
      <vt:lpstr>Wingdings</vt:lpstr>
      <vt:lpstr>Презентация 6</vt:lpstr>
      <vt:lpstr>Презентация</vt:lpstr>
      <vt:lpstr>«Учитель и ученик растут вместе.»                                                           ( Конфуций)</vt:lpstr>
      <vt:lpstr>Цели:</vt:lpstr>
      <vt:lpstr>Чем исследовательская деятельность отличается от проектной деятельности?</vt:lpstr>
      <vt:lpstr>Виды исследовательских проектов, которые мы можем предложить учащимся начальных классов: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Здравствуйте!</vt:lpstr>
      <vt:lpstr>«Я- Сахалинец»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44</cp:revision>
  <dcterms:created xsi:type="dcterms:W3CDTF">2015-08-31T23:05:52Z</dcterms:created>
  <dcterms:modified xsi:type="dcterms:W3CDTF">2017-02-03T03:23:39Z</dcterms:modified>
</cp:coreProperties>
</file>