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9" r:id="rId3"/>
    <p:sldId id="260" r:id="rId4"/>
    <p:sldId id="261" r:id="rId5"/>
    <p:sldId id="262" r:id="rId6"/>
    <p:sldId id="263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5" r:id="rId15"/>
    <p:sldId id="276" r:id="rId16"/>
    <p:sldId id="277" r:id="rId17"/>
    <p:sldId id="278" r:id="rId18"/>
    <p:sldId id="279" r:id="rId19"/>
    <p:sldId id="288" r:id="rId20"/>
  </p:sldIdLst>
  <p:sldSz cx="9144000" cy="6858000" type="screen4x3"/>
  <p:notesSz cx="6858000" cy="9144000"/>
  <p:embeddedFontLs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ip1t5dxkED+ZasXzpGkdLxhaC6b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4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106f30765b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106f30765b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106f30765b9_0_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106f30765b9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106f30765b9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g106f30765b9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106f30765b9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106f30765b9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g106f30765b9_0_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106f30765b9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106f30765b9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g106f30765b9_0_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106f30765b9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106f30765b9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g106f30765b9_0_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106f30765b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106f30765b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g106f30765b9_0_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106f30765b9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106f30765b9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g106f30765b9_0_4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06f30765b9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106f30765b9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g106f30765b9_0_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06f30765b9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06f30765b9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106f30765b9_0_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5" name="Google Shape;35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106f30765b9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106f30765b9_0_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g106f30765b9_0_1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106f30765b9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" name="Google Shape;393;g106f30765b9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g106f30765b9_0_15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2" name="Google Shape;40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1" name="Google Shape;41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0" name="Google Shape;42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1" name="Google Shape;43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106f30765b9_0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106f30765b9_0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g106f30765b9_0_37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3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5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6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6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1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34102"/>
            <a:ext cx="9144000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"/>
          <p:cNvSpPr txBox="1">
            <a:spLocks noGrp="1"/>
          </p:cNvSpPr>
          <p:nvPr>
            <p:ph type="ctrTitle"/>
          </p:nvPr>
        </p:nvSpPr>
        <p:spPr>
          <a:xfrm>
            <a:off x="252512" y="836712"/>
            <a:ext cx="8640959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Times New Roman"/>
              <a:buNone/>
            </a:pPr>
            <a:r>
              <a:rPr lang="ru-RU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Формирование  функциональной грамотности  </a:t>
            </a:r>
            <a:br>
              <a:rPr lang="ru-RU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уроках  изобразительного искусства  через </a:t>
            </a:r>
            <a:br>
              <a:rPr lang="ru-RU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технологии  эффективного обучения</a:t>
            </a:r>
            <a:endParaRPr/>
          </a:p>
        </p:txBody>
      </p:sp>
      <p:pic>
        <p:nvPicPr>
          <p:cNvPr id="230" name="Google Shape;23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 flipH="1">
            <a:off x="0" y="4343400"/>
            <a:ext cx="2057400" cy="20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86600" y="2436471"/>
            <a:ext cx="1828800" cy="1851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106f30765b9_0_10"/>
          <p:cNvSpPr txBox="1">
            <a:spLocks noGrp="1"/>
          </p:cNvSpPr>
          <p:nvPr>
            <p:ph type="ctrTitle"/>
          </p:nvPr>
        </p:nvSpPr>
        <p:spPr>
          <a:xfrm>
            <a:off x="547650" y="186500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Основные виды информации: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258" name="Google Shape;258;g106f30765b9_0_10"/>
          <p:cNvSpPr txBox="1">
            <a:spLocks noGrp="1"/>
          </p:cNvSpPr>
          <p:nvPr>
            <p:ph type="subTitle" idx="1"/>
          </p:nvPr>
        </p:nvSpPr>
        <p:spPr>
          <a:xfrm>
            <a:off x="1216856" y="1504695"/>
            <a:ext cx="6400800" cy="402390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31800" algn="l" rtl="0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Char char="-"/>
            </a:pPr>
            <a:r>
              <a:rPr lang="ru-RU" sz="4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Бинарная</a:t>
            </a:r>
            <a:endParaRPr sz="4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Char char="-"/>
            </a:pPr>
            <a:r>
              <a:rPr lang="ru-RU" sz="4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Последовательная</a:t>
            </a:r>
            <a:endParaRPr sz="4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Char char="-"/>
            </a:pPr>
            <a:r>
              <a:rPr lang="ru-RU" sz="4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Числовая</a:t>
            </a:r>
            <a:endParaRPr sz="4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Char char="-"/>
            </a:pPr>
            <a:r>
              <a:rPr lang="ru-RU" sz="440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Графическая</a:t>
            </a:r>
            <a:endParaRPr sz="4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59" name="Google Shape;259;g106f30765b9_0_10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501662"/>
            <a:ext cx="9144000" cy="2390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0"/>
            <a:ext cx="9144000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"/>
          <p:cNvSpPr txBox="1">
            <a:spLocks noGrp="1"/>
          </p:cNvSpPr>
          <p:nvPr>
            <p:ph type="ctrTitle"/>
          </p:nvPr>
        </p:nvSpPr>
        <p:spPr>
          <a:xfrm>
            <a:off x="838200" y="228601"/>
            <a:ext cx="7772400" cy="12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Примеры бинарной информации на уроках ИЗО</a:t>
            </a:r>
            <a:endParaRPr sz="3600"/>
          </a:p>
        </p:txBody>
      </p:sp>
      <p:sp>
        <p:nvSpPr>
          <p:cNvPr id="267" name="Google Shape;267;p2"/>
          <p:cNvSpPr/>
          <p:nvPr/>
        </p:nvSpPr>
        <p:spPr>
          <a:xfrm>
            <a:off x="914400" y="1828800"/>
            <a:ext cx="4343400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2"/>
          <p:cNvSpPr/>
          <p:nvPr/>
        </p:nvSpPr>
        <p:spPr>
          <a:xfrm>
            <a:off x="641400" y="1752600"/>
            <a:ext cx="7969200" cy="3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"/>
          <p:cNvSpPr txBox="1"/>
          <p:nvPr/>
        </p:nvSpPr>
        <p:spPr>
          <a:xfrm>
            <a:off x="414450" y="2131425"/>
            <a:ext cx="8308500" cy="18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63550" algn="l" rtl="0">
              <a:spcBef>
                <a:spcPts val="0"/>
              </a:spcBef>
              <a:spcAft>
                <a:spcPts val="0"/>
              </a:spcAft>
              <a:buSzPts val="3700"/>
              <a:buFont typeface="Calibri"/>
              <a:buAutoNum type="arabicPeriod"/>
            </a:pPr>
            <a:r>
              <a:rPr lang="ru-RU" sz="3600" dirty="0">
                <a:solidFill>
                  <a:schemeClr val="tx1"/>
                </a:solidFill>
                <a:latin typeface="Calibri" pitchFamily="34" charset="0"/>
                <a:ea typeface="Calibri"/>
                <a:cs typeface="Calibri" pitchFamily="34" charset="0"/>
                <a:sym typeface="Calibri"/>
              </a:rPr>
              <a:t>Художник + название картины</a:t>
            </a:r>
            <a:endParaRPr sz="3600">
              <a:solidFill>
                <a:schemeClr val="tx1"/>
              </a:solidFill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63550" algn="l" rtl="0">
              <a:spcBef>
                <a:spcPts val="0"/>
              </a:spcBef>
              <a:spcAft>
                <a:spcPts val="0"/>
              </a:spcAft>
              <a:buSzPts val="3700"/>
              <a:buFont typeface="Calibri"/>
              <a:buAutoNum type="arabicPeriod"/>
            </a:pPr>
            <a:r>
              <a:rPr lang="ru-RU" sz="3600" dirty="0">
                <a:solidFill>
                  <a:schemeClr val="tx1"/>
                </a:solidFill>
                <a:latin typeface="Calibri" pitchFamily="34" charset="0"/>
                <a:ea typeface="Calibri"/>
                <a:cs typeface="Calibri" pitchFamily="34" charset="0"/>
                <a:sym typeface="Calibri"/>
              </a:rPr>
              <a:t>Стили искусства + страна зарождения</a:t>
            </a:r>
            <a:endParaRPr sz="3600">
              <a:solidFill>
                <a:schemeClr val="tx1"/>
              </a:solidFill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63550" algn="l" rtl="0">
              <a:spcBef>
                <a:spcPts val="0"/>
              </a:spcBef>
              <a:spcAft>
                <a:spcPts val="0"/>
              </a:spcAft>
              <a:buSzPts val="3700"/>
              <a:buFont typeface="Calibri"/>
              <a:buAutoNum type="arabicPeriod"/>
            </a:pPr>
            <a:r>
              <a:rPr lang="ru-RU" sz="3600" dirty="0">
                <a:solidFill>
                  <a:schemeClr val="tx1"/>
                </a:solidFill>
                <a:latin typeface="Calibri" pitchFamily="34" charset="0"/>
                <a:ea typeface="Calibri"/>
                <a:cs typeface="Calibri" pitchFamily="34" charset="0"/>
                <a:sym typeface="Calibri"/>
              </a:rPr>
              <a:t>Картина + жанр искусства </a:t>
            </a:r>
            <a:endParaRPr sz="3600">
              <a:solidFill>
                <a:schemeClr val="tx1"/>
              </a:solidFill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06f30765b9_0_27"/>
          <p:cNvSpPr txBox="1">
            <a:spLocks noGrp="1"/>
          </p:cNvSpPr>
          <p:nvPr>
            <p:ph type="ctrTitle"/>
          </p:nvPr>
        </p:nvSpPr>
        <p:spPr>
          <a:xfrm>
            <a:off x="626600" y="235825"/>
            <a:ext cx="7772400" cy="1470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Давайте проверим ваши знания и вспомним авторов картин</a:t>
            </a:r>
            <a:endParaRPr b="1">
              <a:solidFill>
                <a:srgbClr val="002060"/>
              </a:solidFill>
            </a:endParaRPr>
          </a:p>
        </p:txBody>
      </p:sp>
      <p:pic>
        <p:nvPicPr>
          <p:cNvPr id="277" name="Google Shape;277;g106f30765b9_0_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2018" y="1828625"/>
            <a:ext cx="4853353" cy="4401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106f30765b9_0_34"/>
          <p:cNvSpPr txBox="1">
            <a:spLocks noGrp="1"/>
          </p:cNvSpPr>
          <p:nvPr>
            <p:ph type="ctrTitle"/>
          </p:nvPr>
        </p:nvSpPr>
        <p:spPr>
          <a:xfrm>
            <a:off x="685800" y="187475"/>
            <a:ext cx="7772400" cy="119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Кто является автором картины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284" name="Google Shape;284;g106f30765b9_0_34"/>
          <p:cNvSpPr txBox="1">
            <a:spLocks noGrp="1"/>
          </p:cNvSpPr>
          <p:nvPr>
            <p:ph type="subTitle" idx="1"/>
          </p:nvPr>
        </p:nvSpPr>
        <p:spPr>
          <a:xfrm>
            <a:off x="651049" y="1987648"/>
            <a:ext cx="7219800" cy="1875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ru-RU" sz="4800" b="1" dirty="0">
                <a:solidFill>
                  <a:srgbClr val="000000"/>
                </a:solidFill>
              </a:rPr>
              <a:t>             </a:t>
            </a:r>
            <a:r>
              <a:rPr lang="ru-RU" sz="4800" b="1" dirty="0" smtClean="0">
                <a:solidFill>
                  <a:srgbClr val="000000"/>
                </a:solidFill>
              </a:rPr>
              <a:t>«Золотая осень»</a:t>
            </a:r>
            <a:endParaRPr sz="4800" b="1">
              <a:solidFill>
                <a:srgbClr val="000000"/>
              </a:solidFill>
            </a:endParaRPr>
          </a:p>
        </p:txBody>
      </p:sp>
      <p:pic>
        <p:nvPicPr>
          <p:cNvPr id="285" name="Google Shape;285;g106f30765b9_0_34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96624" cy="246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106f30765b9_0_40"/>
          <p:cNvSpPr txBox="1">
            <a:spLocks noGrp="1"/>
          </p:cNvSpPr>
          <p:nvPr>
            <p:ph type="ctrTitle"/>
          </p:nvPr>
        </p:nvSpPr>
        <p:spPr>
          <a:xfrm>
            <a:off x="685800" y="197350"/>
            <a:ext cx="7772400" cy="1046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Правильный ответ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292" name="Google Shape;292;g106f30765b9_0_40"/>
          <p:cNvSpPr txBox="1">
            <a:spLocks noGrp="1"/>
          </p:cNvSpPr>
          <p:nvPr>
            <p:ph type="subTitle" idx="1"/>
          </p:nvPr>
        </p:nvSpPr>
        <p:spPr>
          <a:xfrm>
            <a:off x="1371600" y="1322250"/>
            <a:ext cx="6400800" cy="1115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ru-RU" sz="3800" b="1" dirty="0">
                <a:solidFill>
                  <a:srgbClr val="000000"/>
                </a:solidFill>
              </a:rPr>
              <a:t>И.И. Левитан</a:t>
            </a:r>
            <a:endParaRPr sz="3800" b="1">
              <a:solidFill>
                <a:srgbClr val="000000"/>
              </a:solidFill>
            </a:endParaRPr>
          </a:p>
        </p:txBody>
      </p:sp>
      <p:pic>
        <p:nvPicPr>
          <p:cNvPr id="293" name="Google Shape;293;g106f30765b9_0_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3600" y="2106250"/>
            <a:ext cx="6585360" cy="411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106f30765b9_0_67"/>
          <p:cNvSpPr txBox="1">
            <a:spLocks noGrp="1"/>
          </p:cNvSpPr>
          <p:nvPr>
            <p:ph type="ctrTitle"/>
          </p:nvPr>
        </p:nvSpPr>
        <p:spPr>
          <a:xfrm>
            <a:off x="685800" y="187475"/>
            <a:ext cx="7772400" cy="119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Кто является автором картины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316" name="Google Shape;316;g106f30765b9_0_67"/>
          <p:cNvSpPr txBox="1">
            <a:spLocks noGrp="1"/>
          </p:cNvSpPr>
          <p:nvPr>
            <p:ph type="subTitle" idx="1"/>
          </p:nvPr>
        </p:nvSpPr>
        <p:spPr>
          <a:xfrm>
            <a:off x="707319" y="2198664"/>
            <a:ext cx="7219800" cy="1875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ru-RU" sz="4800" dirty="0">
                <a:solidFill>
                  <a:srgbClr val="000000"/>
                </a:solidFill>
              </a:rPr>
              <a:t>              </a:t>
            </a:r>
            <a:r>
              <a:rPr lang="ru-RU" sz="4800" b="1" dirty="0" smtClean="0">
                <a:solidFill>
                  <a:srgbClr val="000000"/>
                </a:solidFill>
              </a:rPr>
              <a:t>«Неизвестная»</a:t>
            </a:r>
            <a:endParaRPr sz="4800" b="1">
              <a:solidFill>
                <a:srgbClr val="000000"/>
              </a:solidFill>
            </a:endParaRPr>
          </a:p>
        </p:txBody>
      </p:sp>
      <p:pic>
        <p:nvPicPr>
          <p:cNvPr id="317" name="Google Shape;317;g106f30765b9_0_67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96624" cy="246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106f30765b9_0_52"/>
          <p:cNvSpPr txBox="1">
            <a:spLocks noGrp="1"/>
          </p:cNvSpPr>
          <p:nvPr>
            <p:ph type="ctrTitle"/>
          </p:nvPr>
        </p:nvSpPr>
        <p:spPr>
          <a:xfrm>
            <a:off x="685800" y="128275"/>
            <a:ext cx="7772400" cy="11052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Правильный ответ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324" name="Google Shape;324;g106f30765b9_0_52"/>
          <p:cNvSpPr txBox="1">
            <a:spLocks noGrp="1"/>
          </p:cNvSpPr>
          <p:nvPr>
            <p:ph type="subTitle" idx="1"/>
          </p:nvPr>
        </p:nvSpPr>
        <p:spPr>
          <a:xfrm>
            <a:off x="1371600" y="957175"/>
            <a:ext cx="6400800" cy="1016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ru-RU" sz="3900" b="1">
                <a:solidFill>
                  <a:schemeClr val="dk1"/>
                </a:solidFill>
              </a:rPr>
              <a:t>И.Н.Крамской</a:t>
            </a:r>
            <a:endParaRPr sz="3900" b="1">
              <a:solidFill>
                <a:schemeClr val="dk1"/>
              </a:solidFill>
            </a:endParaRPr>
          </a:p>
        </p:txBody>
      </p:sp>
      <p:pic>
        <p:nvPicPr>
          <p:cNvPr id="325" name="Google Shape;325;g106f30765b9_0_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1350" y="1593125"/>
            <a:ext cx="6301050" cy="49064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106f30765b9_0_46"/>
          <p:cNvSpPr txBox="1">
            <a:spLocks noGrp="1"/>
          </p:cNvSpPr>
          <p:nvPr>
            <p:ph type="ctrTitle"/>
          </p:nvPr>
        </p:nvSpPr>
        <p:spPr>
          <a:xfrm>
            <a:off x="685800" y="276300"/>
            <a:ext cx="7772400" cy="14505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Примеры последовательной информации</a:t>
            </a:r>
            <a:endParaRPr b="1">
              <a:solidFill>
                <a:srgbClr val="002060"/>
              </a:solidFill>
            </a:endParaRPr>
          </a:p>
        </p:txBody>
      </p:sp>
      <p:pic>
        <p:nvPicPr>
          <p:cNvPr id="333" name="Google Shape;333;g106f30765b9_0_46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44000" cy="2465775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g106f30765b9_0_46"/>
          <p:cNvSpPr txBox="1"/>
          <p:nvPr/>
        </p:nvSpPr>
        <p:spPr>
          <a:xfrm>
            <a:off x="307365" y="1837443"/>
            <a:ext cx="8555400" cy="27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38150" algn="l" rtl="0">
              <a:spcBef>
                <a:spcPts val="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ru-RU" sz="33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Стили искусства</a:t>
            </a:r>
            <a:endParaRPr sz="33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38150" algn="l" rtl="0">
              <a:spcBef>
                <a:spcPts val="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ru-RU" sz="33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Жанры искусства</a:t>
            </a:r>
            <a:endParaRPr sz="33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SzPts val="3200"/>
              <a:buFont typeface="Calibri"/>
              <a:buAutoNum type="arabicPeriod"/>
            </a:pPr>
            <a:r>
              <a:rPr lang="ru-RU" sz="32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Художник  и его полотна, по мере написания</a:t>
            </a:r>
            <a:endParaRPr sz="32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38150" algn="l" rtl="0">
              <a:spcBef>
                <a:spcPts val="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ru-RU" sz="33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25 шедевров Русского музея</a:t>
            </a:r>
            <a:endParaRPr sz="33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38150" algn="l" rtl="0">
              <a:spcBef>
                <a:spcPts val="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ru-RU" sz="33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Музеи России </a:t>
            </a:r>
            <a:endParaRPr sz="33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06f30765b9_0_85"/>
          <p:cNvSpPr txBox="1">
            <a:spLocks noGrp="1"/>
          </p:cNvSpPr>
          <p:nvPr>
            <p:ph type="ctrTitle"/>
          </p:nvPr>
        </p:nvSpPr>
        <p:spPr>
          <a:xfrm>
            <a:off x="641400" y="355225"/>
            <a:ext cx="7816800" cy="1421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511" b="1">
                <a:solidFill>
                  <a:srgbClr val="002060"/>
                </a:solidFill>
              </a:rPr>
              <a:t>Примеры числовой информации</a:t>
            </a:r>
            <a:endParaRPr sz="4511" b="1">
              <a:solidFill>
                <a:srgbClr val="002060"/>
              </a:solidFill>
            </a:endParaRPr>
          </a:p>
        </p:txBody>
      </p:sp>
      <p:pic>
        <p:nvPicPr>
          <p:cNvPr id="342" name="Google Shape;342;g106f30765b9_0_85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96624" cy="2465775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g106f30765b9_0_85"/>
          <p:cNvSpPr txBox="1"/>
          <p:nvPr/>
        </p:nvSpPr>
        <p:spPr>
          <a:xfrm>
            <a:off x="788136" y="1645920"/>
            <a:ext cx="7242900" cy="3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44500" algn="l" rtl="0">
              <a:spcBef>
                <a:spcPts val="0"/>
              </a:spcBef>
              <a:spcAft>
                <a:spcPts val="0"/>
              </a:spcAft>
              <a:buSzPts val="3400"/>
              <a:buFont typeface="Calibri"/>
              <a:buAutoNum type="arabicPeriod"/>
            </a:pPr>
            <a:r>
              <a:rPr lang="ru-RU" sz="34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Даты жизни художника</a:t>
            </a:r>
            <a:endParaRPr sz="34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44500" algn="l" rtl="0">
              <a:spcBef>
                <a:spcPts val="0"/>
              </a:spcBef>
              <a:spcAft>
                <a:spcPts val="0"/>
              </a:spcAft>
              <a:buSzPts val="3400"/>
              <a:buFont typeface="Calibri"/>
              <a:buAutoNum type="arabicPeriod"/>
            </a:pPr>
            <a:r>
              <a:rPr lang="ru-RU" sz="34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Дата написания картины</a:t>
            </a:r>
            <a:endParaRPr sz="34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44500" algn="l" rtl="0">
              <a:spcBef>
                <a:spcPts val="0"/>
              </a:spcBef>
              <a:spcAft>
                <a:spcPts val="0"/>
              </a:spcAft>
              <a:buSzPts val="3400"/>
              <a:buFont typeface="Calibri"/>
              <a:buAutoNum type="arabicPeriod"/>
            </a:pPr>
            <a:r>
              <a:rPr lang="ru-RU" sz="34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Дата основания музея</a:t>
            </a:r>
            <a:endParaRPr sz="34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44500" algn="l" rtl="0">
              <a:spcBef>
                <a:spcPts val="0"/>
              </a:spcBef>
              <a:spcAft>
                <a:spcPts val="0"/>
              </a:spcAft>
              <a:buSzPts val="3400"/>
              <a:buFont typeface="Calibri"/>
              <a:buAutoNum type="arabicPeriod"/>
            </a:pPr>
            <a:r>
              <a:rPr lang="ru-RU" sz="34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Дата проведения выставки</a:t>
            </a:r>
            <a:endParaRPr sz="34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  <a:p>
            <a:pPr marL="457200" lvl="0" indent="-444500" algn="l" rtl="0">
              <a:spcBef>
                <a:spcPts val="0"/>
              </a:spcBef>
              <a:spcAft>
                <a:spcPts val="0"/>
              </a:spcAft>
              <a:buSzPts val="3400"/>
              <a:buFont typeface="Calibri"/>
              <a:buAutoNum type="arabicPeriod"/>
            </a:pPr>
            <a:r>
              <a:rPr lang="ru-RU" sz="3400" dirty="0">
                <a:latin typeface="Calibri" pitchFamily="34" charset="0"/>
                <a:ea typeface="Calibri"/>
                <a:cs typeface="Calibri" pitchFamily="34" charset="0"/>
                <a:sym typeface="Calibri"/>
              </a:rPr>
              <a:t>Даты образования художественных объединений, кружков и т.п.</a:t>
            </a:r>
            <a:endParaRPr sz="3400">
              <a:latin typeface="Calibri" pitchFamily="34" charset="0"/>
              <a:ea typeface="Calibri"/>
              <a:cs typeface="Calibri" pitchFamily="34" charset="0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06f30765b9_0_91"/>
          <p:cNvSpPr txBox="1">
            <a:spLocks noGrp="1"/>
          </p:cNvSpPr>
          <p:nvPr>
            <p:ph type="ctrTitle"/>
          </p:nvPr>
        </p:nvSpPr>
        <p:spPr>
          <a:xfrm>
            <a:off x="685800" y="256550"/>
            <a:ext cx="7772400" cy="18255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Пример запоминания графической информации</a:t>
            </a:r>
            <a:endParaRPr b="1">
              <a:solidFill>
                <a:srgbClr val="002060"/>
              </a:solidFill>
            </a:endParaRPr>
          </a:p>
        </p:txBody>
      </p:sp>
      <p:pic>
        <p:nvPicPr>
          <p:cNvPr id="351" name="Google Shape;351;g106f30765b9_0_91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392225"/>
            <a:ext cx="9144000" cy="246577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g106f30765b9_0_91"/>
          <p:cNvSpPr txBox="1"/>
          <p:nvPr/>
        </p:nvSpPr>
        <p:spPr>
          <a:xfrm>
            <a:off x="417581" y="1963651"/>
            <a:ext cx="8262186" cy="3216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 sz="32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Как </a:t>
            </a:r>
            <a:r>
              <a:rPr lang="ru-RU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запомнить содержание картин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Смысл в том, чтобы при первом запоминании выделить и удержать в памяти только крупные блоки. Потом, как будто «приближая» импровизированную камеру, нужно запоминать мелкие детали.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4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34102"/>
            <a:ext cx="9144000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4"/>
          <p:cNvSpPr txBox="1">
            <a:spLocks noGrp="1"/>
          </p:cNvSpPr>
          <p:nvPr>
            <p:ph type="ctrTitle"/>
          </p:nvPr>
        </p:nvSpPr>
        <p:spPr>
          <a:xfrm>
            <a:off x="228600" y="228600"/>
            <a:ext cx="864095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“Утро в сосновом лесу”</a:t>
            </a:r>
            <a:endParaRPr sz="36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4"/>
          <p:cNvSpPr txBox="1">
            <a:spLocks noGrp="1"/>
          </p:cNvSpPr>
          <p:nvPr>
            <p:ph type="subTitle" idx="1"/>
          </p:nvPr>
        </p:nvSpPr>
        <p:spPr>
          <a:xfrm>
            <a:off x="533400" y="1295400"/>
            <a:ext cx="80772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Представьте, что увидели картину “Утро в сосновом лесу” в первый раз. Сначала вы видите лес, мишек и бревно. Запомните расположение. Теперь пришло время приблизить камеру. Можно запомнить количество мишек, запечатленные позы, мох и сучки на бревнах, породы деревьев 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1" name="Google Shape;361;p4" descr="Третьяковская галерея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75913" y="3376246"/>
            <a:ext cx="4403189" cy="31769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106f30765b9_0_10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Работа с текстами</a:t>
            </a:r>
            <a:endParaRPr b="1">
              <a:solidFill>
                <a:srgbClr val="002060"/>
              </a:solidFill>
            </a:endParaRPr>
          </a:p>
        </p:txBody>
      </p:sp>
      <p:sp>
        <p:nvSpPr>
          <p:cNvPr id="368" name="Google Shape;368;g106f30765b9_0_10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31800" algn="l" rtl="0">
              <a:spcBef>
                <a:spcPts val="360"/>
              </a:spcBef>
              <a:spcAft>
                <a:spcPts val="0"/>
              </a:spcAft>
              <a:buSzPts val="3200"/>
              <a:buChar char="-"/>
            </a:pPr>
            <a:r>
              <a:rPr lang="ru-RU" sz="4600" dirty="0">
                <a:solidFill>
                  <a:schemeClr val="tx1"/>
                </a:solidFill>
              </a:rPr>
              <a:t>Выделение главного</a:t>
            </a:r>
            <a:endParaRPr sz="4600">
              <a:solidFill>
                <a:schemeClr val="tx1"/>
              </a:solidFill>
            </a:endParaRPr>
          </a:p>
          <a:p>
            <a:pPr marL="457200" lvl="0" indent="-520700" algn="l" rtl="0">
              <a:spcBef>
                <a:spcPts val="0"/>
              </a:spcBef>
              <a:spcAft>
                <a:spcPts val="0"/>
              </a:spcAft>
              <a:buSzPts val="4600"/>
              <a:buFontTx/>
              <a:buChar char="-"/>
            </a:pPr>
            <a:r>
              <a:rPr lang="ru-RU" sz="4600" dirty="0" smtClean="0">
                <a:solidFill>
                  <a:schemeClr val="tx1"/>
                </a:solidFill>
              </a:rPr>
              <a:t>Работа </a:t>
            </a:r>
            <a:r>
              <a:rPr lang="ru-RU" sz="4600" dirty="0">
                <a:solidFill>
                  <a:schemeClr val="tx1"/>
                </a:solidFill>
              </a:rPr>
              <a:t>с определениями</a:t>
            </a:r>
            <a:endParaRPr sz="4600">
              <a:solidFill>
                <a:schemeClr val="tx1"/>
              </a:solidFill>
            </a:endParaRPr>
          </a:p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SzPts val="3200"/>
              <a:buFontTx/>
              <a:buChar char="-"/>
            </a:pPr>
            <a:r>
              <a:rPr lang="ru-RU" sz="4600" dirty="0" smtClean="0">
                <a:solidFill>
                  <a:schemeClr val="tx1"/>
                </a:solidFill>
              </a:rPr>
              <a:t>Тематические  </a:t>
            </a:r>
            <a:r>
              <a:rPr lang="ru-RU" sz="4600" dirty="0" smtClean="0">
                <a:solidFill>
                  <a:schemeClr val="tx1"/>
                </a:solidFill>
              </a:rPr>
              <a:t>«Карусели»</a:t>
            </a:r>
            <a:endParaRPr sz="4600">
              <a:solidFill>
                <a:schemeClr val="tx1"/>
              </a:solidFill>
            </a:endParaRPr>
          </a:p>
        </p:txBody>
      </p:sp>
      <p:pic>
        <p:nvPicPr>
          <p:cNvPr id="369" name="Google Shape;369;g106f30765b9_0_109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96624" cy="246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106f30765b9_0_15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“Карусели”</a:t>
            </a:r>
            <a:endParaRPr/>
          </a:p>
        </p:txBody>
      </p:sp>
      <p:sp>
        <p:nvSpPr>
          <p:cNvPr id="397" name="Google Shape;397;g106f30765b9_0_156"/>
          <p:cNvSpPr txBox="1">
            <a:spLocks noGrp="1"/>
          </p:cNvSpPr>
          <p:nvPr>
            <p:ph type="body" idx="1"/>
          </p:nvPr>
        </p:nvSpPr>
        <p:spPr>
          <a:xfrm>
            <a:off x="429064" y="1262575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900" dirty="0"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Такое</a:t>
            </a:r>
            <a:r>
              <a:rPr lang="ru-RU" sz="1900" dirty="0">
                <a:latin typeface="Arial"/>
                <a:ea typeface="Arial"/>
                <a:cs typeface="Arial"/>
                <a:sym typeface="Arial"/>
              </a:rPr>
              <a:t> название упражнение получило  из -за кругового движения возникающего в процессе выполнения</a:t>
            </a:r>
            <a:r>
              <a:rPr lang="ru-RU" sz="1900" dirty="0" smtClean="0">
                <a:latin typeface="Arial"/>
                <a:ea typeface="Arial"/>
                <a:cs typeface="Arial"/>
                <a:sym typeface="Arial"/>
              </a:rPr>
              <a:t>. Ученики </a:t>
            </a:r>
            <a:r>
              <a:rPr lang="ru-RU" sz="1900" dirty="0">
                <a:latin typeface="Arial"/>
                <a:ea typeface="Arial"/>
                <a:cs typeface="Arial"/>
                <a:sym typeface="Arial"/>
              </a:rPr>
              <a:t>передают тексты друг другу по кругу .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900" dirty="0">
                <a:latin typeface="Arial"/>
                <a:ea typeface="Arial"/>
                <a:cs typeface="Arial"/>
                <a:sym typeface="Arial"/>
              </a:rPr>
              <a:t>За определенное время обучающийся должен прочитать текст и ответить на вопросы в бланке ответов. 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900" dirty="0">
                <a:latin typeface="Arial"/>
                <a:ea typeface="Arial"/>
                <a:cs typeface="Arial"/>
                <a:sym typeface="Arial"/>
              </a:rPr>
              <a:t>Тексты и вопросы различаются по степени сложности: 1 бит – 1 вопрос, 2 бита – 2 вопроса, 3 бита – 3 вопроса, ассорти – в случайном порядке от 1 до 3 вопросов.</a:t>
            </a:r>
            <a:br>
              <a:rPr lang="ru-RU" sz="1900" dirty="0">
                <a:latin typeface="Arial"/>
                <a:ea typeface="Arial"/>
                <a:cs typeface="Arial"/>
                <a:sym typeface="Arial"/>
              </a:rPr>
            </a:br>
            <a:endParaRPr sz="4200"/>
          </a:p>
        </p:txBody>
      </p:sp>
      <p:pic>
        <p:nvPicPr>
          <p:cNvPr id="398" name="Google Shape;398;g106f30765b9_0_156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426325"/>
            <a:ext cx="9144000" cy="246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g106f30765b9_0_1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12012" y="3798277"/>
            <a:ext cx="3840480" cy="27572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Google Shape;405;p7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34102"/>
            <a:ext cx="9144000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7"/>
          <p:cNvSpPr txBox="1">
            <a:spLocks noGrp="1"/>
          </p:cNvSpPr>
          <p:nvPr>
            <p:ph type="ctrTitle"/>
          </p:nvPr>
        </p:nvSpPr>
        <p:spPr>
          <a:xfrm>
            <a:off x="838200" y="457200"/>
            <a:ext cx="7772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Читай и запоминай </a:t>
            </a:r>
            <a:r>
              <a:rPr lang="ru-RU" sz="360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/>
          </a:p>
        </p:txBody>
      </p:sp>
      <p:sp>
        <p:nvSpPr>
          <p:cNvPr id="407" name="Google Shape;407;p7"/>
          <p:cNvSpPr/>
          <p:nvPr/>
        </p:nvSpPr>
        <p:spPr>
          <a:xfrm>
            <a:off x="685800" y="1828800"/>
            <a:ext cx="4343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7"/>
          <p:cNvSpPr/>
          <p:nvPr/>
        </p:nvSpPr>
        <p:spPr>
          <a:xfrm>
            <a:off x="637736" y="1359876"/>
            <a:ext cx="8001000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Картина «</a:t>
            </a:r>
            <a:r>
              <a:rPr lang="ru-RU" sz="28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Мона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Лиза» имела особую ценность для её автора,  Леонардо да Винчи.  Работа  над ней  шла  в течение  16 лет. Художник до самой смерти не расставался с картиной, перевозя её во время своего путешествия из Флоренции в Милан, Рим, и, наконец, во Францию.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9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34102"/>
            <a:ext cx="9144000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9"/>
          <p:cNvSpPr txBox="1">
            <a:spLocks noGrp="1"/>
          </p:cNvSpPr>
          <p:nvPr>
            <p:ph type="ctrTitle"/>
          </p:nvPr>
        </p:nvSpPr>
        <p:spPr>
          <a:xfrm>
            <a:off x="838200" y="457200"/>
            <a:ext cx="7772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Читай и запоминай </a:t>
            </a:r>
            <a:r>
              <a:rPr lang="ru-RU" sz="360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/>
          </a:p>
        </p:txBody>
      </p:sp>
      <p:sp>
        <p:nvSpPr>
          <p:cNvPr id="416" name="Google Shape;416;p9"/>
          <p:cNvSpPr/>
          <p:nvPr/>
        </p:nvSpPr>
        <p:spPr>
          <a:xfrm>
            <a:off x="685800" y="1828800"/>
            <a:ext cx="4343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9"/>
          <p:cNvSpPr/>
          <p:nvPr/>
        </p:nvSpPr>
        <p:spPr>
          <a:xfrm>
            <a:off x="609600" y="1289539"/>
            <a:ext cx="8001000" cy="310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Художник Илья Репин  не считал свои картины законченными и часто  приходил в Третьяковскую галерею, где они выставлялись, и дорабатывал их, вырисовывая какие – то детали. В конце концов владельцу галереи Павлу Третьякову это надоело и он велел не пускать Илью Ефимовича в </a:t>
            </a:r>
            <a:r>
              <a:rPr lang="ru-RU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помещение, </a:t>
            </a:r>
            <a:r>
              <a:rPr lang="ru-RU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если у того в руках мольберт и кисти.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Google Shape;423;p8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17052"/>
            <a:ext cx="9220199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8"/>
          <p:cNvSpPr txBox="1">
            <a:spLocks noGrp="1"/>
          </p:cNvSpPr>
          <p:nvPr>
            <p:ph type="ctrTitle"/>
          </p:nvPr>
        </p:nvSpPr>
        <p:spPr>
          <a:xfrm>
            <a:off x="838200" y="228601"/>
            <a:ext cx="7772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Ответьте  на  вопросы</a:t>
            </a:r>
            <a:endParaRPr sz="36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8"/>
          <p:cNvSpPr/>
          <p:nvPr/>
        </p:nvSpPr>
        <p:spPr>
          <a:xfrm>
            <a:off x="685800" y="1828800"/>
            <a:ext cx="4343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8"/>
          <p:cNvSpPr/>
          <p:nvPr/>
        </p:nvSpPr>
        <p:spPr>
          <a:xfrm>
            <a:off x="533400" y="1219200"/>
            <a:ext cx="83967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1.Сколько  </a:t>
            </a: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лет и  где  шла работа над картиной  «</a:t>
            </a:r>
            <a:r>
              <a:rPr lang="ru-RU" sz="32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Мона</a:t>
            </a: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Лиза»  Леонардо  да Винчи ?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sp>
        <p:nvSpPr>
          <p:cNvPr id="427" name="Google Shape;427;p8"/>
          <p:cNvSpPr/>
          <p:nvPr/>
        </p:nvSpPr>
        <p:spPr>
          <a:xfrm>
            <a:off x="3733800" y="5780775"/>
            <a:ext cx="49530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428" name="Google Shape;428;p8"/>
          <p:cNvSpPr txBox="1"/>
          <p:nvPr/>
        </p:nvSpPr>
        <p:spPr>
          <a:xfrm>
            <a:off x="685800" y="2664150"/>
            <a:ext cx="8293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ru-RU" sz="3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Какого  </a:t>
            </a: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художника и при каких условиях Павел Третьяков запретил пускать в картинную галерею ? 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10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b="3974"/>
          <a:stretch/>
        </p:blipFill>
        <p:spPr>
          <a:xfrm>
            <a:off x="0" y="-17052"/>
            <a:ext cx="9143999" cy="6892102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10"/>
          <p:cNvSpPr txBox="1">
            <a:spLocks noGrp="1"/>
          </p:cNvSpPr>
          <p:nvPr>
            <p:ph type="ctrTitle"/>
          </p:nvPr>
        </p:nvSpPr>
        <p:spPr>
          <a:xfrm>
            <a:off x="838200" y="228601"/>
            <a:ext cx="7772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ru-RU" sz="3600" b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Ответы  на  вопросы</a:t>
            </a:r>
            <a:endParaRPr sz="3600" b="1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10"/>
          <p:cNvSpPr/>
          <p:nvPr/>
        </p:nvSpPr>
        <p:spPr>
          <a:xfrm>
            <a:off x="685800" y="1828800"/>
            <a:ext cx="4343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10"/>
          <p:cNvSpPr/>
          <p:nvPr/>
        </p:nvSpPr>
        <p:spPr>
          <a:xfrm>
            <a:off x="533400" y="1234475"/>
            <a:ext cx="815340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31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AutoNum type="arabicPeriod"/>
            </a:pP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 лет, во Флоренции, Милане, Риме и </a:t>
            </a:r>
            <a:r>
              <a:rPr lang="ru-RU" sz="3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Франции.</a:t>
            </a:r>
            <a:endParaRPr/>
          </a:p>
        </p:txBody>
      </p:sp>
      <p:sp>
        <p:nvSpPr>
          <p:cNvPr id="438" name="Google Shape;438;p10"/>
          <p:cNvSpPr/>
          <p:nvPr/>
        </p:nvSpPr>
        <p:spPr>
          <a:xfrm>
            <a:off x="611800" y="3048000"/>
            <a:ext cx="8075100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Илью Репина, если у него в руках был </a:t>
            </a:r>
            <a:r>
              <a:rPr lang="ru-RU" sz="3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мольберт  </a:t>
            </a: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  </a:t>
            </a:r>
            <a:r>
              <a:rPr lang="ru-RU" sz="3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кисти.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106f30765b9_0_370"/>
          <p:cNvSpPr txBox="1">
            <a:spLocks noGrp="1"/>
          </p:cNvSpPr>
          <p:nvPr>
            <p:ph type="body" idx="1"/>
          </p:nvPr>
        </p:nvSpPr>
        <p:spPr>
          <a:xfrm>
            <a:off x="485335" y="939019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ru-RU" sz="4000" dirty="0"/>
              <a:t>Функциональная грамотность позволит ученику социально адаптироваться и успешно творить, функционировать в современном обществе.</a:t>
            </a:r>
            <a:endParaRPr sz="4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17" name="Google Shape;517;g106f30765b9_0_370" descr="http://7oom.ru/powerpoint/abstraktnye-fony-dlya-prezentacii-volny-07.jpg"/>
          <p:cNvPicPr preferRelativeResize="0"/>
          <p:nvPr/>
        </p:nvPicPr>
        <p:blipFill rotWithShape="1">
          <a:blip r:embed="rId3">
            <a:alphaModFix/>
          </a:blip>
          <a:srcRect t="61866" b="3975"/>
          <a:stretch/>
        </p:blipFill>
        <p:spPr>
          <a:xfrm>
            <a:off x="0" y="4519375"/>
            <a:ext cx="9144000" cy="2372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517</Words>
  <PresentationFormat>Экран (4:3)</PresentationFormat>
  <Paragraphs>84</Paragraphs>
  <Slides>19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Times New Roman</vt:lpstr>
      <vt:lpstr>Calibri</vt:lpstr>
      <vt:lpstr>Office Theme</vt:lpstr>
      <vt:lpstr>Формирование  функциональной грамотности   на уроках  изобразительного искусства  через  технологии  эффективного обучения</vt:lpstr>
      <vt:lpstr>Основные виды информации:</vt:lpstr>
      <vt:lpstr> Примеры бинарной информации на уроках ИЗО</vt:lpstr>
      <vt:lpstr>Давайте проверим ваши знания и вспомним авторов картин</vt:lpstr>
      <vt:lpstr>Кто является автором картины</vt:lpstr>
      <vt:lpstr>Правильный ответ</vt:lpstr>
      <vt:lpstr>Кто является автором картины</vt:lpstr>
      <vt:lpstr>Правильный ответ</vt:lpstr>
      <vt:lpstr>Примеры последовательной информации</vt:lpstr>
      <vt:lpstr>Примеры числовой информации</vt:lpstr>
      <vt:lpstr>Пример запоминания графической информации</vt:lpstr>
      <vt:lpstr>“Утро в сосновом лесу”</vt:lpstr>
      <vt:lpstr>Работа с текстами</vt:lpstr>
      <vt:lpstr>“Карусели”</vt:lpstr>
      <vt:lpstr>Читай и запоминай  </vt:lpstr>
      <vt:lpstr> Читай и запоминай  </vt:lpstr>
      <vt:lpstr>Ответьте  на  вопросы</vt:lpstr>
      <vt:lpstr>Ответы  на  вопросы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 функциональной грамотности   на уроках  изобразительного искусства  через  технологии  эффективного обучения</dc:title>
  <dc:creator>Татьяна</dc:creator>
  <cp:lastModifiedBy>Татьяна</cp:lastModifiedBy>
  <cp:revision>40</cp:revision>
  <dcterms:created xsi:type="dcterms:W3CDTF">2021-12-02T19:35:12Z</dcterms:created>
  <dcterms:modified xsi:type="dcterms:W3CDTF">2023-03-26T16:16:55Z</dcterms:modified>
</cp:coreProperties>
</file>