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768" r:id="rId1"/>
  </p:sldMasterIdLst>
  <p:notesMasterIdLst>
    <p:notesMasterId r:id="rId26"/>
  </p:notesMasterIdLst>
  <p:sldIdLst>
    <p:sldId id="256" r:id="rId2"/>
    <p:sldId id="257" r:id="rId3"/>
    <p:sldId id="270" r:id="rId4"/>
    <p:sldId id="282" r:id="rId5"/>
    <p:sldId id="258" r:id="rId6"/>
    <p:sldId id="277" r:id="rId7"/>
    <p:sldId id="278" r:id="rId8"/>
    <p:sldId id="279" r:id="rId9"/>
    <p:sldId id="271" r:id="rId10"/>
    <p:sldId id="289" r:id="rId11"/>
    <p:sldId id="269" r:id="rId12"/>
    <p:sldId id="272" r:id="rId13"/>
    <p:sldId id="259" r:id="rId14"/>
    <p:sldId id="284" r:id="rId15"/>
    <p:sldId id="261" r:id="rId16"/>
    <p:sldId id="285" r:id="rId17"/>
    <p:sldId id="264" r:id="rId18"/>
    <p:sldId id="267" r:id="rId19"/>
    <p:sldId id="268" r:id="rId20"/>
    <p:sldId id="286" r:id="rId21"/>
    <p:sldId id="287" r:id="rId22"/>
    <p:sldId id="288" r:id="rId23"/>
    <p:sldId id="291" r:id="rId24"/>
    <p:sldId id="290" r:id="rId2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71" d="100"/>
          <a:sy n="71" d="100"/>
        </p:scale>
        <p:origin x="-1116" y="-89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0099B98-F3E2-4F6A-9909-9D5AF06E865E}" type="datetimeFigureOut">
              <a:rPr lang="ru-RU" smtClean="0"/>
              <a:pPr/>
              <a:t>19.12.2016</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685CA69-7844-48E4-8A82-4B122DF0C706}" type="slidenum">
              <a:rPr lang="ru-RU" smtClean="0"/>
              <a:pPr/>
              <a:t>‹#›</a:t>
            </a:fld>
            <a:endParaRPr lang="ru-RU"/>
          </a:p>
        </p:txBody>
      </p:sp>
    </p:spTree>
    <p:extLst>
      <p:ext uri="{BB962C8B-B14F-4D97-AF65-F5344CB8AC3E}">
        <p14:creationId xmlns="" xmlns:p14="http://schemas.microsoft.com/office/powerpoint/2010/main" val="4965155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3685CA69-7844-48E4-8A82-4B122DF0C706}" type="slidenum">
              <a:rPr lang="ru-RU" smtClean="0"/>
              <a:pPr/>
              <a:t>1</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3685CA69-7844-48E4-8A82-4B122DF0C706}" type="slidenum">
              <a:rPr lang="ru-RU" smtClean="0"/>
              <a:pPr/>
              <a:t>23</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3C438520-47DB-497F-A31B-ECE3553349C7}" type="datetimeFigureOut">
              <a:rPr lang="ru-RU" smtClean="0"/>
              <a:pPr/>
              <a:t>19.12.2016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AFD9CAA-9BC9-494D-82F4-15907510D975}"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C438520-47DB-497F-A31B-ECE3553349C7}" type="datetimeFigureOut">
              <a:rPr lang="ru-RU" smtClean="0"/>
              <a:pPr/>
              <a:t>19.12.2016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AFD9CAA-9BC9-494D-82F4-15907510D975}"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3C438520-47DB-497F-A31B-ECE3553349C7}" type="datetimeFigureOut">
              <a:rPr lang="ru-RU" smtClean="0"/>
              <a:pPr/>
              <a:t>19.12.2016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AFD9CAA-9BC9-494D-82F4-15907510D975}"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3C438520-47DB-497F-A31B-ECE3553349C7}" type="datetimeFigureOut">
              <a:rPr lang="ru-RU" smtClean="0"/>
              <a:pPr/>
              <a:t>19.12.2016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AFD9CAA-9BC9-494D-82F4-15907510D975}"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3C438520-47DB-497F-A31B-ECE3553349C7}" type="datetimeFigureOut">
              <a:rPr lang="ru-RU" smtClean="0"/>
              <a:pPr/>
              <a:t>19.12.2016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CAFD9CAA-9BC9-494D-82F4-15907510D975}"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3C438520-47DB-497F-A31B-ECE3553349C7}" type="datetimeFigureOut">
              <a:rPr lang="ru-RU" smtClean="0"/>
              <a:pPr/>
              <a:t>19.12.2016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CAFD9CAA-9BC9-494D-82F4-15907510D975}"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C438520-47DB-497F-A31B-ECE3553349C7}" type="datetimeFigureOut">
              <a:rPr lang="ru-RU" smtClean="0"/>
              <a:pPr/>
              <a:t>19.12.2016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CAFD9CAA-9BC9-494D-82F4-15907510D975}"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3C438520-47DB-497F-A31B-ECE3553349C7}" type="datetimeFigureOut">
              <a:rPr lang="ru-RU" smtClean="0"/>
              <a:pPr/>
              <a:t>19.12.2016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AFD9CAA-9BC9-494D-82F4-15907510D975}"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3C438520-47DB-497F-A31B-ECE3553349C7}" type="datetimeFigureOut">
              <a:rPr lang="ru-RU" smtClean="0"/>
              <a:pPr/>
              <a:t>19.12.2016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AFD9CAA-9BC9-494D-82F4-15907510D975}"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C438520-47DB-497F-A31B-ECE3553349C7}" type="datetimeFigureOut">
              <a:rPr lang="ru-RU" smtClean="0"/>
              <a:pPr/>
              <a:t>19.12.2016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AFD9CAA-9BC9-494D-82F4-15907510D975}"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C438520-47DB-497F-A31B-ECE3553349C7}" type="datetimeFigureOut">
              <a:rPr lang="ru-RU" smtClean="0"/>
              <a:pPr/>
              <a:t>19.12.2016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AFD9CAA-9BC9-494D-82F4-15907510D975}"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438520-47DB-497F-A31B-ECE3553349C7}" type="datetimeFigureOut">
              <a:rPr lang="ru-RU" smtClean="0"/>
              <a:pPr/>
              <a:t>19.12.2016</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FD9CAA-9BC9-494D-82F4-15907510D975}"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NULL"/><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6.jpeg"/></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NULL"/><Relationship Id="rId1" Type="http://schemas.openxmlformats.org/officeDocument/2006/relationships/slideLayout" Target="../slideLayouts/slideLayout4.xml"/><Relationship Id="rId4" Type="http://schemas.openxmlformats.org/officeDocument/2006/relationships/image" Target="../media/image9.jpeg"/></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NUL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NULL"/><Relationship Id="rId1" Type="http://schemas.openxmlformats.org/officeDocument/2006/relationships/slideLayout" Target="../slideLayouts/slideLayout4.xml"/><Relationship Id="rId4" Type="http://schemas.openxmlformats.org/officeDocument/2006/relationships/image" Target="../media/image15.jpeg"/></Relationships>
</file>

<file path=ppt/slides/_rels/slide2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4.xml"/><Relationship Id="rId4" Type="http://schemas.openxmlformats.org/officeDocument/2006/relationships/image" Target="../media/image20.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928671"/>
            <a:ext cx="7772400" cy="3857652"/>
          </a:xfrm>
          <a:noFill/>
        </p:spPr>
        <p:txBody>
          <a:bodyPr>
            <a:normAutofit fontScale="90000"/>
          </a:bodyPr>
          <a:lstStyle/>
          <a:p>
            <a:r>
              <a:rPr lang="ru-RU" b="1" i="1" dirty="0" smtClean="0">
                <a:solidFill>
                  <a:schemeClr val="accent6">
                    <a:lumMod val="50000"/>
                  </a:schemeClr>
                </a:solidFill>
                <a:cs typeface="Times New Roman" pitchFamily="18" charset="0"/>
              </a:rPr>
              <a:t>Мультимедийная презентация</a:t>
            </a:r>
            <a:r>
              <a:rPr lang="ru-RU" i="1" dirty="0" smtClean="0">
                <a:solidFill>
                  <a:schemeClr val="accent6">
                    <a:lumMod val="50000"/>
                  </a:schemeClr>
                </a:solidFill>
              </a:rPr>
              <a:t> </a:t>
            </a:r>
            <a:br>
              <a:rPr lang="ru-RU" i="1" dirty="0" smtClean="0">
                <a:solidFill>
                  <a:schemeClr val="accent6">
                    <a:lumMod val="50000"/>
                  </a:schemeClr>
                </a:solidFill>
              </a:rPr>
            </a:br>
            <a:r>
              <a:rPr lang="ru-RU" b="1" i="1" dirty="0" smtClean="0">
                <a:solidFill>
                  <a:schemeClr val="accent6">
                    <a:lumMod val="50000"/>
                  </a:schemeClr>
                </a:solidFill>
              </a:rPr>
              <a:t>по теме самообразования</a:t>
            </a:r>
            <a:r>
              <a:rPr lang="ru-RU" b="1" dirty="0" smtClean="0"/>
              <a:t/>
            </a:r>
            <a:br>
              <a:rPr lang="ru-RU" b="1" dirty="0" smtClean="0"/>
            </a:br>
            <a:r>
              <a:rPr lang="ru-RU" dirty="0" smtClean="0"/>
              <a:t/>
            </a:r>
            <a:br>
              <a:rPr lang="ru-RU" dirty="0" smtClean="0"/>
            </a:br>
            <a:r>
              <a:rPr lang="ru-RU" sz="4900" b="1" i="1" dirty="0" smtClean="0">
                <a:solidFill>
                  <a:schemeClr val="accent2">
                    <a:lumMod val="50000"/>
                  </a:schemeClr>
                </a:solidFill>
                <a:latin typeface="Bookman Old Style" pitchFamily="18" charset="0"/>
              </a:rPr>
              <a:t>Формирование игровых умений в сюжетно-ролевой игре у детей </a:t>
            </a:r>
            <a:br>
              <a:rPr lang="ru-RU" sz="4900" b="1" i="1" dirty="0" smtClean="0">
                <a:solidFill>
                  <a:schemeClr val="accent2">
                    <a:lumMod val="50000"/>
                  </a:schemeClr>
                </a:solidFill>
                <a:latin typeface="Bookman Old Style" pitchFamily="18" charset="0"/>
              </a:rPr>
            </a:br>
            <a:r>
              <a:rPr lang="ru-RU" sz="4900" b="1" i="1" dirty="0" smtClean="0">
                <a:solidFill>
                  <a:schemeClr val="accent2">
                    <a:lumMod val="50000"/>
                  </a:schemeClr>
                </a:solidFill>
                <a:latin typeface="Bookman Old Style" pitchFamily="18" charset="0"/>
              </a:rPr>
              <a:t>4-5 лет</a:t>
            </a:r>
            <a:r>
              <a:rPr lang="ru-RU" dirty="0" smtClean="0"/>
              <a:t/>
            </a:r>
            <a:br>
              <a:rPr lang="ru-RU" dirty="0" smtClean="0"/>
            </a:br>
            <a:endParaRPr lang="ru-RU" dirty="0"/>
          </a:p>
        </p:txBody>
      </p:sp>
      <p:sp>
        <p:nvSpPr>
          <p:cNvPr id="3" name="Подзаголовок 2"/>
          <p:cNvSpPr>
            <a:spLocks noGrp="1"/>
          </p:cNvSpPr>
          <p:nvPr>
            <p:ph type="subTitle" idx="1"/>
          </p:nvPr>
        </p:nvSpPr>
        <p:spPr>
          <a:xfrm>
            <a:off x="1371600" y="4714884"/>
            <a:ext cx="7415242" cy="1785950"/>
          </a:xfrm>
        </p:spPr>
        <p:txBody>
          <a:bodyPr>
            <a:noAutofit/>
          </a:bodyPr>
          <a:lstStyle/>
          <a:p>
            <a:pPr algn="r"/>
            <a:r>
              <a:rPr lang="ru-RU" sz="2000" b="1" i="1" dirty="0" smtClean="0">
                <a:solidFill>
                  <a:schemeClr val="accent6">
                    <a:lumMod val="50000"/>
                  </a:schemeClr>
                </a:solidFill>
              </a:rPr>
              <a:t>ВЫПОЛНИЛА </a:t>
            </a:r>
            <a:endParaRPr lang="ru-RU" sz="2000" b="1" i="1" dirty="0" smtClean="0">
              <a:solidFill>
                <a:schemeClr val="accent6">
                  <a:lumMod val="50000"/>
                </a:schemeClr>
              </a:solidFill>
            </a:endParaRPr>
          </a:p>
          <a:p>
            <a:pPr algn="r"/>
            <a:r>
              <a:rPr lang="ru-RU" sz="2000" b="1" i="1" dirty="0" smtClean="0">
                <a:solidFill>
                  <a:schemeClr val="accent6">
                    <a:lumMod val="50000"/>
                  </a:schemeClr>
                </a:solidFill>
              </a:rPr>
              <a:t>Воспитатель МБДОУ </a:t>
            </a:r>
          </a:p>
          <a:p>
            <a:pPr algn="r"/>
            <a:r>
              <a:rPr lang="ru-RU" sz="2000" b="1" i="1" dirty="0" smtClean="0">
                <a:solidFill>
                  <a:schemeClr val="accent6">
                    <a:lumMod val="50000"/>
                  </a:schemeClr>
                </a:solidFill>
              </a:rPr>
              <a:t>«Детский сад 112»</a:t>
            </a:r>
          </a:p>
          <a:p>
            <a:pPr algn="r"/>
            <a:r>
              <a:rPr lang="ru-RU" sz="2000" b="1" i="1" dirty="0" smtClean="0">
                <a:solidFill>
                  <a:schemeClr val="accent6">
                    <a:lumMod val="50000"/>
                  </a:schemeClr>
                </a:solidFill>
              </a:rPr>
              <a:t>КОНИЩЕВА О.В</a:t>
            </a:r>
            <a:r>
              <a:rPr lang="ru-RU" sz="2000" dirty="0" smtClean="0">
                <a:solidFill>
                  <a:schemeClr val="accent6">
                    <a:lumMod val="50000"/>
                  </a:schemeClr>
                </a:solidFill>
              </a:rPr>
              <a:t>.</a:t>
            </a:r>
          </a:p>
        </p:txBody>
      </p:sp>
      <p:pic>
        <p:nvPicPr>
          <p:cNvPr id="1026" name="Picture 2"/>
          <p:cNvPicPr>
            <a:picLocks noChangeAspect="1" noChangeArrowheads="1"/>
          </p:cNvPicPr>
          <p:nvPr/>
        </p:nvPicPr>
        <p:blipFill>
          <a:blip r:embed="rId3"/>
          <a:srcRect/>
          <a:stretch>
            <a:fillRect/>
          </a:stretch>
        </p:blipFill>
        <p:spPr bwMode="auto">
          <a:xfrm>
            <a:off x="500034" y="3846513"/>
            <a:ext cx="2663825" cy="3011487"/>
          </a:xfrm>
          <a:prstGeom prst="rect">
            <a:avLst/>
          </a:prstGeom>
          <a:noFill/>
          <a:ln w="9525">
            <a:noFill/>
            <a:miter lim="800000"/>
            <a:headEnd/>
            <a:tailEnd/>
          </a:ln>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4294967295"/>
          </p:nvPr>
        </p:nvSpPr>
        <p:spPr>
          <a:xfrm>
            <a:off x="0" y="1600200"/>
            <a:ext cx="8229600" cy="4525963"/>
          </a:xfrm>
        </p:spPr>
        <p:txBody>
          <a:bodyPr/>
          <a:lstStyle/>
          <a:p>
            <a:pPr algn="ctr">
              <a:buNone/>
            </a:pPr>
            <a:r>
              <a:rPr lang="ru-RU" b="1" i="1" dirty="0" smtClean="0">
                <a:solidFill>
                  <a:schemeClr val="accent2">
                    <a:lumMod val="50000"/>
                  </a:schemeClr>
                </a:solidFill>
                <a:cs typeface="Times New Roman" pitchFamily="18" charset="0"/>
              </a:rPr>
              <a:t>«Игра – это огромное светлое окно, через которое в духовный мир ребенка вливается живительный поток представлений и понятий об окружающем мире. </a:t>
            </a:r>
          </a:p>
          <a:p>
            <a:pPr algn="ctr">
              <a:buNone/>
            </a:pPr>
            <a:r>
              <a:rPr lang="ru-RU" b="1" i="1" dirty="0" smtClean="0">
                <a:solidFill>
                  <a:schemeClr val="accent2">
                    <a:lumMod val="50000"/>
                  </a:schemeClr>
                </a:solidFill>
                <a:cs typeface="Times New Roman" pitchFamily="18" charset="0"/>
              </a:rPr>
              <a:t>Игра -  это искра, зажигающая огонек пытливости и любознательности». </a:t>
            </a:r>
            <a:br>
              <a:rPr lang="ru-RU" b="1" i="1" dirty="0" smtClean="0">
                <a:solidFill>
                  <a:schemeClr val="accent2">
                    <a:lumMod val="50000"/>
                  </a:schemeClr>
                </a:solidFill>
                <a:cs typeface="Times New Roman" pitchFamily="18" charset="0"/>
              </a:rPr>
            </a:br>
            <a:r>
              <a:rPr lang="ru-RU" b="1" i="1" dirty="0" smtClean="0">
                <a:solidFill>
                  <a:schemeClr val="accent2">
                    <a:lumMod val="50000"/>
                  </a:schemeClr>
                </a:solidFill>
                <a:cs typeface="Times New Roman" pitchFamily="18" charset="0"/>
              </a:rPr>
              <a:t>				</a:t>
            </a:r>
            <a:r>
              <a:rPr lang="ru-RU" i="1" dirty="0" smtClean="0">
                <a:solidFill>
                  <a:schemeClr val="accent2">
                    <a:lumMod val="50000"/>
                  </a:schemeClr>
                </a:solidFill>
                <a:cs typeface="Times New Roman" pitchFamily="18" charset="0"/>
              </a:rPr>
              <a:t>В.А. Сухомлинский</a:t>
            </a:r>
          </a:p>
          <a:p>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214290"/>
            <a:ext cx="8229600" cy="1143000"/>
          </a:xfrm>
        </p:spPr>
        <p:txBody>
          <a:bodyPr>
            <a:normAutofit/>
          </a:bodyPr>
          <a:lstStyle/>
          <a:p>
            <a:r>
              <a:rPr lang="ru-RU" b="1" i="1" dirty="0" smtClean="0">
                <a:solidFill>
                  <a:schemeClr val="accent2">
                    <a:lumMod val="50000"/>
                  </a:schemeClr>
                </a:solidFill>
                <a:latin typeface="+mn-lt"/>
                <a:cs typeface="Times New Roman" pitchFamily="18" charset="0"/>
              </a:rPr>
              <a:t>Актуальность</a:t>
            </a:r>
            <a:endParaRPr lang="ru-RU" b="1" i="1" dirty="0">
              <a:solidFill>
                <a:schemeClr val="accent2">
                  <a:lumMod val="50000"/>
                </a:schemeClr>
              </a:solidFill>
              <a:latin typeface="+mn-lt"/>
              <a:cs typeface="Times New Roman" pitchFamily="18" charset="0"/>
            </a:endParaRPr>
          </a:p>
        </p:txBody>
      </p:sp>
      <p:sp>
        <p:nvSpPr>
          <p:cNvPr id="3" name="Содержимое 2"/>
          <p:cNvSpPr>
            <a:spLocks noGrp="1"/>
          </p:cNvSpPr>
          <p:nvPr>
            <p:ph idx="1"/>
          </p:nvPr>
        </p:nvSpPr>
        <p:spPr>
          <a:xfrm>
            <a:off x="285720" y="1071546"/>
            <a:ext cx="8401080" cy="5054617"/>
          </a:xfrm>
        </p:spPr>
        <p:txBody>
          <a:bodyPr>
            <a:noAutofit/>
          </a:bodyPr>
          <a:lstStyle/>
          <a:p>
            <a:pPr>
              <a:buNone/>
            </a:pPr>
            <a:r>
              <a:rPr lang="ru-RU" sz="2000" dirty="0" smtClean="0">
                <a:latin typeface="Times New Roman" pitchFamily="18" charset="0"/>
                <a:cs typeface="Times New Roman" pitchFamily="18" charset="0"/>
              </a:rPr>
              <a:t>	</a:t>
            </a:r>
            <a:r>
              <a:rPr lang="ru-RU" sz="2400" dirty="0" smtClean="0">
                <a:solidFill>
                  <a:schemeClr val="accent2">
                    <a:lumMod val="50000"/>
                  </a:schemeClr>
                </a:solidFill>
              </a:rPr>
              <a:t>В последнее время наиболее актуальной определяется проблема внедрения в образовательную практику дошкольных учреждений современных подходов в организации сюжетно – ролевых игр с детьми дошкольного возраста. Сюжетно-ролевая игра является наиболее значимой для личностного развития детей дошкольного возраста при вхождении их в мир социальных отношений с окружающими людьми, природой. Игра радует детей, делает их весёлыми, жизнерадостными. Благодаря этому дети растут здоровыми, сильными, ловкими. Игра развивает сообразительность, фантазию. Играя вместе, дети приучаются жить дружно, уступать друг другу, приходить на помощь товарищу</a:t>
            </a:r>
            <a:r>
              <a:rPr lang="ru-RU" sz="2400" dirty="0" smtClean="0"/>
              <a:t>. </a:t>
            </a:r>
            <a:r>
              <a:rPr lang="ru-RU" sz="2000" dirty="0" smtClean="0"/>
              <a:t/>
            </a:r>
            <a:br>
              <a:rPr lang="ru-RU" sz="2000" dirty="0" smtClean="0"/>
            </a:br>
            <a:endParaRPr lang="ru-RU"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i="1" dirty="0" smtClean="0">
                <a:solidFill>
                  <a:schemeClr val="accent2">
                    <a:lumMod val="50000"/>
                  </a:schemeClr>
                </a:solidFill>
              </a:rPr>
              <a:t>Три стадии игры по Н. </a:t>
            </a:r>
            <a:r>
              <a:rPr lang="ru-RU" b="1" i="1" dirty="0" err="1" smtClean="0">
                <a:solidFill>
                  <a:schemeClr val="accent2">
                    <a:lumMod val="50000"/>
                  </a:schemeClr>
                </a:solidFill>
              </a:rPr>
              <a:t>Смелзер</a:t>
            </a:r>
            <a:endParaRPr lang="ru-RU" i="1" dirty="0">
              <a:solidFill>
                <a:schemeClr val="accent2">
                  <a:lumMod val="50000"/>
                </a:schemeClr>
              </a:solidFill>
            </a:endParaRPr>
          </a:p>
        </p:txBody>
      </p:sp>
      <p:sp>
        <p:nvSpPr>
          <p:cNvPr id="3" name="Содержимое 2"/>
          <p:cNvSpPr>
            <a:spLocks noGrp="1"/>
          </p:cNvSpPr>
          <p:nvPr>
            <p:ph idx="1"/>
          </p:nvPr>
        </p:nvSpPr>
        <p:spPr/>
        <p:txBody>
          <a:bodyPr/>
          <a:lstStyle/>
          <a:p>
            <a:pPr marL="914400" lvl="1" indent="-514350">
              <a:buNone/>
              <a:defRPr/>
            </a:pPr>
            <a:r>
              <a:rPr lang="ru-RU" i="1" dirty="0" smtClean="0">
                <a:solidFill>
                  <a:schemeClr val="accent2">
                    <a:lumMod val="50000"/>
                  </a:schemeClr>
                </a:solidFill>
              </a:rPr>
              <a:t>1. Стадия подражания и копирования детьми  поведения взрослых</a:t>
            </a:r>
          </a:p>
          <a:p>
            <a:pPr marL="914400" lvl="1" indent="-514350">
              <a:buNone/>
              <a:defRPr/>
            </a:pPr>
            <a:r>
              <a:rPr lang="ru-RU" i="1" dirty="0" smtClean="0">
                <a:solidFill>
                  <a:schemeClr val="accent2">
                    <a:lumMod val="50000"/>
                  </a:schemeClr>
                </a:solidFill>
              </a:rPr>
              <a:t>2. Игровая стадия, когда дети осознают   </a:t>
            </a:r>
          </a:p>
          <a:p>
            <a:pPr marL="514350" indent="-514350">
              <a:buNone/>
              <a:defRPr/>
            </a:pPr>
            <a:r>
              <a:rPr lang="ru-RU" sz="2800" i="1" dirty="0" smtClean="0">
                <a:solidFill>
                  <a:schemeClr val="accent2">
                    <a:lumMod val="50000"/>
                  </a:schemeClr>
                </a:solidFill>
              </a:rPr>
              <a:t>       поведение как исполнение роли</a:t>
            </a:r>
          </a:p>
          <a:p>
            <a:pPr marL="514350" indent="-514350">
              <a:buNone/>
              <a:defRPr/>
            </a:pPr>
            <a:r>
              <a:rPr lang="ru-RU" sz="2800" i="1" dirty="0" smtClean="0">
                <a:solidFill>
                  <a:schemeClr val="accent2">
                    <a:lumMod val="50000"/>
                  </a:schemeClr>
                </a:solidFill>
              </a:rPr>
              <a:t>     3.  Стадия групповых игр, на которой дети учатся понимать, что от них ждет целая группа людей.</a:t>
            </a:r>
          </a:p>
          <a:p>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4294967295"/>
          </p:nvPr>
        </p:nvSpPr>
        <p:spPr>
          <a:xfrm>
            <a:off x="0" y="285750"/>
            <a:ext cx="8401050" cy="5840413"/>
          </a:xfrm>
        </p:spPr>
        <p:txBody>
          <a:bodyPr>
            <a:normAutofit fontScale="92500" lnSpcReduction="20000"/>
          </a:bodyPr>
          <a:lstStyle/>
          <a:p>
            <a:pPr algn="r">
              <a:buNone/>
            </a:pPr>
            <a:endParaRPr lang="ru-RU" b="1" i="1" dirty="0" smtClean="0">
              <a:cs typeface="Times New Roman" pitchFamily="18" charset="0"/>
            </a:endParaRPr>
          </a:p>
          <a:p>
            <a:pPr algn="r">
              <a:buNone/>
            </a:pPr>
            <a:r>
              <a:rPr lang="ru-RU" b="1" i="1" dirty="0" smtClean="0">
                <a:solidFill>
                  <a:schemeClr val="accent2">
                    <a:lumMod val="50000"/>
                  </a:schemeClr>
                </a:solidFill>
                <a:cs typeface="Times New Roman" pitchFamily="18" charset="0"/>
              </a:rPr>
              <a:t>«...Дайте же детям играть, пока игра их радует, влечет к себе и вместе с тем приносит им громадную пользу</a:t>
            </a:r>
            <a:r>
              <a:rPr lang="ru-RU" b="1" dirty="0" smtClean="0">
                <a:solidFill>
                  <a:schemeClr val="accent2">
                    <a:lumMod val="50000"/>
                  </a:schemeClr>
                </a:solidFill>
                <a:cs typeface="Times New Roman" pitchFamily="18" charset="0"/>
              </a:rPr>
              <a:t>!»</a:t>
            </a:r>
            <a:r>
              <a:rPr lang="ru-RU" dirty="0" smtClean="0">
                <a:solidFill>
                  <a:schemeClr val="accent2">
                    <a:lumMod val="50000"/>
                  </a:schemeClr>
                </a:solidFill>
                <a:cs typeface="Times New Roman" pitchFamily="18" charset="0"/>
              </a:rPr>
              <a:t> </a:t>
            </a:r>
          </a:p>
          <a:p>
            <a:pPr algn="r">
              <a:buNone/>
            </a:pPr>
            <a:r>
              <a:rPr lang="ru-RU" i="1" dirty="0" smtClean="0">
                <a:solidFill>
                  <a:schemeClr val="accent2">
                    <a:lumMod val="50000"/>
                  </a:schemeClr>
                </a:solidFill>
                <a:cs typeface="Times New Roman" pitchFamily="18" charset="0"/>
              </a:rPr>
              <a:t>Е.А. Покровский</a:t>
            </a:r>
          </a:p>
          <a:p>
            <a:pPr algn="r">
              <a:buNone/>
            </a:pPr>
            <a:endParaRPr lang="ru-RU" i="1" dirty="0" smtClean="0">
              <a:solidFill>
                <a:schemeClr val="accent2">
                  <a:lumMod val="50000"/>
                </a:schemeClr>
              </a:solidFill>
              <a:cs typeface="Times New Roman" pitchFamily="18" charset="0"/>
            </a:endParaRPr>
          </a:p>
          <a:p>
            <a:pPr algn="r">
              <a:buNone/>
            </a:pPr>
            <a:r>
              <a:rPr lang="ru-RU" b="1" i="1" dirty="0" smtClean="0">
                <a:solidFill>
                  <a:schemeClr val="accent2">
                    <a:lumMod val="50000"/>
                  </a:schemeClr>
                </a:solidFill>
              </a:rPr>
              <a:t>«Игра не пустая забава. Она необходима для </a:t>
            </a:r>
            <a:br>
              <a:rPr lang="ru-RU" b="1" i="1" dirty="0" smtClean="0">
                <a:solidFill>
                  <a:schemeClr val="accent2">
                    <a:lumMod val="50000"/>
                  </a:schemeClr>
                </a:solidFill>
              </a:rPr>
            </a:br>
            <a:r>
              <a:rPr lang="ru-RU" b="1" i="1" dirty="0" smtClean="0">
                <a:solidFill>
                  <a:schemeClr val="accent2">
                    <a:lumMod val="50000"/>
                  </a:schemeClr>
                </a:solidFill>
              </a:rPr>
              <a:t>счастья детей, для их правильного развития«»</a:t>
            </a:r>
            <a:r>
              <a:rPr lang="ru-RU" i="1" dirty="0" smtClean="0">
                <a:solidFill>
                  <a:schemeClr val="accent2">
                    <a:lumMod val="50000"/>
                  </a:schemeClr>
                </a:solidFill>
              </a:rPr>
              <a:t/>
            </a:r>
            <a:br>
              <a:rPr lang="ru-RU" i="1" dirty="0" smtClean="0">
                <a:solidFill>
                  <a:schemeClr val="accent2">
                    <a:lumMod val="50000"/>
                  </a:schemeClr>
                </a:solidFill>
              </a:rPr>
            </a:br>
            <a:r>
              <a:rPr lang="ru-RU" i="1" dirty="0" smtClean="0">
                <a:solidFill>
                  <a:schemeClr val="accent2">
                    <a:lumMod val="50000"/>
                  </a:schemeClr>
                </a:solidFill>
              </a:rPr>
              <a:t>Д. В. </a:t>
            </a:r>
            <a:r>
              <a:rPr lang="ru-RU" i="1" dirty="0" err="1" smtClean="0">
                <a:solidFill>
                  <a:schemeClr val="accent2">
                    <a:lumMod val="50000"/>
                  </a:schemeClr>
                </a:solidFill>
              </a:rPr>
              <a:t>Менджерицкая</a:t>
            </a:r>
            <a:r>
              <a:rPr lang="ru-RU" i="1" dirty="0" smtClean="0">
                <a:solidFill>
                  <a:schemeClr val="accent2">
                    <a:lumMod val="50000"/>
                  </a:schemeClr>
                </a:solidFill>
              </a:rPr>
              <a:t> </a:t>
            </a:r>
            <a:r>
              <a:rPr lang="ru-RU" dirty="0" smtClean="0">
                <a:solidFill>
                  <a:schemeClr val="accent2">
                    <a:lumMod val="50000"/>
                  </a:schemeClr>
                </a:solidFill>
              </a:rPr>
              <a:t/>
            </a:r>
            <a:br>
              <a:rPr lang="ru-RU" dirty="0" smtClean="0">
                <a:solidFill>
                  <a:schemeClr val="accent2">
                    <a:lumMod val="50000"/>
                  </a:schemeClr>
                </a:solidFill>
              </a:rPr>
            </a:br>
            <a:endParaRPr lang="ru-RU" dirty="0" smtClean="0">
              <a:solidFill>
                <a:schemeClr val="accent2">
                  <a:lumMod val="50000"/>
                </a:schemeClr>
              </a:solidFill>
              <a:cs typeface="Times New Roman" pitchFamily="18" charset="0"/>
            </a:endParaRPr>
          </a:p>
          <a:p>
            <a:pPr algn="r">
              <a:buNone/>
            </a:pPr>
            <a:r>
              <a:rPr lang="ru-RU" dirty="0" smtClean="0">
                <a:solidFill>
                  <a:schemeClr val="accent2">
                    <a:lumMod val="50000"/>
                  </a:schemeClr>
                </a:solidFill>
                <a:cs typeface="Times New Roman" pitchFamily="18" charset="0"/>
              </a:rPr>
              <a:t>«</a:t>
            </a:r>
            <a:r>
              <a:rPr lang="ru-RU" b="1" i="1" dirty="0" smtClean="0">
                <a:solidFill>
                  <a:schemeClr val="accent2">
                    <a:lumMod val="50000"/>
                  </a:schemeClr>
                </a:solidFill>
                <a:cs typeface="Times New Roman" pitchFamily="18" charset="0"/>
              </a:rPr>
              <a:t>Хорошая игра похожа на хорошую работу, плохая игра похожа на плохую работу» </a:t>
            </a:r>
            <a:r>
              <a:rPr lang="ru-RU" i="1" dirty="0" smtClean="0">
                <a:solidFill>
                  <a:schemeClr val="accent2">
                    <a:lumMod val="50000"/>
                  </a:schemeClr>
                </a:solidFill>
                <a:cs typeface="Times New Roman" pitchFamily="18" charset="0"/>
              </a:rPr>
              <a:t>А.С. Макаренко </a:t>
            </a:r>
            <a:endParaRPr lang="ru-RU" dirty="0" smtClean="0">
              <a:solidFill>
                <a:schemeClr val="accent2">
                  <a:lumMod val="50000"/>
                </a:schemeClr>
              </a:solidFill>
              <a:cs typeface="Times New Roman" pitchFamily="18" charset="0"/>
            </a:endParaRPr>
          </a:p>
          <a:p>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4900" b="1" i="1" dirty="0" smtClean="0">
                <a:solidFill>
                  <a:schemeClr val="accent2">
                    <a:lumMod val="50000"/>
                  </a:schemeClr>
                </a:solidFill>
              </a:rPr>
              <a:t>Цель работы</a:t>
            </a:r>
            <a:r>
              <a:rPr lang="ru-RU" b="1" dirty="0" smtClean="0"/>
              <a:t/>
            </a:r>
            <a:br>
              <a:rPr lang="ru-RU" b="1" dirty="0" smtClean="0"/>
            </a:br>
            <a:endParaRPr lang="ru-RU" b="1" dirty="0"/>
          </a:p>
        </p:txBody>
      </p:sp>
      <p:sp>
        <p:nvSpPr>
          <p:cNvPr id="3" name="Содержимое 2"/>
          <p:cNvSpPr>
            <a:spLocks noGrp="1"/>
          </p:cNvSpPr>
          <p:nvPr>
            <p:ph idx="1"/>
          </p:nvPr>
        </p:nvSpPr>
        <p:spPr>
          <a:xfrm>
            <a:off x="457200" y="928670"/>
            <a:ext cx="8229600" cy="5786478"/>
          </a:xfrm>
        </p:spPr>
        <p:txBody>
          <a:bodyPr>
            <a:noAutofit/>
          </a:bodyPr>
          <a:lstStyle/>
          <a:p>
            <a:pPr>
              <a:buNone/>
            </a:pPr>
            <a:r>
              <a:rPr lang="ru-RU" sz="2000" dirty="0" smtClean="0">
                <a:solidFill>
                  <a:schemeClr val="accent2">
                    <a:lumMod val="50000"/>
                  </a:schemeClr>
                </a:solidFill>
              </a:rPr>
              <a:t>Работая над темой  «</a:t>
            </a:r>
            <a:r>
              <a:rPr lang="ru-RU" sz="2000" i="1" dirty="0" smtClean="0">
                <a:solidFill>
                  <a:schemeClr val="accent2">
                    <a:lumMod val="50000"/>
                  </a:schemeClr>
                </a:solidFill>
              </a:rPr>
              <a:t>Формирование игровых умений в сюжетно-ролевой игре у детей 4-5 лет» </a:t>
            </a:r>
            <a:r>
              <a:rPr lang="ru-RU" sz="2000" dirty="0" smtClean="0">
                <a:solidFill>
                  <a:schemeClr val="accent2">
                    <a:lumMod val="50000"/>
                  </a:schemeClr>
                </a:solidFill>
              </a:rPr>
              <a:t>я  поставила перед собой</a:t>
            </a:r>
            <a:endParaRPr lang="ru-RU" sz="1800" dirty="0" smtClean="0">
              <a:solidFill>
                <a:schemeClr val="accent2">
                  <a:lumMod val="50000"/>
                </a:schemeClr>
              </a:solidFill>
            </a:endParaRPr>
          </a:p>
          <a:p>
            <a:pPr>
              <a:buNone/>
            </a:pPr>
            <a:r>
              <a:rPr lang="ru-RU" sz="1800" b="1" i="1" dirty="0" smtClean="0">
                <a:solidFill>
                  <a:schemeClr val="accent2">
                    <a:lumMod val="50000"/>
                  </a:schemeClr>
                </a:solidFill>
              </a:rPr>
              <a:t> </a:t>
            </a:r>
            <a:r>
              <a:rPr lang="ru-RU" sz="2000" b="1" i="1" dirty="0" smtClean="0">
                <a:solidFill>
                  <a:schemeClr val="accent2">
                    <a:lumMod val="50000"/>
                  </a:schemeClr>
                </a:solidFill>
              </a:rPr>
              <a:t>Цель</a:t>
            </a:r>
            <a:r>
              <a:rPr lang="ru-RU" sz="2000" dirty="0" smtClean="0">
                <a:solidFill>
                  <a:schemeClr val="accent2">
                    <a:lumMod val="50000"/>
                  </a:schemeClr>
                </a:solidFill>
              </a:rPr>
              <a:t>: </a:t>
            </a:r>
          </a:p>
          <a:p>
            <a:r>
              <a:rPr lang="ru-RU" sz="2000" dirty="0" smtClean="0">
                <a:solidFill>
                  <a:schemeClr val="accent2">
                    <a:lumMod val="50000"/>
                  </a:schemeClr>
                </a:solidFill>
              </a:rPr>
              <a:t>создание условий для активной и самостоятельной игровой деятельности, </a:t>
            </a:r>
          </a:p>
          <a:p>
            <a:r>
              <a:rPr lang="ru-RU" sz="2000" dirty="0" smtClean="0">
                <a:solidFill>
                  <a:schemeClr val="accent2">
                    <a:lumMod val="50000"/>
                  </a:schemeClr>
                </a:solidFill>
              </a:rPr>
              <a:t>формирование у ребенка позитивных межличностных отношений в процессе игры</a:t>
            </a:r>
          </a:p>
          <a:p>
            <a:r>
              <a:rPr lang="ru-RU" sz="2000" dirty="0" smtClean="0">
                <a:solidFill>
                  <a:schemeClr val="accent2">
                    <a:lumMod val="50000"/>
                  </a:schemeClr>
                </a:solidFill>
              </a:rPr>
              <a:t>создание  дружного организованного коллектива </a:t>
            </a:r>
          </a:p>
          <a:p>
            <a:pPr algn="ctr">
              <a:buNone/>
            </a:pPr>
            <a:r>
              <a:rPr lang="ru-RU" sz="2000" b="1" i="1" dirty="0" smtClean="0">
                <a:solidFill>
                  <a:schemeClr val="accent2">
                    <a:lumMod val="50000"/>
                  </a:schemeClr>
                </a:solidFill>
              </a:rPr>
              <a:t>Педагогический процесс моей работы включает в себя две составляющие: </a:t>
            </a:r>
          </a:p>
          <a:p>
            <a:pPr>
              <a:buFont typeface="Wingdings" pitchFamily="2" charset="2"/>
              <a:buChar char="v"/>
            </a:pPr>
            <a:r>
              <a:rPr lang="ru-RU" sz="2000" dirty="0" smtClean="0">
                <a:solidFill>
                  <a:schemeClr val="accent2">
                    <a:lumMod val="50000"/>
                  </a:schemeClr>
                </a:solidFill>
              </a:rPr>
              <a:t>деятельность детей в условиях непосредственного руководства и контроля со стороны взрослого - в основном в НОД, </a:t>
            </a:r>
          </a:p>
          <a:p>
            <a:pPr>
              <a:buNone/>
            </a:pPr>
            <a:r>
              <a:rPr lang="ru-RU" sz="2000" dirty="0" smtClean="0">
                <a:solidFill>
                  <a:schemeClr val="accent2">
                    <a:lumMod val="50000"/>
                  </a:schemeClr>
                </a:solidFill>
              </a:rPr>
              <a:t>        Для проведения НОД я  разработала конспекты, конкретные руководства, которые определяют, какие задачи следует ставить перед детьми и как осуществлять контроль за их выполнением.</a:t>
            </a:r>
          </a:p>
          <a:p>
            <a:pPr>
              <a:buFont typeface="Wingdings" pitchFamily="2" charset="2"/>
              <a:buChar char="v"/>
            </a:pPr>
            <a:r>
              <a:rPr lang="ru-RU" sz="2000" dirty="0" smtClean="0">
                <a:solidFill>
                  <a:schemeClr val="accent2">
                    <a:lumMod val="50000"/>
                  </a:schemeClr>
                </a:solidFill>
              </a:rPr>
              <a:t> и самостоятельную свободную деятельность детей. </a:t>
            </a:r>
          </a:p>
          <a:p>
            <a:pPr>
              <a:buNone/>
            </a:pPr>
            <a:r>
              <a:rPr lang="ru-RU" sz="1800" dirty="0" smtClean="0"/>
              <a:t/>
            </a:r>
            <a:br>
              <a:rPr lang="ru-RU" sz="1800" dirty="0" smtClean="0"/>
            </a:br>
            <a:endParaRPr lang="ru-RU" sz="18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i="1" dirty="0" smtClean="0">
                <a:solidFill>
                  <a:schemeClr val="accent2">
                    <a:lumMod val="50000"/>
                  </a:schemeClr>
                </a:solidFill>
              </a:rPr>
              <a:t>Задачи</a:t>
            </a:r>
            <a:endParaRPr lang="ru-RU" b="1" i="1" dirty="0">
              <a:solidFill>
                <a:schemeClr val="accent2">
                  <a:lumMod val="50000"/>
                </a:schemeClr>
              </a:solidFill>
            </a:endParaRPr>
          </a:p>
        </p:txBody>
      </p:sp>
      <p:sp>
        <p:nvSpPr>
          <p:cNvPr id="3" name="Содержимое 2"/>
          <p:cNvSpPr>
            <a:spLocks noGrp="1"/>
          </p:cNvSpPr>
          <p:nvPr>
            <p:ph idx="1"/>
          </p:nvPr>
        </p:nvSpPr>
        <p:spPr>
          <a:xfrm>
            <a:off x="214282" y="1600200"/>
            <a:ext cx="8786874" cy="4525963"/>
          </a:xfrm>
        </p:spPr>
        <p:txBody>
          <a:bodyPr>
            <a:normAutofit fontScale="77500" lnSpcReduction="20000"/>
          </a:bodyPr>
          <a:lstStyle/>
          <a:p>
            <a:pPr>
              <a:buFont typeface="Wingdings" pitchFamily="2" charset="2"/>
              <a:buChar char="v"/>
            </a:pPr>
            <a:r>
              <a:rPr lang="ru-RU" dirty="0" smtClean="0"/>
              <a:t> </a:t>
            </a:r>
            <a:r>
              <a:rPr lang="ru-RU" dirty="0" smtClean="0">
                <a:solidFill>
                  <a:schemeClr val="accent2">
                    <a:lumMod val="50000"/>
                  </a:schemeClr>
                </a:solidFill>
              </a:rPr>
              <a:t>Научить детей играть.</a:t>
            </a:r>
          </a:p>
          <a:p>
            <a:pPr>
              <a:buFont typeface="Wingdings" pitchFamily="2" charset="2"/>
              <a:buChar char="v"/>
            </a:pPr>
            <a:r>
              <a:rPr lang="ru-RU" dirty="0" smtClean="0">
                <a:solidFill>
                  <a:schemeClr val="accent2">
                    <a:lumMod val="50000"/>
                  </a:schemeClr>
                </a:solidFill>
              </a:rPr>
              <a:t>  Содействовать объединению детей в игре.</a:t>
            </a:r>
          </a:p>
          <a:p>
            <a:pPr>
              <a:buFont typeface="Wingdings" pitchFamily="2" charset="2"/>
              <a:buChar char="v"/>
            </a:pPr>
            <a:r>
              <a:rPr lang="ru-RU" dirty="0" smtClean="0">
                <a:solidFill>
                  <a:schemeClr val="accent2">
                    <a:lumMod val="50000"/>
                  </a:schemeClr>
                </a:solidFill>
              </a:rPr>
              <a:t>Тактично руководить выбором игры, приучать детей соблюдать во время игры правила, воспитывать чувство доброжелательности, взаимопомощи. </a:t>
            </a:r>
            <a:br>
              <a:rPr lang="ru-RU" dirty="0" smtClean="0">
                <a:solidFill>
                  <a:schemeClr val="accent2">
                    <a:lumMod val="50000"/>
                  </a:schemeClr>
                </a:solidFill>
              </a:rPr>
            </a:br>
            <a:endParaRPr lang="ru-RU" dirty="0" smtClean="0">
              <a:solidFill>
                <a:schemeClr val="accent2">
                  <a:lumMod val="50000"/>
                </a:schemeClr>
              </a:solidFill>
            </a:endParaRPr>
          </a:p>
          <a:p>
            <a:pPr algn="ctr">
              <a:buNone/>
            </a:pPr>
            <a:r>
              <a:rPr lang="ru-RU" b="1" i="1" dirty="0" smtClean="0">
                <a:solidFill>
                  <a:schemeClr val="accent2">
                    <a:lumMod val="50000"/>
                  </a:schemeClr>
                </a:solidFill>
              </a:rPr>
              <a:t>Работу по развитию сюжетно-ролевых игр </a:t>
            </a:r>
          </a:p>
          <a:p>
            <a:pPr algn="ctr">
              <a:buNone/>
            </a:pPr>
            <a:r>
              <a:rPr lang="ru-RU" b="1" i="1" dirty="0" smtClean="0">
                <a:solidFill>
                  <a:schemeClr val="accent2">
                    <a:lumMod val="50000"/>
                  </a:schemeClr>
                </a:solidFill>
              </a:rPr>
              <a:t>осуществляла в двух направлениях</a:t>
            </a:r>
          </a:p>
          <a:p>
            <a:pPr algn="ctr">
              <a:buNone/>
            </a:pPr>
            <a:endParaRPr lang="ru-RU" b="1" i="1" dirty="0" smtClean="0">
              <a:solidFill>
                <a:schemeClr val="accent2">
                  <a:lumMod val="50000"/>
                </a:schemeClr>
              </a:solidFill>
            </a:endParaRPr>
          </a:p>
          <a:p>
            <a:pPr>
              <a:buFont typeface="Wingdings" pitchFamily="2" charset="2"/>
              <a:buChar char="v"/>
            </a:pPr>
            <a:r>
              <a:rPr lang="ru-RU" dirty="0" smtClean="0">
                <a:solidFill>
                  <a:schemeClr val="accent2">
                    <a:lumMod val="50000"/>
                  </a:schemeClr>
                </a:solidFill>
              </a:rPr>
              <a:t>Создание необходимой игровой среды</a:t>
            </a:r>
          </a:p>
          <a:p>
            <a:pPr>
              <a:buFont typeface="Wingdings" pitchFamily="2" charset="2"/>
              <a:buChar char="v"/>
            </a:pPr>
            <a:r>
              <a:rPr lang="ru-RU" dirty="0" smtClean="0">
                <a:solidFill>
                  <a:schemeClr val="accent2">
                    <a:lumMod val="50000"/>
                  </a:schemeClr>
                </a:solidFill>
              </a:rPr>
              <a:t>Непосредственное руководство играми детей. </a:t>
            </a:r>
            <a:br>
              <a:rPr lang="ru-RU" dirty="0" smtClean="0">
                <a:solidFill>
                  <a:schemeClr val="accent2">
                    <a:lumMod val="50000"/>
                  </a:schemeClr>
                </a:solidFill>
              </a:rPr>
            </a:br>
            <a:endParaRPr lang="ru-RU" dirty="0">
              <a:solidFill>
                <a:schemeClr val="accent2">
                  <a:lumMod val="50000"/>
                </a:schemeClr>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4000" b="1" i="1" dirty="0" smtClean="0">
                <a:solidFill>
                  <a:schemeClr val="accent2">
                    <a:lumMod val="50000"/>
                  </a:schemeClr>
                </a:solidFill>
              </a:rPr>
              <a:t>Свою работу я  построила </a:t>
            </a:r>
            <a:br>
              <a:rPr lang="ru-RU" sz="4000" b="1" i="1" dirty="0" smtClean="0">
                <a:solidFill>
                  <a:schemeClr val="accent2">
                    <a:lumMod val="50000"/>
                  </a:schemeClr>
                </a:solidFill>
              </a:rPr>
            </a:br>
            <a:r>
              <a:rPr lang="ru-RU" sz="4000" b="1" i="1" dirty="0" smtClean="0">
                <a:solidFill>
                  <a:schemeClr val="accent2">
                    <a:lumMod val="50000"/>
                  </a:schemeClr>
                </a:solidFill>
              </a:rPr>
              <a:t> по принципам</a:t>
            </a:r>
            <a:endParaRPr lang="ru-RU" sz="4000" b="1" i="1" dirty="0">
              <a:solidFill>
                <a:schemeClr val="accent2">
                  <a:lumMod val="50000"/>
                </a:schemeClr>
              </a:solidFill>
            </a:endParaRPr>
          </a:p>
        </p:txBody>
      </p:sp>
      <p:sp>
        <p:nvSpPr>
          <p:cNvPr id="3" name="Содержимое 2"/>
          <p:cNvSpPr>
            <a:spLocks noGrp="1"/>
          </p:cNvSpPr>
          <p:nvPr>
            <p:ph idx="1"/>
          </p:nvPr>
        </p:nvSpPr>
        <p:spPr>
          <a:xfrm>
            <a:off x="285720" y="1285860"/>
            <a:ext cx="8401080" cy="5214974"/>
          </a:xfrm>
        </p:spPr>
        <p:txBody>
          <a:bodyPr>
            <a:normAutofit fontScale="25000" lnSpcReduction="20000"/>
          </a:bodyPr>
          <a:lstStyle/>
          <a:p>
            <a:pPr>
              <a:buNone/>
            </a:pPr>
            <a:r>
              <a:rPr lang="ru-RU" dirty="0" smtClean="0"/>
              <a:t/>
            </a:r>
            <a:br>
              <a:rPr lang="ru-RU" dirty="0" smtClean="0"/>
            </a:br>
            <a:r>
              <a:rPr lang="ru-RU" sz="8000" b="1" dirty="0" smtClean="0">
                <a:solidFill>
                  <a:schemeClr val="accent2">
                    <a:lumMod val="50000"/>
                  </a:schemeClr>
                </a:solidFill>
              </a:rPr>
              <a:t>Первый принцип </a:t>
            </a:r>
            <a:r>
              <a:rPr lang="ru-RU" sz="8000" dirty="0" smtClean="0">
                <a:solidFill>
                  <a:schemeClr val="accent2">
                    <a:lumMod val="50000"/>
                  </a:schemeClr>
                </a:solidFill>
              </a:rPr>
              <a:t>организации сюжетной игры в детском саду: для того чтобы дети овладели игровыми умениями, воспитатель должен играть вместе с детьми. При этом чрезвычайно важным моментом, во многом определяющим успешность «втягивания» детей в мир игры, является сам характер поведения взрослого во время игры. </a:t>
            </a:r>
          </a:p>
          <a:p>
            <a:pPr>
              <a:buNone/>
            </a:pPr>
            <a:r>
              <a:rPr lang="ru-RU" sz="8000" dirty="0" smtClean="0">
                <a:solidFill>
                  <a:schemeClr val="accent2">
                    <a:lumMod val="50000"/>
                  </a:schemeClr>
                </a:solidFill>
              </a:rPr>
              <a:t/>
            </a:r>
            <a:br>
              <a:rPr lang="ru-RU" sz="8000" dirty="0" smtClean="0">
                <a:solidFill>
                  <a:schemeClr val="accent2">
                    <a:lumMod val="50000"/>
                  </a:schemeClr>
                </a:solidFill>
              </a:rPr>
            </a:br>
            <a:r>
              <a:rPr lang="ru-RU" sz="8000" b="1" dirty="0" smtClean="0">
                <a:solidFill>
                  <a:schemeClr val="accent2">
                    <a:lumMod val="50000"/>
                  </a:schemeClr>
                </a:solidFill>
              </a:rPr>
              <a:t>Второй принцип </a:t>
            </a:r>
            <a:r>
              <a:rPr lang="ru-RU" sz="8000" dirty="0" smtClean="0">
                <a:solidFill>
                  <a:schemeClr val="accent2">
                    <a:lumMod val="50000"/>
                  </a:schemeClr>
                </a:solidFill>
              </a:rPr>
              <a:t>организации сюжетной игры воспитатель должен играть с детьми на протяжении всего дошкольного возраста, но на каждом его этапе следует развёртывать игру таким образом, чтобы дети сразу «открывали» и усваивали новый, более сложный способ её построения. Комфортная жизнь ребёнка в условиях детского сада во многом зависит от того, сумеет ли он при желании развернуть совместную игру со сверстниками.</a:t>
            </a:r>
          </a:p>
          <a:p>
            <a:pPr>
              <a:buNone/>
            </a:pPr>
            <a:r>
              <a:rPr lang="ru-RU" sz="8000" dirty="0" smtClean="0">
                <a:solidFill>
                  <a:schemeClr val="accent2">
                    <a:lumMod val="50000"/>
                  </a:schemeClr>
                </a:solidFill>
              </a:rPr>
              <a:t/>
            </a:r>
            <a:br>
              <a:rPr lang="ru-RU" sz="8000" dirty="0" smtClean="0">
                <a:solidFill>
                  <a:schemeClr val="accent2">
                    <a:lumMod val="50000"/>
                  </a:schemeClr>
                </a:solidFill>
              </a:rPr>
            </a:br>
            <a:r>
              <a:rPr lang="ru-RU" sz="8000" b="1" dirty="0" smtClean="0">
                <a:solidFill>
                  <a:schemeClr val="accent2">
                    <a:lumMod val="50000"/>
                  </a:schemeClr>
                </a:solidFill>
              </a:rPr>
              <a:t>Третий принцип </a:t>
            </a:r>
            <a:r>
              <a:rPr lang="ru-RU" sz="8000" dirty="0" smtClean="0">
                <a:solidFill>
                  <a:schemeClr val="accent2">
                    <a:lumMod val="50000"/>
                  </a:schemeClr>
                </a:solidFill>
              </a:rPr>
              <a:t>- начиная с раннего возраста и далее на каждом этапе </a:t>
            </a:r>
            <a:br>
              <a:rPr lang="ru-RU" sz="8000" dirty="0" smtClean="0">
                <a:solidFill>
                  <a:schemeClr val="accent2">
                    <a:lumMod val="50000"/>
                  </a:schemeClr>
                </a:solidFill>
              </a:rPr>
            </a:br>
            <a:r>
              <a:rPr lang="ru-RU" sz="8000" dirty="0" smtClean="0">
                <a:solidFill>
                  <a:schemeClr val="accent2">
                    <a:lumMod val="50000"/>
                  </a:schemeClr>
                </a:solidFill>
              </a:rPr>
              <a:t>дошкольного детства необходимо при формировании игровых умений одновременно ориентировать ребёнка как на осуществление игрового действия, так и на пояснения его смысла партнёрам - взрослому или сверстнику. Дети должны быть обеспечены в любом возрасте временем, местом и материалом для самостоятельной игры. </a:t>
            </a:r>
          </a:p>
          <a:p>
            <a:endParaRPr lang="ru-RU" sz="80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214290"/>
            <a:ext cx="8229600" cy="1143000"/>
          </a:xfrm>
        </p:spPr>
        <p:txBody>
          <a:bodyPr>
            <a:normAutofit fontScale="90000"/>
          </a:bodyPr>
          <a:lstStyle/>
          <a:p>
            <a:r>
              <a:rPr lang="ru-RU" b="1" i="1" dirty="0" smtClean="0">
                <a:solidFill>
                  <a:schemeClr val="accent2">
                    <a:lumMod val="50000"/>
                  </a:schemeClr>
                </a:solidFill>
              </a:rPr>
              <a:t>Специфика сюжетно-ролевой игры</a:t>
            </a:r>
            <a:r>
              <a:rPr lang="ru-RU" sz="3200" b="1" i="1" dirty="0" smtClean="0"/>
              <a:t/>
            </a:r>
            <a:br>
              <a:rPr lang="ru-RU" sz="3200" b="1" i="1" dirty="0" smtClean="0"/>
            </a:br>
            <a:endParaRPr lang="ru-RU" sz="3200" i="1" dirty="0">
              <a:latin typeface="+mn-lt"/>
            </a:endParaRPr>
          </a:p>
        </p:txBody>
      </p:sp>
      <p:sp>
        <p:nvSpPr>
          <p:cNvPr id="3" name="Содержимое 2"/>
          <p:cNvSpPr>
            <a:spLocks noGrp="1"/>
          </p:cNvSpPr>
          <p:nvPr>
            <p:ph idx="1"/>
          </p:nvPr>
        </p:nvSpPr>
        <p:spPr>
          <a:xfrm>
            <a:off x="428596" y="1214422"/>
            <a:ext cx="8472518" cy="4954591"/>
          </a:xfrm>
        </p:spPr>
        <p:txBody>
          <a:bodyPr>
            <a:normAutofit/>
          </a:bodyPr>
          <a:lstStyle/>
          <a:p>
            <a:pPr marL="0" lvl="0" indent="0" eaLnBrk="0" fontAlgn="base" hangingPunct="0">
              <a:spcBef>
                <a:spcPct val="0"/>
              </a:spcBef>
              <a:spcAft>
                <a:spcPct val="0"/>
              </a:spcAft>
              <a:buNone/>
            </a:pPr>
            <a:endParaRPr lang="ru-RU" sz="3600" dirty="0" smtClean="0">
              <a:solidFill>
                <a:srgbClr val="000000"/>
              </a:solidFill>
              <a:latin typeface="Times New Roman" pitchFamily="18" charset="0"/>
              <a:ea typeface="Times New Roman" pitchFamily="18" charset="0"/>
              <a:cs typeface="Times New Roman" pitchFamily="18" charset="0"/>
            </a:endParaRPr>
          </a:p>
          <a:p>
            <a:endParaRPr lang="ru-RU" dirty="0"/>
          </a:p>
        </p:txBody>
      </p:sp>
      <p:sp>
        <p:nvSpPr>
          <p:cNvPr id="4" name="Прямоугольник 3"/>
          <p:cNvSpPr/>
          <p:nvPr/>
        </p:nvSpPr>
        <p:spPr>
          <a:xfrm>
            <a:off x="357158" y="928670"/>
            <a:ext cx="8072494" cy="3416320"/>
          </a:xfrm>
          <a:prstGeom prst="rect">
            <a:avLst/>
          </a:prstGeom>
        </p:spPr>
        <p:txBody>
          <a:bodyPr wrap="square">
            <a:spAutoFit/>
          </a:bodyPr>
          <a:lstStyle/>
          <a:p>
            <a:r>
              <a:rPr lang="ru-RU" sz="2400" dirty="0" smtClean="0">
                <a:solidFill>
                  <a:schemeClr val="accent2">
                    <a:lumMod val="50000"/>
                  </a:schemeClr>
                </a:solidFill>
              </a:rPr>
              <a:t>Сюжетно-ролевой игрой считается такая, в которой дети сами придумывают сюжет, распределяют роли. Собственно, сюжет и роли появляются в развлечениях малышей 4-5 лет. На более ранних этапах развития ребёнка уместно говорить о </a:t>
            </a:r>
            <a:r>
              <a:rPr lang="ru-RU" sz="2400" dirty="0" err="1" smtClean="0">
                <a:solidFill>
                  <a:schemeClr val="accent2">
                    <a:lumMod val="50000"/>
                  </a:schemeClr>
                </a:solidFill>
              </a:rPr>
              <a:t>сюжетно-отобразительной</a:t>
            </a:r>
            <a:r>
              <a:rPr lang="ru-RU" sz="2400" dirty="0" smtClean="0">
                <a:solidFill>
                  <a:schemeClr val="accent2">
                    <a:lumMod val="50000"/>
                  </a:schemeClr>
                </a:solidFill>
              </a:rPr>
              <a:t> игре, когда малыш уже совершает игровые действия (кормит куклу, укладывает её спать, возит машинку и т.д.), но ещё не берёт на себя роль. Переход от </a:t>
            </a:r>
            <a:r>
              <a:rPr lang="ru-RU" sz="2400" dirty="0" err="1" smtClean="0">
                <a:solidFill>
                  <a:schemeClr val="accent2">
                    <a:lumMod val="50000"/>
                  </a:schemeClr>
                </a:solidFill>
              </a:rPr>
              <a:t>отобразительных</a:t>
            </a:r>
            <a:r>
              <a:rPr lang="ru-RU" sz="2400" dirty="0" smtClean="0">
                <a:solidFill>
                  <a:schemeClr val="accent2">
                    <a:lumMod val="50000"/>
                  </a:schemeClr>
                </a:solidFill>
              </a:rPr>
              <a:t> действий к сюжету и обозначению ролей происходит с 3 до 4 лет</a:t>
            </a:r>
            <a:endParaRPr lang="ru-RU" sz="2400" dirty="0">
              <a:solidFill>
                <a:schemeClr val="accent2">
                  <a:lumMod val="50000"/>
                </a:schemeClr>
              </a:solidFill>
            </a:endParaRPr>
          </a:p>
        </p:txBody>
      </p:sp>
      <p:pic>
        <p:nvPicPr>
          <p:cNvPr id="5" name="Picture 2" descr="C:\Users\Алексей\Desktop\ФОТО_ИГРА\IMG_20161207_155538.jpg"/>
          <p:cNvPicPr>
            <a:picLocks noChangeAspect="1" noChangeArrowheads="1"/>
          </p:cNvPicPr>
          <p:nvPr/>
        </p:nvPicPr>
        <p:blipFill>
          <a:blip r:embed="rId2" cstate="print"/>
          <a:srcRect/>
          <a:stretch>
            <a:fillRect/>
          </a:stretch>
        </p:blipFill>
        <p:spPr bwMode="auto">
          <a:xfrm>
            <a:off x="785786" y="4357694"/>
            <a:ext cx="3600000" cy="2160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6" name="Picture 2" descr="C:\Users\Алексей\Desktop\ПРОЕКТЫ\Фото_игра\IMG_20161207_153547.jpg"/>
          <p:cNvPicPr>
            <a:picLocks noChangeAspect="1" noChangeArrowheads="1"/>
          </p:cNvPicPr>
          <p:nvPr/>
        </p:nvPicPr>
        <p:blipFill>
          <a:blip r:embed="rId3" cstate="print"/>
          <a:srcRect/>
          <a:stretch>
            <a:fillRect/>
          </a:stretch>
        </p:blipFill>
        <p:spPr bwMode="auto">
          <a:xfrm>
            <a:off x="4929190" y="4357694"/>
            <a:ext cx="3429024" cy="214314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1417638"/>
          </a:xfrm>
        </p:spPr>
        <p:txBody>
          <a:bodyPr>
            <a:noAutofit/>
          </a:bodyPr>
          <a:lstStyle/>
          <a:p>
            <a:r>
              <a:rPr lang="ru-RU" sz="4000" b="1" i="1" dirty="0" smtClean="0"/>
              <a:t/>
            </a:r>
            <a:br>
              <a:rPr lang="ru-RU" sz="4000" b="1" i="1" dirty="0" smtClean="0"/>
            </a:br>
            <a:r>
              <a:rPr lang="ru-RU" b="1" i="1" dirty="0" smtClean="0">
                <a:solidFill>
                  <a:schemeClr val="accent2">
                    <a:lumMod val="50000"/>
                  </a:schemeClr>
                </a:solidFill>
              </a:rPr>
              <a:t>Структура сюжетно-ролевой игры</a:t>
            </a:r>
            <a:br>
              <a:rPr lang="ru-RU" b="1" i="1" dirty="0" smtClean="0">
                <a:solidFill>
                  <a:schemeClr val="accent2">
                    <a:lumMod val="50000"/>
                  </a:schemeClr>
                </a:solidFill>
              </a:rPr>
            </a:br>
            <a:endParaRPr lang="ru-RU" i="1" dirty="0">
              <a:solidFill>
                <a:schemeClr val="accent2">
                  <a:lumMod val="50000"/>
                </a:schemeClr>
              </a:solidFill>
            </a:endParaRPr>
          </a:p>
        </p:txBody>
      </p:sp>
      <p:sp>
        <p:nvSpPr>
          <p:cNvPr id="3" name="Содержимое 2"/>
          <p:cNvSpPr>
            <a:spLocks noGrp="1"/>
          </p:cNvSpPr>
          <p:nvPr>
            <p:ph idx="1"/>
          </p:nvPr>
        </p:nvSpPr>
        <p:spPr>
          <a:xfrm>
            <a:off x="457200" y="1214422"/>
            <a:ext cx="8229600" cy="5214974"/>
          </a:xfrm>
        </p:spPr>
        <p:txBody>
          <a:bodyPr>
            <a:normAutofit fontScale="32500" lnSpcReduction="20000"/>
          </a:bodyPr>
          <a:lstStyle/>
          <a:p>
            <a:pPr>
              <a:buNone/>
            </a:pPr>
            <a:r>
              <a:rPr lang="ru-RU" dirty="0" smtClean="0"/>
              <a:t>	</a:t>
            </a:r>
            <a:r>
              <a:rPr lang="ru-RU" sz="5500" dirty="0" smtClean="0">
                <a:solidFill>
                  <a:schemeClr val="accent2">
                    <a:lumMod val="50000"/>
                  </a:schemeClr>
                </a:solidFill>
              </a:rPr>
              <a:t>Сюжетно-ролевая игра (детский сад - лучшее место для ее проведения) включает следующие взаимосвязанные компоненты:</a:t>
            </a:r>
          </a:p>
          <a:p>
            <a:pPr>
              <a:buNone/>
            </a:pPr>
            <a:r>
              <a:rPr lang="ru-RU" sz="5500" b="1" i="1" dirty="0" smtClean="0">
                <a:solidFill>
                  <a:schemeClr val="accent2">
                    <a:lumMod val="50000"/>
                  </a:schemeClr>
                </a:solidFill>
              </a:rPr>
              <a:t>Воображаемая ситуация</a:t>
            </a:r>
            <a:r>
              <a:rPr lang="ru-RU" sz="5500" dirty="0" smtClean="0">
                <a:solidFill>
                  <a:schemeClr val="accent2">
                    <a:lumMod val="50000"/>
                  </a:schemeClr>
                </a:solidFill>
              </a:rPr>
              <a:t>. Вторая реальность создаётся после того, как один из игроков произносит слова «как будто».</a:t>
            </a:r>
          </a:p>
          <a:p>
            <a:pPr>
              <a:buNone/>
            </a:pPr>
            <a:r>
              <a:rPr lang="ru-RU" sz="5500" b="1" i="1" dirty="0" smtClean="0">
                <a:solidFill>
                  <a:schemeClr val="accent2">
                    <a:lumMod val="50000"/>
                  </a:schemeClr>
                </a:solidFill>
              </a:rPr>
              <a:t>Сюжет.</a:t>
            </a:r>
            <a:r>
              <a:rPr lang="ru-RU" sz="5500" dirty="0" smtClean="0">
                <a:solidFill>
                  <a:schemeClr val="accent2">
                    <a:lumMod val="50000"/>
                  </a:schemeClr>
                </a:solidFill>
              </a:rPr>
              <a:t> Это события, которые происходят в игре: посетители парикмахерской ждут очереди на стрижку, доктор принимает пациентов, мама моет посуду и т.д.</a:t>
            </a:r>
          </a:p>
          <a:p>
            <a:pPr>
              <a:buNone/>
            </a:pPr>
            <a:r>
              <a:rPr lang="ru-RU" sz="5500" b="1" i="1" dirty="0" smtClean="0">
                <a:solidFill>
                  <a:schemeClr val="accent2">
                    <a:lumMod val="50000"/>
                  </a:schemeClr>
                </a:solidFill>
              </a:rPr>
              <a:t>Роль. </a:t>
            </a:r>
            <a:r>
              <a:rPr lang="ru-RU" sz="5500" dirty="0" smtClean="0">
                <a:solidFill>
                  <a:schemeClr val="accent2">
                    <a:lumMod val="50000"/>
                  </a:schemeClr>
                </a:solidFill>
              </a:rPr>
              <a:t>Во время игры малыш не просто действует за своего героя, но проживает его жизнь. Количество и разнообразие ролей зависят от возраста играющих и особенностей сюжета.</a:t>
            </a:r>
          </a:p>
          <a:p>
            <a:pPr>
              <a:buNone/>
            </a:pPr>
            <a:r>
              <a:rPr lang="ru-RU" sz="5500" b="1" i="1" dirty="0" smtClean="0">
                <a:solidFill>
                  <a:schemeClr val="accent2">
                    <a:lumMod val="50000"/>
                  </a:schemeClr>
                </a:solidFill>
              </a:rPr>
              <a:t>Отношения.</a:t>
            </a:r>
            <a:r>
              <a:rPr lang="ru-RU" sz="5500" dirty="0" smtClean="0">
                <a:solidFill>
                  <a:schemeClr val="accent2">
                    <a:lumMod val="50000"/>
                  </a:schemeClr>
                </a:solidFill>
              </a:rPr>
              <a:t> Для этого вида игр характерны два плана отношений: игровые и реальные. Игровое взаимодействие – это разговор «мамы» и «дочки», диалог «продавца» и «покупателей», «врача» и «пациента». В реальные отношения дети вступают, чтобы обсудить варианты развития игры, оспорить поведение участников.</a:t>
            </a:r>
          </a:p>
          <a:p>
            <a:pPr>
              <a:buNone/>
            </a:pPr>
            <a:r>
              <a:rPr lang="ru-RU" sz="5500" b="1" i="1" dirty="0" smtClean="0">
                <a:solidFill>
                  <a:schemeClr val="accent2">
                    <a:lumMod val="50000"/>
                  </a:schemeClr>
                </a:solidFill>
              </a:rPr>
              <a:t>Правила</a:t>
            </a:r>
            <a:r>
              <a:rPr lang="ru-RU" sz="5500" dirty="0" smtClean="0">
                <a:solidFill>
                  <a:schemeClr val="accent2">
                    <a:lumMod val="50000"/>
                  </a:schemeClr>
                </a:solidFill>
              </a:rPr>
              <a:t>. Это только на первый взгляд кажется, что такой вид игры не содержит правил. На самом деле они есть, но выражены не столь явно. Так, если дети играют в больницу, то ребёнок, исполняющий роль врача, должен быть в белом халате, сидеть в «кабинете», чётко следовать логике совершаемых действий: осматривать «больного» и ставить диагноз. Если вместо этого он начнёт танцевать или взвешивать муляжи овощей, то правила будут нарушены.</a:t>
            </a:r>
          </a:p>
          <a:p>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5720" y="0"/>
            <a:ext cx="8401080" cy="785794"/>
          </a:xfrm>
        </p:spPr>
        <p:txBody>
          <a:bodyPr>
            <a:normAutofit fontScale="90000"/>
          </a:bodyPr>
          <a:lstStyle/>
          <a:p>
            <a:r>
              <a:rPr lang="ru-RU" b="1" dirty="0" smtClean="0"/>
              <a:t/>
            </a:r>
            <a:br>
              <a:rPr lang="ru-RU" b="1" dirty="0" smtClean="0"/>
            </a:br>
            <a:r>
              <a:rPr lang="ru-RU" sz="3100" b="1" i="1" dirty="0" smtClean="0">
                <a:solidFill>
                  <a:schemeClr val="accent2">
                    <a:lumMod val="50000"/>
                  </a:schemeClr>
                </a:solidFill>
                <a:cs typeface="Times New Roman" pitchFamily="18" charset="0"/>
              </a:rPr>
              <a:t>Какие задачи выполняют сюжетно-ролевые игры?</a:t>
            </a:r>
            <a:br>
              <a:rPr lang="ru-RU" sz="3100" b="1" i="1" dirty="0" smtClean="0">
                <a:solidFill>
                  <a:schemeClr val="accent2">
                    <a:lumMod val="50000"/>
                  </a:schemeClr>
                </a:solidFill>
                <a:cs typeface="Times New Roman" pitchFamily="18" charset="0"/>
              </a:rPr>
            </a:br>
            <a:endParaRPr lang="ru-RU" sz="3100" i="1" dirty="0">
              <a:solidFill>
                <a:schemeClr val="accent2">
                  <a:lumMod val="50000"/>
                </a:schemeClr>
              </a:solidFill>
              <a:cs typeface="Times New Roman" pitchFamily="18" charset="0"/>
            </a:endParaRPr>
          </a:p>
        </p:txBody>
      </p:sp>
      <p:sp>
        <p:nvSpPr>
          <p:cNvPr id="3" name="Содержимое 2"/>
          <p:cNvSpPr>
            <a:spLocks noGrp="1"/>
          </p:cNvSpPr>
          <p:nvPr>
            <p:ph idx="1"/>
          </p:nvPr>
        </p:nvSpPr>
        <p:spPr>
          <a:xfrm>
            <a:off x="214282" y="785794"/>
            <a:ext cx="8643998" cy="5929354"/>
          </a:xfrm>
        </p:spPr>
        <p:txBody>
          <a:bodyPr>
            <a:noAutofit/>
          </a:bodyPr>
          <a:lstStyle/>
          <a:p>
            <a:pPr algn="just">
              <a:buFont typeface="Wingdings" pitchFamily="2" charset="2"/>
              <a:buChar char="v"/>
            </a:pPr>
            <a:r>
              <a:rPr lang="ru-RU" sz="1450" dirty="0" smtClean="0">
                <a:solidFill>
                  <a:schemeClr val="accent2">
                    <a:lumMod val="50000"/>
                  </a:schemeClr>
                </a:solidFill>
                <a:cs typeface="Times New Roman" pitchFamily="18" charset="0"/>
              </a:rPr>
              <a:t>Активное </a:t>
            </a:r>
            <a:r>
              <a:rPr lang="ru-RU" sz="1450" dirty="0" err="1" smtClean="0">
                <a:solidFill>
                  <a:schemeClr val="accent2">
                    <a:lumMod val="50000"/>
                  </a:schemeClr>
                </a:solidFill>
                <a:cs typeface="Times New Roman" pitchFamily="18" charset="0"/>
              </a:rPr>
              <a:t>коммуницирование</a:t>
            </a:r>
            <a:r>
              <a:rPr lang="ru-RU" sz="1450" dirty="0" smtClean="0">
                <a:solidFill>
                  <a:schemeClr val="accent2">
                    <a:lumMod val="50000"/>
                  </a:schemeClr>
                </a:solidFill>
                <a:cs typeface="Times New Roman" pitchFamily="18" charset="0"/>
              </a:rPr>
              <a:t> со сверстниками, взрослыми людьми, обучение правилам общения, внимательности к другим участникам процесса;</a:t>
            </a:r>
          </a:p>
          <a:p>
            <a:pPr algn="just">
              <a:buFont typeface="Wingdings" pitchFamily="2" charset="2"/>
              <a:buChar char="v"/>
            </a:pPr>
            <a:r>
              <a:rPr lang="ru-RU" sz="1450" dirty="0" smtClean="0">
                <a:solidFill>
                  <a:schemeClr val="accent2">
                    <a:lumMod val="50000"/>
                  </a:schemeClr>
                </a:solidFill>
                <a:cs typeface="Times New Roman" pitchFamily="18" charset="0"/>
              </a:rPr>
              <a:t>Развитие способностей к творчеству через поиск интересных сюжетных линий в игре, придумывание нестандартных решений, подбор атрибутов;</a:t>
            </a:r>
          </a:p>
          <a:p>
            <a:pPr algn="just">
              <a:buFont typeface="Wingdings" pitchFamily="2" charset="2"/>
              <a:buChar char="v"/>
            </a:pPr>
            <a:r>
              <a:rPr lang="ru-RU" sz="1450" dirty="0" smtClean="0">
                <a:solidFill>
                  <a:schemeClr val="accent2">
                    <a:lumMod val="50000"/>
                  </a:schemeClr>
                </a:solidFill>
                <a:cs typeface="Times New Roman" pitchFamily="18" charset="0"/>
              </a:rPr>
              <a:t>Обучение самоорганизации путем самостоятельного распределения ролей, решения конфликтов споров;</a:t>
            </a:r>
          </a:p>
          <a:p>
            <a:pPr algn="just">
              <a:buFont typeface="Wingdings" pitchFamily="2" charset="2"/>
              <a:buChar char="v"/>
            </a:pPr>
            <a:r>
              <a:rPr lang="ru-RU" sz="1450" dirty="0" smtClean="0">
                <a:solidFill>
                  <a:schemeClr val="accent2">
                    <a:lumMod val="50000"/>
                  </a:schemeClr>
                </a:solidFill>
                <a:cs typeface="Times New Roman" pitchFamily="18" charset="0"/>
              </a:rPr>
              <a:t>Выработка чувства такта и уважения к товарищам;</a:t>
            </a:r>
          </a:p>
          <a:p>
            <a:pPr algn="just">
              <a:buFont typeface="Wingdings" pitchFamily="2" charset="2"/>
              <a:buChar char="v"/>
            </a:pPr>
            <a:r>
              <a:rPr lang="ru-RU" sz="1450" dirty="0" smtClean="0">
                <a:solidFill>
                  <a:schemeClr val="accent2">
                    <a:lumMod val="50000"/>
                  </a:schemeClr>
                </a:solidFill>
                <a:cs typeface="Times New Roman" pitchFamily="18" charset="0"/>
              </a:rPr>
              <a:t>Активизация умственной деятельности, умения анализировать и планировать свои действия;</a:t>
            </a:r>
          </a:p>
          <a:p>
            <a:pPr algn="just">
              <a:buFont typeface="Wingdings" pitchFamily="2" charset="2"/>
              <a:buChar char="v"/>
            </a:pPr>
            <a:r>
              <a:rPr lang="ru-RU" sz="1450" dirty="0" smtClean="0">
                <a:solidFill>
                  <a:schemeClr val="accent2">
                    <a:lumMod val="50000"/>
                  </a:schemeClr>
                </a:solidFill>
                <a:cs typeface="Times New Roman" pitchFamily="18" charset="0"/>
              </a:rPr>
              <a:t>Выявление разнообразных талантов, интересов, наклонностей к выразительному чтению, актерской игре и т.п.;</a:t>
            </a:r>
          </a:p>
          <a:p>
            <a:pPr algn="just">
              <a:buFont typeface="Wingdings" pitchFamily="2" charset="2"/>
              <a:buChar char="v"/>
            </a:pPr>
            <a:r>
              <a:rPr lang="ru-RU" sz="1450" dirty="0" smtClean="0">
                <a:solidFill>
                  <a:schemeClr val="accent2">
                    <a:lumMod val="50000"/>
                  </a:schemeClr>
                </a:solidFill>
                <a:cs typeface="Times New Roman" pitchFamily="18" charset="0"/>
              </a:rPr>
              <a:t>Пробуждение интереса к профессиям и занятиям взрослых, уважение к труду;</a:t>
            </a:r>
          </a:p>
          <a:p>
            <a:pPr algn="just">
              <a:buFont typeface="Wingdings" pitchFamily="2" charset="2"/>
              <a:buChar char="v"/>
            </a:pPr>
            <a:r>
              <a:rPr lang="ru-RU" sz="1450" dirty="0" smtClean="0">
                <a:solidFill>
                  <a:schemeClr val="accent2">
                    <a:lumMod val="50000"/>
                  </a:schemeClr>
                </a:solidFill>
                <a:cs typeface="Times New Roman" pitchFamily="18" charset="0"/>
              </a:rPr>
              <a:t>Воспитание положительных человеческих качеств: сопереживание, доброта, желание прийти на помощь;</a:t>
            </a:r>
          </a:p>
          <a:p>
            <a:pPr algn="just">
              <a:buFont typeface="Wingdings" pitchFamily="2" charset="2"/>
              <a:buChar char="v"/>
            </a:pPr>
            <a:r>
              <a:rPr lang="ru-RU" sz="1450" dirty="0" smtClean="0">
                <a:solidFill>
                  <a:schemeClr val="accent2">
                    <a:lumMod val="50000"/>
                  </a:schemeClr>
                </a:solidFill>
                <a:cs typeface="Times New Roman" pitchFamily="18" charset="0"/>
              </a:rPr>
              <a:t>Проявление чувства юмора и воспитание доброжелательного отношения к чужим и своим ошибкам;</a:t>
            </a:r>
          </a:p>
          <a:p>
            <a:pPr algn="just">
              <a:buFont typeface="Wingdings" pitchFamily="2" charset="2"/>
              <a:buChar char="v"/>
            </a:pPr>
            <a:r>
              <a:rPr lang="ru-RU" sz="1450" dirty="0" smtClean="0">
                <a:solidFill>
                  <a:schemeClr val="accent2">
                    <a:lumMod val="50000"/>
                  </a:schemeClr>
                </a:solidFill>
                <a:cs typeface="Times New Roman" pitchFamily="18" charset="0"/>
              </a:rPr>
              <a:t>Повышение самооценки детей, путем выявления перед коллективом их талантов и способностей;</a:t>
            </a:r>
          </a:p>
          <a:p>
            <a:pPr algn="just">
              <a:buFont typeface="Wingdings" pitchFamily="2" charset="2"/>
              <a:buChar char="v"/>
            </a:pPr>
            <a:r>
              <a:rPr lang="ru-RU" sz="1450" dirty="0" smtClean="0">
                <a:solidFill>
                  <a:schemeClr val="accent2">
                    <a:lumMod val="50000"/>
                  </a:schemeClr>
                </a:solidFill>
                <a:cs typeface="Times New Roman" pitchFamily="18" charset="0"/>
              </a:rPr>
              <a:t>Воспитание чувства локтя и сплочение детей в группе;</a:t>
            </a:r>
          </a:p>
          <a:p>
            <a:pPr algn="just">
              <a:buFont typeface="Wingdings" pitchFamily="2" charset="2"/>
              <a:buChar char="v"/>
            </a:pPr>
            <a:r>
              <a:rPr lang="ru-RU" sz="1450" dirty="0" smtClean="0">
                <a:solidFill>
                  <a:schemeClr val="accent2">
                    <a:lumMod val="50000"/>
                  </a:schemeClr>
                </a:solidFill>
                <a:cs typeface="Times New Roman" pitchFamily="18" charset="0"/>
              </a:rPr>
              <a:t>Формирование умения использования предметов-заместителей с целью развития фантазии и нестандартного мышления;</a:t>
            </a:r>
          </a:p>
          <a:p>
            <a:pPr algn="just">
              <a:buFont typeface="Wingdings" pitchFamily="2" charset="2"/>
              <a:buChar char="v"/>
            </a:pPr>
            <a:r>
              <a:rPr lang="ru-RU" sz="1450" dirty="0" smtClean="0">
                <a:solidFill>
                  <a:schemeClr val="accent2">
                    <a:lumMod val="50000"/>
                  </a:schemeClr>
                </a:solidFill>
                <a:cs typeface="Times New Roman" pitchFamily="18" charset="0"/>
              </a:rPr>
              <a:t>Приучение к аккуратному и бережному использованию игрушек и раздаточного материала;</a:t>
            </a:r>
          </a:p>
          <a:p>
            <a:pPr algn="just">
              <a:buFont typeface="Wingdings" pitchFamily="2" charset="2"/>
              <a:buChar char="v"/>
            </a:pPr>
            <a:r>
              <a:rPr lang="ru-RU" sz="1450" dirty="0" smtClean="0">
                <a:solidFill>
                  <a:schemeClr val="accent2">
                    <a:lumMod val="50000"/>
                  </a:schemeClr>
                </a:solidFill>
                <a:cs typeface="Times New Roman" pitchFamily="18" charset="0"/>
              </a:rPr>
              <a:t>Обучение основам актерской игры посредством передачи характера роли по сюжету;</a:t>
            </a:r>
          </a:p>
          <a:p>
            <a:pPr algn="just">
              <a:buFont typeface="Wingdings" pitchFamily="2" charset="2"/>
              <a:buChar char="v"/>
            </a:pPr>
            <a:r>
              <a:rPr lang="ru-RU" sz="1450" dirty="0" smtClean="0">
                <a:solidFill>
                  <a:schemeClr val="accent2">
                    <a:lumMod val="50000"/>
                  </a:schemeClr>
                </a:solidFill>
                <a:cs typeface="Times New Roman" pitchFamily="18" charset="0"/>
              </a:rPr>
              <a:t>Вырабатывание навыков дисциплины и умения следовать установленным сообща правилам игры;</a:t>
            </a:r>
          </a:p>
          <a:p>
            <a:pPr algn="just">
              <a:buFont typeface="Wingdings" pitchFamily="2" charset="2"/>
              <a:buChar char="v"/>
            </a:pPr>
            <a:r>
              <a:rPr lang="ru-RU" sz="1450" dirty="0" smtClean="0">
                <a:solidFill>
                  <a:schemeClr val="accent2">
                    <a:lumMod val="50000"/>
                  </a:schemeClr>
                </a:solidFill>
                <a:cs typeface="Times New Roman" pitchFamily="18" charset="0"/>
              </a:rPr>
              <a:t>Закрепление стойкого интереса к сюжетно-ролевым играм как наиболее важному способу познания мира.</a:t>
            </a:r>
          </a:p>
          <a:p>
            <a:endParaRPr lang="ru-RU" sz="1450" dirty="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i="1" dirty="0" smtClean="0">
                <a:solidFill>
                  <a:schemeClr val="accent2">
                    <a:lumMod val="50000"/>
                  </a:schemeClr>
                </a:solidFill>
              </a:rPr>
              <a:t>Методы руководства игрой</a:t>
            </a:r>
            <a:endParaRPr lang="ru-RU" b="1" i="1" dirty="0">
              <a:solidFill>
                <a:schemeClr val="accent2">
                  <a:lumMod val="50000"/>
                </a:schemeClr>
              </a:solidFill>
            </a:endParaRPr>
          </a:p>
        </p:txBody>
      </p:sp>
      <p:sp>
        <p:nvSpPr>
          <p:cNvPr id="3" name="Содержимое 2"/>
          <p:cNvSpPr>
            <a:spLocks noGrp="1"/>
          </p:cNvSpPr>
          <p:nvPr>
            <p:ph idx="1"/>
          </p:nvPr>
        </p:nvSpPr>
        <p:spPr/>
        <p:txBody>
          <a:bodyPr>
            <a:normAutofit fontScale="77500" lnSpcReduction="20000"/>
          </a:bodyPr>
          <a:lstStyle/>
          <a:p>
            <a:pPr>
              <a:buNone/>
            </a:pPr>
            <a:endParaRPr lang="ru-RU" dirty="0" smtClean="0"/>
          </a:p>
          <a:p>
            <a:pPr>
              <a:buFont typeface="Wingdings" pitchFamily="2" charset="2"/>
              <a:buChar char="v"/>
            </a:pPr>
            <a:r>
              <a:rPr lang="ru-RU" b="1" dirty="0" smtClean="0">
                <a:solidFill>
                  <a:schemeClr val="accent2">
                    <a:lumMod val="50000"/>
                  </a:schemeClr>
                </a:solidFill>
              </a:rPr>
              <a:t>Метод прямого руководства</a:t>
            </a:r>
            <a:r>
              <a:rPr lang="ru-RU" dirty="0" smtClean="0">
                <a:solidFill>
                  <a:schemeClr val="accent2">
                    <a:lumMod val="50000"/>
                  </a:schemeClr>
                </a:solidFill>
              </a:rPr>
              <a:t> – ролевое участие в игре, участие в сговоре на игру, разъяснение, помощь, совет, обсуждение игр с перспективой на дальнейшее развитие.</a:t>
            </a:r>
          </a:p>
          <a:p>
            <a:pPr>
              <a:buFont typeface="Wingdings" pitchFamily="2" charset="2"/>
              <a:buChar char="v"/>
            </a:pPr>
            <a:r>
              <a:rPr lang="ru-RU" b="1" dirty="0" smtClean="0">
                <a:solidFill>
                  <a:schemeClr val="accent2">
                    <a:lumMod val="50000"/>
                  </a:schemeClr>
                </a:solidFill>
              </a:rPr>
              <a:t>Косвенное руководство</a:t>
            </a:r>
            <a:r>
              <a:rPr lang="ru-RU" dirty="0" smtClean="0">
                <a:solidFill>
                  <a:schemeClr val="accent2">
                    <a:lumMod val="50000"/>
                  </a:schemeClr>
                </a:solidFill>
              </a:rPr>
              <a:t> – обогащение знаниями, внесение игрушек, использование сюрпризных моментов.</a:t>
            </a:r>
          </a:p>
          <a:p>
            <a:pPr>
              <a:buFont typeface="Wingdings" pitchFamily="2" charset="2"/>
              <a:buChar char="v"/>
            </a:pPr>
            <a:r>
              <a:rPr lang="ru-RU" b="1" dirty="0" smtClean="0">
                <a:solidFill>
                  <a:schemeClr val="accent2">
                    <a:lumMod val="50000"/>
                  </a:schemeClr>
                </a:solidFill>
              </a:rPr>
              <a:t>Комплексное руководство</a:t>
            </a:r>
            <a:r>
              <a:rPr lang="ru-RU" dirty="0" smtClean="0">
                <a:solidFill>
                  <a:schemeClr val="accent2">
                    <a:lumMod val="50000"/>
                  </a:schemeClr>
                </a:solidFill>
              </a:rPr>
              <a:t> – планомерное обогащение опыта детей, обучающие игры, своевременное изменение предметной игровой среды, активизация общения воспитателя с детьми в процессе игры.</a:t>
            </a:r>
          </a:p>
          <a:p>
            <a:endParaRPr lang="ru-RU"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368412"/>
          </a:xfrm>
        </p:spPr>
        <p:txBody>
          <a:bodyPr>
            <a:noAutofit/>
          </a:bodyPr>
          <a:lstStyle/>
          <a:p>
            <a:r>
              <a:rPr lang="ru-RU" sz="3200" b="1" dirty="0" smtClean="0">
                <a:latin typeface="Times New Roman" pitchFamily="18" charset="0"/>
                <a:cs typeface="Times New Roman" pitchFamily="18" charset="0"/>
              </a:rPr>
              <a:t/>
            </a:r>
            <a:br>
              <a:rPr lang="ru-RU" sz="3200" b="1" dirty="0" smtClean="0">
                <a:latin typeface="Times New Roman" pitchFamily="18" charset="0"/>
                <a:cs typeface="Times New Roman" pitchFamily="18" charset="0"/>
              </a:rPr>
            </a:br>
            <a:r>
              <a:rPr lang="ru-RU" sz="2800" b="1" i="1" dirty="0" smtClean="0">
                <a:solidFill>
                  <a:schemeClr val="accent2">
                    <a:lumMod val="50000"/>
                  </a:schemeClr>
                </a:solidFill>
                <a:latin typeface="+mn-lt"/>
                <a:cs typeface="Times New Roman" pitchFamily="18" charset="0"/>
              </a:rPr>
              <a:t>Примерная тематика сюжетно-ролевых </a:t>
            </a:r>
            <a:br>
              <a:rPr lang="ru-RU" sz="2800" b="1" i="1" dirty="0" smtClean="0">
                <a:solidFill>
                  <a:schemeClr val="accent2">
                    <a:lumMod val="50000"/>
                  </a:schemeClr>
                </a:solidFill>
                <a:latin typeface="+mn-lt"/>
                <a:cs typeface="Times New Roman" pitchFamily="18" charset="0"/>
              </a:rPr>
            </a:br>
            <a:r>
              <a:rPr lang="ru-RU" sz="2800" b="1" i="1" dirty="0" smtClean="0">
                <a:solidFill>
                  <a:schemeClr val="accent2">
                    <a:lumMod val="50000"/>
                  </a:schemeClr>
                </a:solidFill>
                <a:latin typeface="+mn-lt"/>
                <a:cs typeface="Times New Roman" pitchFamily="18" charset="0"/>
              </a:rPr>
              <a:t>игр-ситуаций, которые могут освоить </a:t>
            </a:r>
            <a:br>
              <a:rPr lang="ru-RU" sz="2800" b="1" i="1" dirty="0" smtClean="0">
                <a:solidFill>
                  <a:schemeClr val="accent2">
                    <a:lumMod val="50000"/>
                  </a:schemeClr>
                </a:solidFill>
                <a:latin typeface="+mn-lt"/>
                <a:cs typeface="Times New Roman" pitchFamily="18" charset="0"/>
              </a:rPr>
            </a:br>
            <a:r>
              <a:rPr lang="ru-RU" sz="2800" b="1" i="1" dirty="0" smtClean="0">
                <a:solidFill>
                  <a:schemeClr val="accent2">
                    <a:lumMod val="50000"/>
                  </a:schemeClr>
                </a:solidFill>
                <a:latin typeface="+mn-lt"/>
                <a:cs typeface="Times New Roman" pitchFamily="18" charset="0"/>
              </a:rPr>
              <a:t>дети пятого года жизни</a:t>
            </a:r>
            <a:r>
              <a:rPr lang="ru-RU" sz="3200" b="1" dirty="0" smtClean="0">
                <a:solidFill>
                  <a:schemeClr val="accent2">
                    <a:lumMod val="50000"/>
                  </a:schemeClr>
                </a:solidFill>
                <a:latin typeface="+mn-lt"/>
              </a:rPr>
              <a:t/>
            </a:r>
            <a:br>
              <a:rPr lang="ru-RU" sz="3200" b="1" dirty="0" smtClean="0">
                <a:solidFill>
                  <a:schemeClr val="accent2">
                    <a:lumMod val="50000"/>
                  </a:schemeClr>
                </a:solidFill>
                <a:latin typeface="+mn-lt"/>
              </a:rPr>
            </a:br>
            <a:endParaRPr lang="ru-RU" sz="3200" dirty="0">
              <a:solidFill>
                <a:schemeClr val="accent2">
                  <a:lumMod val="50000"/>
                </a:schemeClr>
              </a:solidFill>
              <a:latin typeface="+mn-lt"/>
            </a:endParaRPr>
          </a:p>
        </p:txBody>
      </p:sp>
      <p:sp>
        <p:nvSpPr>
          <p:cNvPr id="3" name="Содержимое 2"/>
          <p:cNvSpPr>
            <a:spLocks noGrp="1"/>
          </p:cNvSpPr>
          <p:nvPr>
            <p:ph idx="1"/>
          </p:nvPr>
        </p:nvSpPr>
        <p:spPr/>
        <p:txBody>
          <a:bodyPr>
            <a:normAutofit lnSpcReduction="10000"/>
          </a:bodyPr>
          <a:lstStyle/>
          <a:p>
            <a:pPr>
              <a:buNone/>
            </a:pPr>
            <a:r>
              <a:rPr lang="ru-RU" dirty="0" smtClean="0"/>
              <a:t/>
            </a:r>
            <a:br>
              <a:rPr lang="ru-RU" dirty="0" smtClean="0"/>
            </a:br>
            <a:r>
              <a:rPr lang="ru-RU" dirty="0" smtClean="0"/>
              <a:t>   -</a:t>
            </a:r>
            <a:r>
              <a:rPr lang="ru-RU" i="1" dirty="0" smtClean="0">
                <a:solidFill>
                  <a:schemeClr val="accent2">
                    <a:lumMod val="50000"/>
                  </a:schemeClr>
                </a:solidFill>
                <a:cs typeface="Times New Roman" pitchFamily="18" charset="0"/>
              </a:rPr>
              <a:t>игры в семью</a:t>
            </a:r>
            <a:br>
              <a:rPr lang="ru-RU" i="1" dirty="0" smtClean="0">
                <a:solidFill>
                  <a:schemeClr val="accent2">
                    <a:lumMod val="50000"/>
                  </a:schemeClr>
                </a:solidFill>
                <a:cs typeface="Times New Roman" pitchFamily="18" charset="0"/>
              </a:rPr>
            </a:br>
            <a:r>
              <a:rPr lang="ru-RU" i="1" dirty="0" smtClean="0">
                <a:solidFill>
                  <a:schemeClr val="accent2">
                    <a:lumMod val="50000"/>
                  </a:schemeClr>
                </a:solidFill>
                <a:cs typeface="Times New Roman" pitchFamily="18" charset="0"/>
              </a:rPr>
              <a:t>   -игры в транспорт</a:t>
            </a:r>
            <a:br>
              <a:rPr lang="ru-RU" i="1" dirty="0" smtClean="0">
                <a:solidFill>
                  <a:schemeClr val="accent2">
                    <a:lumMod val="50000"/>
                  </a:schemeClr>
                </a:solidFill>
                <a:cs typeface="Times New Roman" pitchFamily="18" charset="0"/>
              </a:rPr>
            </a:br>
            <a:r>
              <a:rPr lang="ru-RU" i="1" dirty="0" smtClean="0">
                <a:solidFill>
                  <a:schemeClr val="accent2">
                    <a:lumMod val="50000"/>
                  </a:schemeClr>
                </a:solidFill>
                <a:cs typeface="Times New Roman" pitchFamily="18" charset="0"/>
              </a:rPr>
              <a:t>  - игры в больницу</a:t>
            </a:r>
            <a:br>
              <a:rPr lang="ru-RU" i="1" dirty="0" smtClean="0">
                <a:solidFill>
                  <a:schemeClr val="accent2">
                    <a:lumMod val="50000"/>
                  </a:schemeClr>
                </a:solidFill>
                <a:cs typeface="Times New Roman" pitchFamily="18" charset="0"/>
              </a:rPr>
            </a:br>
            <a:r>
              <a:rPr lang="ru-RU" i="1" dirty="0" smtClean="0">
                <a:solidFill>
                  <a:schemeClr val="accent2">
                    <a:lumMod val="50000"/>
                  </a:schemeClr>
                </a:solidFill>
                <a:cs typeface="Times New Roman" pitchFamily="18" charset="0"/>
              </a:rPr>
              <a:t>   -игры в магазин</a:t>
            </a:r>
            <a:br>
              <a:rPr lang="ru-RU" i="1" dirty="0" smtClean="0">
                <a:solidFill>
                  <a:schemeClr val="accent2">
                    <a:lumMod val="50000"/>
                  </a:schemeClr>
                </a:solidFill>
                <a:cs typeface="Times New Roman" pitchFamily="18" charset="0"/>
              </a:rPr>
            </a:br>
            <a:r>
              <a:rPr lang="ru-RU" i="1" dirty="0" smtClean="0">
                <a:solidFill>
                  <a:schemeClr val="accent2">
                    <a:lumMod val="50000"/>
                  </a:schemeClr>
                </a:solidFill>
                <a:cs typeface="Times New Roman" pitchFamily="18" charset="0"/>
              </a:rPr>
              <a:t>   -игры в мастерскую</a:t>
            </a:r>
            <a:br>
              <a:rPr lang="ru-RU" i="1" dirty="0" smtClean="0">
                <a:solidFill>
                  <a:schemeClr val="accent2">
                    <a:lumMod val="50000"/>
                  </a:schemeClr>
                </a:solidFill>
                <a:cs typeface="Times New Roman" pitchFamily="18" charset="0"/>
              </a:rPr>
            </a:br>
            <a:r>
              <a:rPr lang="ru-RU" i="1" dirty="0" smtClean="0">
                <a:solidFill>
                  <a:schemeClr val="accent2">
                    <a:lumMod val="50000"/>
                  </a:schemeClr>
                </a:solidFill>
                <a:cs typeface="Times New Roman" pitchFamily="18" charset="0"/>
              </a:rPr>
              <a:t>   -игры в парикмахерскую</a:t>
            </a:r>
            <a:br>
              <a:rPr lang="ru-RU" i="1" dirty="0" smtClean="0">
                <a:solidFill>
                  <a:schemeClr val="accent2">
                    <a:lumMod val="50000"/>
                  </a:schemeClr>
                </a:solidFill>
                <a:cs typeface="Times New Roman" pitchFamily="18" charset="0"/>
              </a:rPr>
            </a:br>
            <a:r>
              <a:rPr lang="ru-RU" i="1" dirty="0" smtClean="0">
                <a:solidFill>
                  <a:schemeClr val="accent2">
                    <a:lumMod val="50000"/>
                  </a:schemeClr>
                </a:solidFill>
                <a:cs typeface="Times New Roman" pitchFamily="18" charset="0"/>
              </a:rPr>
              <a:t>   -игры в почту</a:t>
            </a:r>
            <a:br>
              <a:rPr lang="ru-RU" i="1" dirty="0" smtClean="0">
                <a:solidFill>
                  <a:schemeClr val="accent2">
                    <a:lumMod val="50000"/>
                  </a:schemeClr>
                </a:solidFill>
                <a:cs typeface="Times New Roman" pitchFamily="18" charset="0"/>
              </a:rPr>
            </a:br>
            <a:r>
              <a:rPr lang="ru-RU" i="1" dirty="0" smtClean="0">
                <a:solidFill>
                  <a:schemeClr val="accent2">
                    <a:lumMod val="50000"/>
                  </a:schemeClr>
                </a:solidFill>
                <a:cs typeface="Times New Roman" pitchFamily="18" charset="0"/>
              </a:rPr>
              <a:t>   -игры в детский сад</a:t>
            </a:r>
            <a:r>
              <a:rPr lang="ru-RU" i="1" dirty="0" smtClean="0">
                <a:cs typeface="Times New Roman" pitchFamily="18" charset="0"/>
              </a:rPr>
              <a:t/>
            </a:r>
            <a:br>
              <a:rPr lang="ru-RU" i="1" dirty="0" smtClean="0">
                <a:cs typeface="Times New Roman" pitchFamily="18" charset="0"/>
              </a:rPr>
            </a:br>
            <a:endParaRPr lang="ru-RU" i="1" dirty="0">
              <a:cs typeface="Times New Roman" pitchFamily="18" charset="0"/>
            </a:endParaRPr>
          </a:p>
        </p:txBody>
      </p:sp>
      <p:pic>
        <p:nvPicPr>
          <p:cNvPr id="4" name="Picture 2" descr="C:\Users\Алексей\Desktop\ФОТО_ИГРА\IMG_20161207_152247.jpg"/>
          <p:cNvPicPr>
            <a:picLocks noChangeAspect="1" noChangeArrowheads="1"/>
          </p:cNvPicPr>
          <p:nvPr/>
        </p:nvPicPr>
        <p:blipFill>
          <a:blip r:embed="rId2" cstate="print"/>
          <a:srcRect/>
          <a:stretch>
            <a:fillRect/>
          </a:stretch>
        </p:blipFill>
        <p:spPr bwMode="auto">
          <a:xfrm>
            <a:off x="5715008" y="2000240"/>
            <a:ext cx="2714644" cy="4214842"/>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0" y="274638"/>
            <a:ext cx="8229600" cy="1143000"/>
          </a:xfrm>
        </p:spPr>
        <p:txBody>
          <a:bodyPr/>
          <a:lstStyle/>
          <a:p>
            <a:r>
              <a:rPr lang="ru-RU" b="1" i="1" dirty="0" smtClean="0">
                <a:solidFill>
                  <a:schemeClr val="accent2">
                    <a:lumMod val="50000"/>
                  </a:schemeClr>
                </a:solidFill>
                <a:cs typeface="Times New Roman" pitchFamily="18" charset="0"/>
              </a:rPr>
              <a:t>игры в магазин</a:t>
            </a:r>
            <a:endParaRPr lang="ru-RU" b="1" i="1" dirty="0">
              <a:solidFill>
                <a:schemeClr val="accent2">
                  <a:lumMod val="50000"/>
                </a:schemeClr>
              </a:solidFill>
            </a:endParaRPr>
          </a:p>
        </p:txBody>
      </p:sp>
      <p:sp>
        <p:nvSpPr>
          <p:cNvPr id="4" name="Содержимое 3"/>
          <p:cNvSpPr>
            <a:spLocks noGrp="1"/>
          </p:cNvSpPr>
          <p:nvPr>
            <p:ph sz="half" idx="4294967295"/>
          </p:nvPr>
        </p:nvSpPr>
        <p:spPr>
          <a:xfrm>
            <a:off x="0" y="1600200"/>
            <a:ext cx="4038600" cy="4525963"/>
          </a:xfrm>
        </p:spPr>
        <p:txBody>
          <a:bodyPr>
            <a:noAutofit/>
          </a:bodyPr>
          <a:lstStyle/>
          <a:p>
            <a:pPr>
              <a:buNone/>
            </a:pPr>
            <a:r>
              <a:rPr lang="ru-RU" sz="1800" dirty="0" smtClean="0"/>
              <a:t/>
            </a:r>
            <a:br>
              <a:rPr lang="ru-RU" sz="1800" dirty="0" smtClean="0"/>
            </a:br>
            <a:endParaRPr lang="ru-RU" sz="1800" dirty="0"/>
          </a:p>
        </p:txBody>
      </p:sp>
      <p:sp>
        <p:nvSpPr>
          <p:cNvPr id="6145" name="Rectangle 1"/>
          <p:cNvSpPr>
            <a:spLocks noChangeArrowheads="1"/>
          </p:cNvSpPr>
          <p:nvPr/>
        </p:nvSpPr>
        <p:spPr bwMode="auto">
          <a:xfrm>
            <a:off x="285720" y="1071546"/>
            <a:ext cx="4572032" cy="549381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indent="90488" fontAlgn="base">
              <a:spcBef>
                <a:spcPct val="0"/>
              </a:spcBef>
              <a:spcAft>
                <a:spcPct val="0"/>
              </a:spcAft>
            </a:pPr>
            <a:r>
              <a:rPr lang="ru-RU" sz="1600" b="1" i="1" dirty="0" smtClean="0">
                <a:solidFill>
                  <a:schemeClr val="accent2">
                    <a:lumMod val="50000"/>
                  </a:schemeClr>
                </a:solidFill>
              </a:rPr>
              <a:t>Программное содержание:</a:t>
            </a:r>
            <a:r>
              <a:rPr lang="ru-RU" sz="1600" i="1" dirty="0" smtClean="0">
                <a:solidFill>
                  <a:schemeClr val="accent2">
                    <a:lumMod val="50000"/>
                  </a:schemeClr>
                </a:solidFill>
              </a:rPr>
              <a:t> </a:t>
            </a:r>
            <a:r>
              <a:rPr lang="ru-RU" sz="1600" dirty="0" smtClean="0">
                <a:solidFill>
                  <a:schemeClr val="accent2">
                    <a:lumMod val="50000"/>
                  </a:schemeClr>
                </a:solidFill>
              </a:rPr>
              <a:t>Формировать представления детей о работе людей в магазине, разнообразии магазинов и их назначении. Учить выполнять различные роли в соответствии с сюжетом игры. Развивать наглядно-действенное мышление, коммуникативные навыки. Воспитывать доброжелательность, умение считаться с интересами и мнением партнеров по игре.</a:t>
            </a:r>
            <a:br>
              <a:rPr lang="ru-RU" sz="1600" dirty="0" smtClean="0">
                <a:solidFill>
                  <a:schemeClr val="accent2">
                    <a:lumMod val="50000"/>
                  </a:schemeClr>
                </a:solidFill>
              </a:rPr>
            </a:br>
            <a:r>
              <a:rPr lang="ru-RU" sz="1600" b="1" i="1" dirty="0" smtClean="0">
                <a:solidFill>
                  <a:schemeClr val="accent2">
                    <a:lumMod val="50000"/>
                  </a:schemeClr>
                </a:solidFill>
              </a:rPr>
              <a:t>Словарные слова: </a:t>
            </a:r>
            <a:r>
              <a:rPr lang="ru-RU" sz="1600" dirty="0" smtClean="0">
                <a:solidFill>
                  <a:schemeClr val="accent2">
                    <a:lumMod val="50000"/>
                  </a:schemeClr>
                </a:solidFill>
              </a:rPr>
              <a:t>витрина,</a:t>
            </a:r>
            <a:r>
              <a:rPr lang="ru-RU" sz="1600" b="1" dirty="0" smtClean="0">
                <a:solidFill>
                  <a:schemeClr val="accent2">
                    <a:lumMod val="50000"/>
                  </a:schemeClr>
                </a:solidFill>
              </a:rPr>
              <a:t> </a:t>
            </a:r>
            <a:r>
              <a:rPr lang="ru-RU" sz="1600" dirty="0" smtClean="0">
                <a:solidFill>
                  <a:schemeClr val="accent2">
                    <a:lumMod val="50000"/>
                  </a:schemeClr>
                </a:solidFill>
              </a:rPr>
              <a:t>кассир, кондитерская.</a:t>
            </a:r>
            <a:br>
              <a:rPr lang="ru-RU" sz="1600" dirty="0" smtClean="0">
                <a:solidFill>
                  <a:schemeClr val="accent2">
                    <a:lumMod val="50000"/>
                  </a:schemeClr>
                </a:solidFill>
              </a:rPr>
            </a:br>
            <a:r>
              <a:rPr lang="ru-RU" sz="1600" b="1" i="1" dirty="0" smtClean="0">
                <a:solidFill>
                  <a:schemeClr val="accent2">
                    <a:lumMod val="50000"/>
                  </a:schemeClr>
                </a:solidFill>
              </a:rPr>
              <a:t>Игровой материал</a:t>
            </a:r>
            <a:r>
              <a:rPr lang="ru-RU" sz="1600" b="1" dirty="0" smtClean="0">
                <a:solidFill>
                  <a:schemeClr val="accent2">
                    <a:lumMod val="50000"/>
                  </a:schemeClr>
                </a:solidFill>
              </a:rPr>
              <a:t>:</a:t>
            </a:r>
            <a:r>
              <a:rPr lang="ru-RU" sz="1600" dirty="0" smtClean="0">
                <a:solidFill>
                  <a:schemeClr val="accent2">
                    <a:lumMod val="50000"/>
                  </a:schemeClr>
                </a:solidFill>
              </a:rPr>
              <a:t> витрина, весы, касса, сумочки и корзинки для покупателей, форма продавца, деньги, кошельки, товары по отделам, машина для перевозки товаров, оборудование для уборки.«Продуктовый магазин»: муляжи овощей и фруктов, разные выпечки из соленого теста, муляжи шоколадок, конфет, печенье, торта, пирожных, коробки из под чая, сока, напитков, колбасы, рыбы, упаковки из под молока, стаканчики для сметаны, баночки от йогуртов и т.п.</a:t>
            </a:r>
            <a:r>
              <a:rPr lang="ru-RU" sz="1600" dirty="0" smtClean="0"/>
              <a:t/>
            </a:r>
            <a:br>
              <a:rPr lang="ru-RU" sz="1600" dirty="0" smtClean="0"/>
            </a:br>
            <a:r>
              <a:rPr kumimoji="0" lang="ru-RU" sz="1500" b="0" i="0" u="none" strike="noStrike" cap="none" normalizeH="0" baseline="0" dirty="0" smtClean="0">
                <a:ln>
                  <a:noFill/>
                </a:ln>
                <a:solidFill>
                  <a:srgbClr val="000000"/>
                </a:solidFill>
                <a:effectLst/>
                <a:ea typeface="Arial Unicode MS" pitchFamily="34" charset="-128"/>
                <a:cs typeface="Times New Roman" pitchFamily="18" charset="0"/>
              </a:rPr>
              <a:t>,</a:t>
            </a:r>
            <a:endParaRPr kumimoji="0" lang="ru-RU" sz="1500" b="0" i="0" u="none" strike="noStrike" cap="none" normalizeH="0" baseline="0" dirty="0" smtClean="0">
              <a:ln>
                <a:noFill/>
              </a:ln>
              <a:solidFill>
                <a:schemeClr val="tx1"/>
              </a:solidFill>
              <a:effectLst/>
              <a:cs typeface="Arial" pitchFamily="34" charset="0"/>
            </a:endParaRPr>
          </a:p>
        </p:txBody>
      </p:sp>
      <p:pic>
        <p:nvPicPr>
          <p:cNvPr id="3" name="Picture 2" descr="C:\Users\Алексей\Desktop\ФОТО_ИГРА\IMG_20161207_163243.jpg"/>
          <p:cNvPicPr>
            <a:picLocks noChangeAspect="1" noChangeArrowheads="1"/>
          </p:cNvPicPr>
          <p:nvPr/>
        </p:nvPicPr>
        <p:blipFill>
          <a:blip r:embed="rId2" cstate="print"/>
          <a:srcRect/>
          <a:stretch>
            <a:fillRect/>
          </a:stretch>
        </p:blipFill>
        <p:spPr bwMode="auto">
          <a:xfrm>
            <a:off x="4857752" y="1643050"/>
            <a:ext cx="4000528" cy="300039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half" idx="4294967295"/>
          </p:nvPr>
        </p:nvSpPr>
        <p:spPr>
          <a:xfrm>
            <a:off x="0" y="642919"/>
            <a:ext cx="8929718" cy="2857519"/>
          </a:xfrm>
        </p:spPr>
        <p:txBody>
          <a:bodyPr>
            <a:normAutofit lnSpcReduction="10000"/>
          </a:bodyPr>
          <a:lstStyle/>
          <a:p>
            <a:pPr>
              <a:buNone/>
            </a:pPr>
            <a:r>
              <a:rPr lang="ru-RU" dirty="0" smtClean="0"/>
              <a:t>   </a:t>
            </a:r>
            <a:r>
              <a:rPr lang="ru-RU" sz="2800" i="1" dirty="0" smtClean="0">
                <a:solidFill>
                  <a:schemeClr val="accent2">
                    <a:lumMod val="50000"/>
                  </a:schemeClr>
                </a:solidFill>
                <a:cs typeface="Times New Roman" pitchFamily="18" charset="0"/>
              </a:rPr>
              <a:t>Наиболее востребованными сюжетами у детей средней группы становятся игры в семью. Играя в дочки-матери, дети проигрывают отношения родителей и их детей. При этом они довольно часто используют в игре кукол, мишек и другие игрушки, но их внимание больше привлекают не сами предметы, а семейные отношения</a:t>
            </a:r>
            <a:r>
              <a:rPr lang="ru-RU" sz="2800" i="1" dirty="0" smtClean="0">
                <a:solidFill>
                  <a:schemeClr val="accent2">
                    <a:lumMod val="50000"/>
                  </a:schemeClr>
                </a:solidFill>
              </a:rPr>
              <a:t>.</a:t>
            </a:r>
          </a:p>
          <a:p>
            <a:pPr>
              <a:buNone/>
            </a:pPr>
            <a:endParaRPr lang="ru-RU" sz="2800" dirty="0"/>
          </a:p>
        </p:txBody>
      </p:sp>
      <p:pic>
        <p:nvPicPr>
          <p:cNvPr id="1026" name="Picture 2" descr="C:\Users\Алексей\Desktop\ФОТО_ИГРА\IMG_20161207_153547.jpg"/>
          <p:cNvPicPr>
            <a:picLocks noChangeAspect="1" noChangeArrowheads="1"/>
          </p:cNvPicPr>
          <p:nvPr/>
        </p:nvPicPr>
        <p:blipFill>
          <a:blip r:embed="rId2" cstate="print"/>
          <a:srcRect/>
          <a:stretch>
            <a:fillRect/>
          </a:stretch>
        </p:blipFill>
        <p:spPr bwMode="auto">
          <a:xfrm>
            <a:off x="785786" y="3643314"/>
            <a:ext cx="3600000" cy="2160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4" name="Picture 2" descr="C:\Users\Алексей\Desktop\ФОТО_ИГРА\IMG_20161207_154852.jpg"/>
          <p:cNvPicPr>
            <a:picLocks noChangeAspect="1" noChangeArrowheads="1"/>
          </p:cNvPicPr>
          <p:nvPr/>
        </p:nvPicPr>
        <p:blipFill>
          <a:blip r:embed="rId3" cstate="print"/>
          <a:srcRect/>
          <a:stretch>
            <a:fillRect/>
          </a:stretch>
        </p:blipFill>
        <p:spPr bwMode="auto">
          <a:xfrm>
            <a:off x="4857752" y="3643314"/>
            <a:ext cx="3600000" cy="2160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5" name="Picture 2" descr="C:\Users\Алексей\Desktop\ФОТО_ИГРА\IMG_20161207_154852.jpg"/>
          <p:cNvPicPr>
            <a:picLocks noChangeAspect="1" noChangeArrowheads="1"/>
          </p:cNvPicPr>
          <p:nvPr/>
        </p:nvPicPr>
        <p:blipFill>
          <a:blip r:embed="rId4" cstate="print"/>
          <a:srcRect/>
          <a:stretch>
            <a:fillRect/>
          </a:stretch>
        </p:blipFill>
        <p:spPr bwMode="auto">
          <a:xfrm>
            <a:off x="785786" y="3643314"/>
            <a:ext cx="3600000" cy="2160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8" name="Picture 2" descr="C:\Users\Алексей\Desktop\ФОТО_ИГРА\IMG_20161207_155459.jpg"/>
          <p:cNvPicPr>
            <a:picLocks noChangeAspect="1" noChangeArrowheads="1"/>
          </p:cNvPicPr>
          <p:nvPr/>
        </p:nvPicPr>
        <p:blipFill>
          <a:blip r:embed="rId5" cstate="print"/>
          <a:srcRect/>
          <a:stretch>
            <a:fillRect/>
          </a:stretch>
        </p:blipFill>
        <p:spPr bwMode="auto">
          <a:xfrm>
            <a:off x="4857752" y="3643314"/>
            <a:ext cx="3571900" cy="214314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normAutofit fontScale="90000"/>
          </a:bodyPr>
          <a:lstStyle/>
          <a:p>
            <a:r>
              <a:rPr lang="ru-RU" b="1" i="1" dirty="0" smtClean="0">
                <a:solidFill>
                  <a:schemeClr val="accent2">
                    <a:lumMod val="50000"/>
                  </a:schemeClr>
                </a:solidFill>
              </a:rPr>
              <a:t>игры в семью</a:t>
            </a:r>
            <a:r>
              <a:rPr lang="ru-RU" dirty="0" smtClean="0"/>
              <a:t/>
            </a:r>
            <a:br>
              <a:rPr lang="ru-RU" dirty="0" smtClean="0"/>
            </a:br>
            <a:endParaRPr lang="ru-RU" dirty="0"/>
          </a:p>
        </p:txBody>
      </p:sp>
      <p:sp>
        <p:nvSpPr>
          <p:cNvPr id="5" name="Содержимое 4"/>
          <p:cNvSpPr>
            <a:spLocks noGrp="1"/>
          </p:cNvSpPr>
          <p:nvPr>
            <p:ph sz="half" idx="1"/>
          </p:nvPr>
        </p:nvSpPr>
        <p:spPr>
          <a:xfrm>
            <a:off x="0" y="1000108"/>
            <a:ext cx="4572000" cy="5429288"/>
          </a:xfrm>
        </p:spPr>
        <p:txBody>
          <a:bodyPr>
            <a:normAutofit fontScale="62500" lnSpcReduction="20000"/>
          </a:bodyPr>
          <a:lstStyle/>
          <a:p>
            <a:pPr fontAlgn="base">
              <a:buNone/>
            </a:pPr>
            <a:r>
              <a:rPr lang="ru-RU" b="1" i="1" dirty="0" smtClean="0"/>
              <a:t>	</a:t>
            </a:r>
            <a:r>
              <a:rPr lang="ru-RU" b="1" i="1" dirty="0" smtClean="0">
                <a:solidFill>
                  <a:schemeClr val="accent2">
                    <a:lumMod val="50000"/>
                  </a:schemeClr>
                </a:solidFill>
              </a:rPr>
              <a:t>Программное содержание: </a:t>
            </a:r>
            <a:r>
              <a:rPr lang="ru-RU" dirty="0" smtClean="0">
                <a:solidFill>
                  <a:schemeClr val="accent2">
                    <a:lumMod val="50000"/>
                  </a:schemeClr>
                </a:solidFill>
              </a:rPr>
              <a:t>Закреплять представления детей о семье, об </a:t>
            </a:r>
            <a:br>
              <a:rPr lang="ru-RU" dirty="0" smtClean="0">
                <a:solidFill>
                  <a:schemeClr val="accent2">
                    <a:lumMod val="50000"/>
                  </a:schemeClr>
                </a:solidFill>
              </a:rPr>
            </a:br>
            <a:r>
              <a:rPr lang="ru-RU" dirty="0" smtClean="0">
                <a:solidFill>
                  <a:schemeClr val="accent2">
                    <a:lumMod val="50000"/>
                  </a:schemeClr>
                </a:solidFill>
              </a:rPr>
              <a:t>обязанностях членов семьи. Развивать интерес к игре. Учить детей </a:t>
            </a:r>
            <a:br>
              <a:rPr lang="ru-RU" dirty="0" smtClean="0">
                <a:solidFill>
                  <a:schemeClr val="accent2">
                    <a:lumMod val="50000"/>
                  </a:schemeClr>
                </a:solidFill>
              </a:rPr>
            </a:br>
            <a:r>
              <a:rPr lang="ru-RU" dirty="0" smtClean="0">
                <a:solidFill>
                  <a:schemeClr val="accent2">
                    <a:lumMod val="50000"/>
                  </a:schemeClr>
                </a:solidFill>
              </a:rPr>
              <a:t>распределять роли и действовать согласно принятой на себя роли, развивать сюжет. Побуждать детей к творческому воспроизведению в игре быта семьи. Учить действовать в воображаемых ситуациях, использовать различные предметы – заместители. Воспитывать любовь и уважение к членам семьи и их труду. </a:t>
            </a:r>
            <a:br>
              <a:rPr lang="ru-RU" dirty="0" smtClean="0">
                <a:solidFill>
                  <a:schemeClr val="accent2">
                    <a:lumMod val="50000"/>
                  </a:schemeClr>
                </a:solidFill>
              </a:rPr>
            </a:br>
            <a:r>
              <a:rPr lang="ru-RU" b="1" i="1" dirty="0" smtClean="0">
                <a:solidFill>
                  <a:schemeClr val="accent2">
                    <a:lumMod val="50000"/>
                  </a:schemeClr>
                </a:solidFill>
              </a:rPr>
              <a:t>Игровой материал</a:t>
            </a:r>
            <a:r>
              <a:rPr lang="ru-RU" dirty="0" smtClean="0">
                <a:solidFill>
                  <a:schemeClr val="accent2">
                    <a:lumMod val="50000"/>
                  </a:schemeClr>
                </a:solidFill>
              </a:rPr>
              <a:t>: Мебель, посуда, атрибуты для оборудования домика, </a:t>
            </a:r>
            <a:br>
              <a:rPr lang="ru-RU" dirty="0" smtClean="0">
                <a:solidFill>
                  <a:schemeClr val="accent2">
                    <a:lumMod val="50000"/>
                  </a:schemeClr>
                </a:solidFill>
              </a:rPr>
            </a:br>
            <a:r>
              <a:rPr lang="ru-RU" dirty="0" smtClean="0">
                <a:solidFill>
                  <a:schemeClr val="accent2">
                    <a:lumMod val="50000"/>
                  </a:schemeClr>
                </a:solidFill>
              </a:rPr>
              <a:t>«детского сада», крупный конструктор, игрушечная машина, кукла – младенец, игрушечная коляска, сумки, различные предметы – заместители. </a:t>
            </a:r>
            <a:br>
              <a:rPr lang="ru-RU" dirty="0" smtClean="0">
                <a:solidFill>
                  <a:schemeClr val="accent2">
                    <a:lumMod val="50000"/>
                  </a:schemeClr>
                </a:solidFill>
              </a:rPr>
            </a:br>
            <a:r>
              <a:rPr lang="ru-RU" b="1" i="1" dirty="0" smtClean="0">
                <a:solidFill>
                  <a:schemeClr val="accent2">
                    <a:lumMod val="50000"/>
                  </a:schemeClr>
                </a:solidFill>
              </a:rPr>
              <a:t>Игровые роли</a:t>
            </a:r>
            <a:r>
              <a:rPr lang="ru-RU" dirty="0" smtClean="0">
                <a:solidFill>
                  <a:schemeClr val="accent2">
                    <a:lumMod val="50000"/>
                  </a:schemeClr>
                </a:solidFill>
              </a:rPr>
              <a:t>: мама, папа, бабушка, дедушка, старшая дочка, дети- </a:t>
            </a:r>
            <a:br>
              <a:rPr lang="ru-RU" dirty="0" smtClean="0">
                <a:solidFill>
                  <a:schemeClr val="accent2">
                    <a:lumMod val="50000"/>
                  </a:schemeClr>
                </a:solidFill>
              </a:rPr>
            </a:br>
            <a:r>
              <a:rPr lang="ru-RU" dirty="0" smtClean="0">
                <a:solidFill>
                  <a:schemeClr val="accent2">
                    <a:lumMod val="50000"/>
                  </a:schemeClr>
                </a:solidFill>
              </a:rPr>
              <a:t>дошколята, кукла – младенец. </a:t>
            </a:r>
            <a:br>
              <a:rPr lang="ru-RU" dirty="0" smtClean="0">
                <a:solidFill>
                  <a:schemeClr val="accent2">
                    <a:lumMod val="50000"/>
                  </a:schemeClr>
                </a:solidFill>
              </a:rPr>
            </a:br>
            <a:endParaRPr lang="ru-RU" dirty="0">
              <a:solidFill>
                <a:schemeClr val="accent2">
                  <a:lumMod val="50000"/>
                </a:schemeClr>
              </a:solidFill>
            </a:endParaRPr>
          </a:p>
        </p:txBody>
      </p:sp>
      <p:pic>
        <p:nvPicPr>
          <p:cNvPr id="2" name="Picture 2" descr="C:\Users\Алексей\Desktop\ФОТО_ИГРА\IMG_20161207_162023.jpg"/>
          <p:cNvPicPr>
            <a:picLocks noChangeAspect="1" noChangeArrowheads="1"/>
          </p:cNvPicPr>
          <p:nvPr/>
        </p:nvPicPr>
        <p:blipFill>
          <a:blip r:embed="rId2" cstate="print"/>
          <a:srcRect/>
          <a:stretch>
            <a:fillRect/>
          </a:stretch>
        </p:blipFill>
        <p:spPr bwMode="auto">
          <a:xfrm>
            <a:off x="4643438" y="4071942"/>
            <a:ext cx="3857652" cy="228601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6" name="Прямоугольник 5"/>
          <p:cNvSpPr/>
          <p:nvPr/>
        </p:nvSpPr>
        <p:spPr>
          <a:xfrm>
            <a:off x="5286380" y="-2157144"/>
            <a:ext cx="1571620" cy="646331"/>
          </a:xfrm>
          <a:prstGeom prst="rect">
            <a:avLst/>
          </a:prstGeom>
        </p:spPr>
        <p:txBody>
          <a:bodyPr wrap="square">
            <a:spAutoFit/>
          </a:bodyPr>
          <a:lstStyle/>
          <a:p>
            <a:r>
              <a:rPr lang="ru-RU" smtClean="0"/>
              <a:t/>
            </a:r>
            <a:br>
              <a:rPr lang="ru-RU" smtClean="0"/>
            </a:br>
            <a:endParaRPr lang="ru-RU" dirty="0"/>
          </a:p>
        </p:txBody>
      </p:sp>
      <p:pic>
        <p:nvPicPr>
          <p:cNvPr id="3" name="Picture 2" descr="C:\Users\Алексей\Desktop\ФОТО_ИГРА\IMG_20161207_162023.jpg"/>
          <p:cNvPicPr>
            <a:picLocks noGrp="1" noChangeAspect="1" noChangeArrowheads="1"/>
          </p:cNvPicPr>
          <p:nvPr>
            <p:ph sz="half" idx="2"/>
          </p:nvPr>
        </p:nvPicPr>
        <p:blipFill>
          <a:blip r:embed="rId3" cstate="print"/>
          <a:srcRect/>
          <a:stretch>
            <a:fillRect/>
          </a:stretch>
        </p:blipFill>
        <p:spPr bwMode="auto">
          <a:xfrm>
            <a:off x="4572529" y="1071563"/>
            <a:ext cx="4037542" cy="242252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1026" name="Picture 2" descr="C:\Users\Алексей\Desktop\ФОТО_ИГРА\IMG_20161207_153558.jpg"/>
          <p:cNvPicPr>
            <a:picLocks noChangeAspect="1" noChangeArrowheads="1"/>
          </p:cNvPicPr>
          <p:nvPr/>
        </p:nvPicPr>
        <p:blipFill>
          <a:blip r:embed="rId4" cstate="print"/>
          <a:srcRect/>
          <a:stretch>
            <a:fillRect/>
          </a:stretch>
        </p:blipFill>
        <p:spPr bwMode="auto">
          <a:xfrm>
            <a:off x="4643438" y="4000504"/>
            <a:ext cx="4000528" cy="2357454"/>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4000" b="1" i="1" dirty="0" smtClean="0">
                <a:solidFill>
                  <a:schemeClr val="accent2">
                    <a:lumMod val="50000"/>
                  </a:schemeClr>
                </a:solidFill>
              </a:rPr>
              <a:t>игра «Больница»</a:t>
            </a:r>
            <a:endParaRPr lang="ru-RU" sz="4000" b="1" i="1" dirty="0">
              <a:solidFill>
                <a:schemeClr val="accent2">
                  <a:lumMod val="50000"/>
                </a:schemeClr>
              </a:solidFill>
            </a:endParaRPr>
          </a:p>
        </p:txBody>
      </p:sp>
      <p:sp>
        <p:nvSpPr>
          <p:cNvPr id="3" name="Содержимое 2"/>
          <p:cNvSpPr>
            <a:spLocks noGrp="1"/>
          </p:cNvSpPr>
          <p:nvPr>
            <p:ph sz="half" idx="1"/>
          </p:nvPr>
        </p:nvSpPr>
        <p:spPr>
          <a:xfrm>
            <a:off x="357158" y="1357298"/>
            <a:ext cx="4714908" cy="5286412"/>
          </a:xfrm>
        </p:spPr>
        <p:txBody>
          <a:bodyPr>
            <a:normAutofit fontScale="40000" lnSpcReduction="20000"/>
          </a:bodyPr>
          <a:lstStyle/>
          <a:p>
            <a:pPr>
              <a:buNone/>
            </a:pPr>
            <a:r>
              <a:rPr lang="ru-RU" b="1" i="1" dirty="0" smtClean="0"/>
              <a:t>	</a:t>
            </a:r>
            <a:r>
              <a:rPr lang="ru-RU" sz="4500" b="1" i="1" dirty="0" smtClean="0">
                <a:solidFill>
                  <a:schemeClr val="accent2">
                    <a:lumMod val="50000"/>
                  </a:schemeClr>
                </a:solidFill>
              </a:rPr>
              <a:t>Программное содержание</a:t>
            </a:r>
            <a:r>
              <a:rPr lang="ru-RU" sz="4500" dirty="0" smtClean="0">
                <a:solidFill>
                  <a:schemeClr val="accent2">
                    <a:lumMod val="50000"/>
                  </a:schemeClr>
                </a:solidFill>
              </a:rPr>
              <a:t>: Вызвать у детей интерес к профессии врача. Формировать умение творчески развивать сюжет игры. Закрепить названия </a:t>
            </a:r>
            <a:br>
              <a:rPr lang="ru-RU" sz="4500" dirty="0" smtClean="0">
                <a:solidFill>
                  <a:schemeClr val="accent2">
                    <a:lumMod val="50000"/>
                  </a:schemeClr>
                </a:solidFill>
              </a:rPr>
            </a:br>
            <a:r>
              <a:rPr lang="ru-RU" sz="4500" dirty="0" smtClean="0">
                <a:solidFill>
                  <a:schemeClr val="accent2">
                    <a:lumMod val="50000"/>
                  </a:schemeClr>
                </a:solidFill>
              </a:rPr>
              <a:t>медицинских инструментов: фонендоскоп, шприц, шпатель. Воспитывать </a:t>
            </a:r>
            <a:r>
              <a:rPr lang="ru-RU" sz="4500" dirty="0" err="1" smtClean="0">
                <a:solidFill>
                  <a:schemeClr val="accent2">
                    <a:lumMod val="50000"/>
                  </a:schemeClr>
                </a:solidFill>
              </a:rPr>
              <a:t>чуткое,внимательное</a:t>
            </a:r>
            <a:r>
              <a:rPr lang="ru-RU" sz="4500" dirty="0" smtClean="0">
                <a:solidFill>
                  <a:schemeClr val="accent2">
                    <a:lumMod val="50000"/>
                  </a:schemeClr>
                </a:solidFill>
              </a:rPr>
              <a:t> отношение к больному, доброту, отзывчивость, </a:t>
            </a:r>
            <a:br>
              <a:rPr lang="ru-RU" sz="4500" dirty="0" smtClean="0">
                <a:solidFill>
                  <a:schemeClr val="accent2">
                    <a:lumMod val="50000"/>
                  </a:schemeClr>
                </a:solidFill>
              </a:rPr>
            </a:br>
            <a:r>
              <a:rPr lang="ru-RU" sz="4500" dirty="0" smtClean="0">
                <a:solidFill>
                  <a:schemeClr val="accent2">
                    <a:lumMod val="50000"/>
                  </a:schemeClr>
                </a:solidFill>
              </a:rPr>
              <a:t>культуру общения. </a:t>
            </a:r>
            <a:br>
              <a:rPr lang="ru-RU" sz="4500" dirty="0" smtClean="0">
                <a:solidFill>
                  <a:schemeClr val="accent2">
                    <a:lumMod val="50000"/>
                  </a:schemeClr>
                </a:solidFill>
              </a:rPr>
            </a:br>
            <a:r>
              <a:rPr lang="ru-RU" sz="4500" b="1" i="1" dirty="0" smtClean="0">
                <a:solidFill>
                  <a:schemeClr val="accent2">
                    <a:lumMod val="50000"/>
                  </a:schemeClr>
                </a:solidFill>
              </a:rPr>
              <a:t>Словарная работа</a:t>
            </a:r>
            <a:r>
              <a:rPr lang="ru-RU" sz="4500" dirty="0" smtClean="0">
                <a:solidFill>
                  <a:schemeClr val="accent2">
                    <a:lumMod val="50000"/>
                  </a:schemeClr>
                </a:solidFill>
              </a:rPr>
              <a:t>: фонендоскоп, шпатель, прививка, витамины. Игровой материал: халат и шапочка врача, халаты и шапочки для медсестёр, </a:t>
            </a:r>
            <a:br>
              <a:rPr lang="ru-RU" sz="4500" dirty="0" smtClean="0">
                <a:solidFill>
                  <a:schemeClr val="accent2">
                    <a:lumMod val="50000"/>
                  </a:schemeClr>
                </a:solidFill>
              </a:rPr>
            </a:br>
            <a:r>
              <a:rPr lang="ru-RU" sz="4500" dirty="0" smtClean="0">
                <a:solidFill>
                  <a:schemeClr val="accent2">
                    <a:lumMod val="50000"/>
                  </a:schemeClr>
                </a:solidFill>
              </a:rPr>
              <a:t>медицинские инструменты (градусник, шприц, шпатель) бинт, зелёнка, вата, </a:t>
            </a:r>
            <a:br>
              <a:rPr lang="ru-RU" sz="4500" dirty="0" smtClean="0">
                <a:solidFill>
                  <a:schemeClr val="accent2">
                    <a:lumMod val="50000"/>
                  </a:schemeClr>
                </a:solidFill>
              </a:rPr>
            </a:br>
            <a:r>
              <a:rPr lang="ru-RU" sz="4500" dirty="0" smtClean="0">
                <a:solidFill>
                  <a:schemeClr val="accent2">
                    <a:lumMod val="50000"/>
                  </a:schemeClr>
                </a:solidFill>
              </a:rPr>
              <a:t>горчичники, карточки пациентов, витамины. </a:t>
            </a:r>
            <a:br>
              <a:rPr lang="ru-RU" sz="4500" dirty="0" smtClean="0">
                <a:solidFill>
                  <a:schemeClr val="accent2">
                    <a:lumMod val="50000"/>
                  </a:schemeClr>
                </a:solidFill>
              </a:rPr>
            </a:br>
            <a:r>
              <a:rPr lang="ru-RU" sz="4500" b="1" i="1" dirty="0" smtClean="0">
                <a:solidFill>
                  <a:schemeClr val="accent2">
                    <a:lumMod val="50000"/>
                  </a:schemeClr>
                </a:solidFill>
              </a:rPr>
              <a:t>Игровые роли</a:t>
            </a:r>
            <a:r>
              <a:rPr lang="ru-RU" sz="4500" dirty="0" smtClean="0">
                <a:solidFill>
                  <a:schemeClr val="accent2">
                    <a:lumMod val="50000"/>
                  </a:schemeClr>
                </a:solidFill>
              </a:rPr>
              <a:t>: Врач, медсестра, больной. </a:t>
            </a:r>
            <a:br>
              <a:rPr lang="ru-RU" sz="4500" dirty="0" smtClean="0">
                <a:solidFill>
                  <a:schemeClr val="accent2">
                    <a:lumMod val="50000"/>
                  </a:schemeClr>
                </a:solidFill>
              </a:rPr>
            </a:br>
            <a:r>
              <a:rPr lang="ru-RU" sz="4500" dirty="0" smtClean="0">
                <a:solidFill>
                  <a:schemeClr val="accent2">
                    <a:lumMod val="50000"/>
                  </a:schemeClr>
                </a:solidFill>
              </a:rPr>
              <a:t/>
            </a:r>
            <a:br>
              <a:rPr lang="ru-RU" sz="4500" dirty="0" smtClean="0">
                <a:solidFill>
                  <a:schemeClr val="accent2">
                    <a:lumMod val="50000"/>
                  </a:schemeClr>
                </a:solidFill>
              </a:rPr>
            </a:br>
            <a:endParaRPr lang="ru-RU" sz="4500" dirty="0">
              <a:solidFill>
                <a:schemeClr val="accent2">
                  <a:lumMod val="50000"/>
                </a:schemeClr>
              </a:solidFill>
            </a:endParaRPr>
          </a:p>
        </p:txBody>
      </p:sp>
      <p:pic>
        <p:nvPicPr>
          <p:cNvPr id="1026" name="Picture 2" descr="C:\Users\Алексей\Desktop\ФОТО_ИГРА\IMG_20161207_154544.jpg"/>
          <p:cNvPicPr>
            <a:picLocks noGrp="1" noChangeAspect="1" noChangeArrowheads="1"/>
          </p:cNvPicPr>
          <p:nvPr>
            <p:ph sz="half" idx="2"/>
          </p:nvPr>
        </p:nvPicPr>
        <p:blipFill>
          <a:blip r:embed="rId2" cstate="print"/>
          <a:srcRect/>
          <a:stretch>
            <a:fillRect/>
          </a:stretch>
        </p:blipFill>
        <p:spPr bwMode="auto">
          <a:xfrm>
            <a:off x="5072066" y="1428736"/>
            <a:ext cx="3752880" cy="221457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4" name="Picture 2" descr="C:\Users\Алексей\Desktop\ФОТО_ИГРА\IMG_20161212_093515.jpg"/>
          <p:cNvPicPr>
            <a:picLocks noChangeAspect="1" noChangeArrowheads="1"/>
          </p:cNvPicPr>
          <p:nvPr/>
        </p:nvPicPr>
        <p:blipFill>
          <a:blip r:embed="rId3" cstate="print"/>
          <a:srcRect/>
          <a:stretch>
            <a:fillRect/>
          </a:stretch>
        </p:blipFill>
        <p:spPr bwMode="auto">
          <a:xfrm>
            <a:off x="5072066" y="3857628"/>
            <a:ext cx="3786214" cy="221457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57200" y="0"/>
            <a:ext cx="8229600" cy="1417638"/>
          </a:xfrm>
        </p:spPr>
        <p:txBody>
          <a:bodyPr>
            <a:normAutofit fontScale="90000"/>
          </a:bodyPr>
          <a:lstStyle/>
          <a:p>
            <a:pPr fontAlgn="base"/>
            <a:r>
              <a:rPr lang="ru-RU" b="1" dirty="0" smtClean="0"/>
              <a:t/>
            </a:r>
            <a:br>
              <a:rPr lang="ru-RU" b="1" dirty="0" smtClean="0"/>
            </a:br>
            <a:r>
              <a:rPr lang="ru-RU" b="1" dirty="0" smtClean="0"/>
              <a:t/>
            </a:r>
            <a:br>
              <a:rPr lang="ru-RU" b="1" dirty="0" smtClean="0"/>
            </a:br>
            <a:r>
              <a:rPr lang="ru-RU" b="1" i="1" dirty="0" smtClean="0">
                <a:solidFill>
                  <a:schemeClr val="accent2">
                    <a:lumMod val="50000"/>
                  </a:schemeClr>
                </a:solidFill>
              </a:rPr>
              <a:t>парикмахерская</a:t>
            </a:r>
            <a:r>
              <a:rPr lang="ru-RU" i="1" dirty="0" smtClean="0"/>
              <a:t/>
            </a:r>
            <a:br>
              <a:rPr lang="ru-RU" i="1" dirty="0" smtClean="0"/>
            </a:br>
            <a:r>
              <a:rPr lang="ru-RU" b="1" i="1" dirty="0" smtClean="0"/>
              <a:t> </a:t>
            </a:r>
            <a:r>
              <a:rPr lang="ru-RU" i="1" dirty="0" smtClean="0"/>
              <a:t/>
            </a:r>
            <a:br>
              <a:rPr lang="ru-RU" i="1" dirty="0" smtClean="0"/>
            </a:br>
            <a:endParaRPr lang="ru-RU" i="1" dirty="0"/>
          </a:p>
        </p:txBody>
      </p:sp>
      <p:sp>
        <p:nvSpPr>
          <p:cNvPr id="6" name="Содержимое 5"/>
          <p:cNvSpPr>
            <a:spLocks noGrp="1"/>
          </p:cNvSpPr>
          <p:nvPr>
            <p:ph sz="half" idx="1"/>
          </p:nvPr>
        </p:nvSpPr>
        <p:spPr>
          <a:xfrm>
            <a:off x="142844" y="857232"/>
            <a:ext cx="4352956" cy="5500726"/>
          </a:xfrm>
        </p:spPr>
        <p:txBody>
          <a:bodyPr>
            <a:normAutofit fontScale="92500" lnSpcReduction="20000"/>
          </a:bodyPr>
          <a:lstStyle/>
          <a:p>
            <a:pPr fontAlgn="base">
              <a:buNone/>
            </a:pPr>
            <a:r>
              <a:rPr lang="ru-RU" b="1" dirty="0" smtClean="0"/>
              <a:t> </a:t>
            </a:r>
            <a:endParaRPr lang="ru-RU" dirty="0" smtClean="0"/>
          </a:p>
          <a:p>
            <a:pPr fontAlgn="base">
              <a:buNone/>
            </a:pPr>
            <a:r>
              <a:rPr lang="ru-RU" sz="2900" b="1" dirty="0" smtClean="0"/>
              <a:t>	</a:t>
            </a:r>
            <a:r>
              <a:rPr lang="ru-RU" sz="1700" b="1" i="1" dirty="0" smtClean="0">
                <a:solidFill>
                  <a:schemeClr val="accent2">
                    <a:lumMod val="50000"/>
                  </a:schemeClr>
                </a:solidFill>
              </a:rPr>
              <a:t>Программное содержание</a:t>
            </a:r>
            <a:r>
              <a:rPr lang="ru-RU" sz="1700" b="1" dirty="0" smtClean="0">
                <a:solidFill>
                  <a:schemeClr val="accent2">
                    <a:lumMod val="50000"/>
                  </a:schemeClr>
                </a:solidFill>
              </a:rPr>
              <a:t>:</a:t>
            </a:r>
            <a:r>
              <a:rPr lang="ru-RU" sz="1700" dirty="0" smtClean="0">
                <a:solidFill>
                  <a:schemeClr val="accent2">
                    <a:lumMod val="50000"/>
                  </a:schemeClr>
                </a:solidFill>
              </a:rPr>
              <a:t> Познакомить со спецификой работы мужского и женского парикмахера. Формировать представление детей о том, как женщины ухаживают за ногтями Учить выполнять несколько последовательных действий, направленных на выполнение его обязанностей. Развивать умение вступать в ролевое взаимодействие, строить ролевой диалог. Воспитывать культуру общения с «клиентами» </a:t>
            </a:r>
            <a:br>
              <a:rPr lang="ru-RU" sz="1700" dirty="0" smtClean="0">
                <a:solidFill>
                  <a:schemeClr val="accent2">
                    <a:lumMod val="50000"/>
                  </a:schemeClr>
                </a:solidFill>
              </a:rPr>
            </a:br>
            <a:r>
              <a:rPr lang="ru-RU" sz="1700" b="1" i="1" dirty="0" smtClean="0">
                <a:solidFill>
                  <a:schemeClr val="accent2">
                    <a:lumMod val="50000"/>
                  </a:schemeClr>
                </a:solidFill>
              </a:rPr>
              <a:t>Словарные слова</a:t>
            </a:r>
            <a:r>
              <a:rPr lang="ru-RU" sz="1700" b="1" dirty="0" smtClean="0">
                <a:solidFill>
                  <a:schemeClr val="accent2">
                    <a:lumMod val="50000"/>
                  </a:schemeClr>
                </a:solidFill>
              </a:rPr>
              <a:t>:</a:t>
            </a:r>
            <a:r>
              <a:rPr lang="ru-RU" sz="1700" dirty="0" smtClean="0">
                <a:solidFill>
                  <a:schemeClr val="accent2">
                    <a:lumMod val="50000"/>
                  </a:schemeClr>
                </a:solidFill>
              </a:rPr>
              <a:t> мастер, фен, фартук, пелеринка, бритва, маникюр.</a:t>
            </a:r>
            <a:r>
              <a:rPr lang="ru-RU" sz="1700" b="1" dirty="0" smtClean="0">
                <a:solidFill>
                  <a:schemeClr val="accent2">
                    <a:lumMod val="50000"/>
                  </a:schemeClr>
                </a:solidFill>
              </a:rPr>
              <a:t> </a:t>
            </a:r>
            <a:r>
              <a:rPr lang="ru-RU" sz="1700" dirty="0" smtClean="0">
                <a:solidFill>
                  <a:schemeClr val="accent2">
                    <a:lumMod val="50000"/>
                  </a:schemeClr>
                </a:solidFill>
              </a:rPr>
              <a:t/>
            </a:r>
            <a:br>
              <a:rPr lang="ru-RU" sz="1700" dirty="0" smtClean="0">
                <a:solidFill>
                  <a:schemeClr val="accent2">
                    <a:lumMod val="50000"/>
                  </a:schemeClr>
                </a:solidFill>
              </a:rPr>
            </a:br>
            <a:r>
              <a:rPr lang="ru-RU" sz="1700" b="1" i="1" dirty="0" smtClean="0">
                <a:solidFill>
                  <a:schemeClr val="accent2">
                    <a:lumMod val="50000"/>
                  </a:schemeClr>
                </a:solidFill>
              </a:rPr>
              <a:t>Игровой материал</a:t>
            </a:r>
            <a:r>
              <a:rPr lang="ru-RU" sz="1700" b="1" dirty="0" smtClean="0">
                <a:solidFill>
                  <a:schemeClr val="accent2">
                    <a:lumMod val="50000"/>
                  </a:schemeClr>
                </a:solidFill>
              </a:rPr>
              <a:t>:</a:t>
            </a:r>
            <a:r>
              <a:rPr lang="ru-RU" sz="1700" dirty="0" smtClean="0">
                <a:solidFill>
                  <a:schemeClr val="accent2">
                    <a:lumMod val="50000"/>
                  </a:schemeClr>
                </a:solidFill>
              </a:rPr>
              <a:t> Зеркало, тумбочка для хранения атрибутов, разные расчески, флаконы, бигуди, лак для волос, ножницы, фен, пелерина, фартук для парикмахера, маникюрши, уборщицы, заколки, </a:t>
            </a:r>
            <a:r>
              <a:rPr lang="ru-RU" sz="1700" dirty="0" err="1" smtClean="0">
                <a:solidFill>
                  <a:schemeClr val="accent2">
                    <a:lumMod val="50000"/>
                  </a:schemeClr>
                </a:solidFill>
              </a:rPr>
              <a:t>резиночки</a:t>
            </a:r>
            <a:r>
              <a:rPr lang="ru-RU" sz="1700" dirty="0" smtClean="0">
                <a:solidFill>
                  <a:schemeClr val="accent2">
                    <a:lumMod val="50000"/>
                  </a:schemeClr>
                </a:solidFill>
              </a:rPr>
              <a:t>, банты, полотенце, журналы с образцами причесок, бритва, машинка для стрижки волос, полотенца, деньги, швабра, ведра, тряпочки для пыли, для пола, лак для ногтей, пилочка, баночки от крем.</a:t>
            </a:r>
            <a:r>
              <a:rPr lang="ru-RU" sz="1700" dirty="0" smtClean="0"/>
              <a:t/>
            </a:r>
            <a:br>
              <a:rPr lang="ru-RU" sz="1700" dirty="0" smtClean="0"/>
            </a:br>
            <a:endParaRPr lang="ru-RU" sz="1700" dirty="0"/>
          </a:p>
        </p:txBody>
      </p:sp>
      <p:pic>
        <p:nvPicPr>
          <p:cNvPr id="2" name="Picture 2" descr="C:\Users\Алексей\Desktop\ФОТО_ИГРА\IMG_20161207_152212.jpg"/>
          <p:cNvPicPr>
            <a:picLocks noGrp="1" noChangeAspect="1" noChangeArrowheads="1"/>
          </p:cNvPicPr>
          <p:nvPr>
            <p:ph sz="half" idx="2"/>
          </p:nvPr>
        </p:nvPicPr>
        <p:blipFill>
          <a:blip r:embed="rId2" cstate="print"/>
          <a:srcRect/>
          <a:stretch>
            <a:fillRect/>
          </a:stretch>
        </p:blipFill>
        <p:spPr bwMode="auto">
          <a:xfrm>
            <a:off x="4650052" y="2285992"/>
            <a:ext cx="4208228" cy="278765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4000" b="1" i="1" dirty="0" smtClean="0">
                <a:solidFill>
                  <a:schemeClr val="accent2">
                    <a:lumMod val="50000"/>
                  </a:schemeClr>
                </a:solidFill>
              </a:rPr>
              <a:t>в кафе</a:t>
            </a:r>
            <a:r>
              <a:rPr lang="ru-RU" sz="4000" i="1" dirty="0" smtClean="0"/>
              <a:t/>
            </a:r>
            <a:br>
              <a:rPr lang="ru-RU" sz="4000" i="1" dirty="0" smtClean="0"/>
            </a:br>
            <a:endParaRPr lang="ru-RU" sz="4000" i="1" dirty="0"/>
          </a:p>
        </p:txBody>
      </p:sp>
      <p:sp>
        <p:nvSpPr>
          <p:cNvPr id="3" name="Содержимое 2"/>
          <p:cNvSpPr>
            <a:spLocks noGrp="1"/>
          </p:cNvSpPr>
          <p:nvPr>
            <p:ph sz="half" idx="1"/>
          </p:nvPr>
        </p:nvSpPr>
        <p:spPr>
          <a:xfrm>
            <a:off x="457200" y="857232"/>
            <a:ext cx="4038600" cy="5268931"/>
          </a:xfrm>
        </p:spPr>
        <p:txBody>
          <a:bodyPr>
            <a:normAutofit/>
          </a:bodyPr>
          <a:lstStyle/>
          <a:p>
            <a:pPr fontAlgn="base">
              <a:buNone/>
            </a:pPr>
            <a:r>
              <a:rPr lang="ru-RU" b="1" dirty="0" smtClean="0"/>
              <a:t> </a:t>
            </a:r>
            <a:endParaRPr lang="ru-RU" dirty="0" smtClean="0"/>
          </a:p>
          <a:p>
            <a:pPr fontAlgn="base">
              <a:buNone/>
            </a:pPr>
            <a:r>
              <a:rPr lang="ru-RU" sz="3800" b="1" dirty="0" smtClean="0"/>
              <a:t>	</a:t>
            </a:r>
            <a:endParaRPr lang="ru-RU" dirty="0"/>
          </a:p>
        </p:txBody>
      </p:sp>
      <p:pic>
        <p:nvPicPr>
          <p:cNvPr id="1026" name="Picture 2" descr="C:\Users\Алексей\Desktop\ФОТО_ИГРА\IMG_20161207_162655.jpg"/>
          <p:cNvPicPr>
            <a:picLocks noGrp="1" noChangeAspect="1" noChangeArrowheads="1"/>
          </p:cNvPicPr>
          <p:nvPr>
            <p:ph sz="half" idx="2"/>
          </p:nvPr>
        </p:nvPicPr>
        <p:blipFill>
          <a:blip r:embed="rId2" cstate="print"/>
          <a:srcRect/>
          <a:stretch>
            <a:fillRect/>
          </a:stretch>
        </p:blipFill>
        <p:spPr bwMode="auto">
          <a:xfrm>
            <a:off x="4643438" y="1785926"/>
            <a:ext cx="4038600" cy="242316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5" name="Прямоугольник 4"/>
          <p:cNvSpPr/>
          <p:nvPr/>
        </p:nvSpPr>
        <p:spPr>
          <a:xfrm>
            <a:off x="571472" y="928671"/>
            <a:ext cx="3857652" cy="4801314"/>
          </a:xfrm>
          <a:prstGeom prst="rect">
            <a:avLst/>
          </a:prstGeom>
        </p:spPr>
        <p:txBody>
          <a:bodyPr wrap="square">
            <a:spAutoFit/>
          </a:bodyPr>
          <a:lstStyle/>
          <a:p>
            <a:r>
              <a:rPr lang="ru-RU" b="1" i="1" dirty="0" smtClean="0">
                <a:solidFill>
                  <a:schemeClr val="accent2">
                    <a:lumMod val="50000"/>
                  </a:schemeClr>
                </a:solidFill>
              </a:rPr>
              <a:t>Программное содержание</a:t>
            </a:r>
            <a:r>
              <a:rPr lang="ru-RU" dirty="0" smtClean="0">
                <a:solidFill>
                  <a:schemeClr val="accent2">
                    <a:lumMod val="50000"/>
                  </a:schemeClr>
                </a:solidFill>
              </a:rPr>
              <a:t>. </a:t>
            </a:r>
            <a:br>
              <a:rPr lang="ru-RU" dirty="0" smtClean="0">
                <a:solidFill>
                  <a:schemeClr val="accent2">
                    <a:lumMod val="50000"/>
                  </a:schemeClr>
                </a:solidFill>
              </a:rPr>
            </a:br>
            <a:r>
              <a:rPr lang="ru-RU" dirty="0" smtClean="0">
                <a:solidFill>
                  <a:schemeClr val="accent2">
                    <a:lumMod val="50000"/>
                  </a:schemeClr>
                </a:solidFill>
              </a:rPr>
              <a:t>Продолжать знакомить детей с трудом взрослых. Воспитывать навыки культуры общения. Способствовать обогащению игровых навыков.</a:t>
            </a:r>
          </a:p>
          <a:p>
            <a:r>
              <a:rPr lang="ru-RU" dirty="0" smtClean="0">
                <a:solidFill>
                  <a:schemeClr val="accent2">
                    <a:lumMod val="50000"/>
                  </a:schemeClr>
                </a:solidFill>
              </a:rPr>
              <a:t> </a:t>
            </a:r>
            <a:r>
              <a:rPr lang="ru-RU" b="1" i="1" dirty="0" smtClean="0">
                <a:solidFill>
                  <a:schemeClr val="accent2">
                    <a:lumMod val="50000"/>
                  </a:schemeClr>
                </a:solidFill>
              </a:rPr>
              <a:t>Словарные слова </a:t>
            </a:r>
            <a:r>
              <a:rPr lang="ru-RU" dirty="0" smtClean="0">
                <a:solidFill>
                  <a:schemeClr val="accent2">
                    <a:lumMod val="50000"/>
                  </a:schemeClr>
                </a:solidFill>
              </a:rPr>
              <a:t>: официант, меню, чек.</a:t>
            </a:r>
            <a:br>
              <a:rPr lang="ru-RU" dirty="0" smtClean="0">
                <a:solidFill>
                  <a:schemeClr val="accent2">
                    <a:lumMod val="50000"/>
                  </a:schemeClr>
                </a:solidFill>
              </a:rPr>
            </a:br>
            <a:r>
              <a:rPr lang="ru-RU" b="1" i="1" dirty="0" smtClean="0">
                <a:solidFill>
                  <a:schemeClr val="accent2">
                    <a:lumMod val="50000"/>
                  </a:schemeClr>
                </a:solidFill>
              </a:rPr>
              <a:t> Игровой материал</a:t>
            </a:r>
            <a:r>
              <a:rPr lang="ru-RU" b="1" dirty="0" smtClean="0">
                <a:solidFill>
                  <a:schemeClr val="accent2">
                    <a:lumMod val="50000"/>
                  </a:schemeClr>
                </a:solidFill>
              </a:rPr>
              <a:t>:</a:t>
            </a:r>
            <a:r>
              <a:rPr lang="ru-RU" dirty="0" smtClean="0">
                <a:solidFill>
                  <a:schemeClr val="accent2">
                    <a:lumMod val="50000"/>
                  </a:schemeClr>
                </a:solidFill>
              </a:rPr>
              <a:t>. </a:t>
            </a:r>
            <a:br>
              <a:rPr lang="ru-RU" dirty="0" smtClean="0">
                <a:solidFill>
                  <a:schemeClr val="accent2">
                    <a:lumMod val="50000"/>
                  </a:schemeClr>
                </a:solidFill>
              </a:rPr>
            </a:br>
            <a:r>
              <a:rPr lang="ru-RU" dirty="0" smtClean="0">
                <a:solidFill>
                  <a:schemeClr val="accent2">
                    <a:lumMod val="50000"/>
                  </a:schemeClr>
                </a:solidFill>
              </a:rPr>
              <a:t>Фартуки, скатерти, меню, кондитерские изделия (пирожное, шоколад, печенье, конфеты, фрукты, напитки (сок, чай, кофе, карандаши, блокноты, посуда, подносы, </a:t>
            </a:r>
            <a:r>
              <a:rPr lang="ru-RU" dirty="0" err="1" smtClean="0">
                <a:solidFill>
                  <a:schemeClr val="accent2">
                    <a:lumMod val="50000"/>
                  </a:schemeClr>
                </a:solidFill>
              </a:rPr>
              <a:t>салфетницы</a:t>
            </a:r>
            <a:r>
              <a:rPr lang="ru-RU" dirty="0" smtClean="0">
                <a:solidFill>
                  <a:schemeClr val="accent2">
                    <a:lumMod val="50000"/>
                  </a:schemeClr>
                </a:solidFill>
              </a:rPr>
              <a:t>, вазочки с цветами, деньги. </a:t>
            </a:r>
            <a:r>
              <a:rPr lang="ru-RU" dirty="0" smtClean="0"/>
              <a:t/>
            </a:r>
            <a:br>
              <a:rPr lang="ru-RU" dirty="0" smtClean="0"/>
            </a:br>
            <a:endParaRPr lang="ru-RU" dirty="0"/>
          </a:p>
        </p:txBody>
      </p:sp>
      <p:pic>
        <p:nvPicPr>
          <p:cNvPr id="6" name="Picture 2" descr="C:\Users\Алексей\Desktop\ФОТО_ИГРА\IMG_20161207_162655.jpg"/>
          <p:cNvPicPr>
            <a:picLocks noChangeAspect="1" noChangeArrowheads="1"/>
          </p:cNvPicPr>
          <p:nvPr/>
        </p:nvPicPr>
        <p:blipFill>
          <a:blip r:embed="rId3" cstate="print"/>
          <a:srcRect/>
          <a:stretch>
            <a:fillRect/>
          </a:stretch>
        </p:blipFill>
        <p:spPr bwMode="auto">
          <a:xfrm>
            <a:off x="4500562" y="1785926"/>
            <a:ext cx="4286280" cy="264320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p:txBody>
          <a:bodyPr>
            <a:normAutofit fontScale="90000"/>
          </a:bodyPr>
          <a:lstStyle/>
          <a:p>
            <a:r>
              <a:rPr lang="ru-RU" b="1" i="1" dirty="0" smtClean="0">
                <a:solidFill>
                  <a:schemeClr val="accent2">
                    <a:lumMod val="50000"/>
                  </a:schemeClr>
                </a:solidFill>
              </a:rPr>
              <a:t>Я- водитель</a:t>
            </a:r>
            <a:r>
              <a:rPr lang="ru-RU" i="1" dirty="0" smtClean="0"/>
              <a:t/>
            </a:r>
            <a:br>
              <a:rPr lang="ru-RU" i="1" dirty="0" smtClean="0"/>
            </a:br>
            <a:endParaRPr lang="ru-RU" i="1" dirty="0"/>
          </a:p>
        </p:txBody>
      </p:sp>
      <p:sp>
        <p:nvSpPr>
          <p:cNvPr id="6" name="Содержимое 5"/>
          <p:cNvSpPr>
            <a:spLocks noGrp="1"/>
          </p:cNvSpPr>
          <p:nvPr>
            <p:ph sz="half" idx="1"/>
          </p:nvPr>
        </p:nvSpPr>
        <p:spPr>
          <a:xfrm>
            <a:off x="0" y="642918"/>
            <a:ext cx="4714876" cy="6072230"/>
          </a:xfrm>
        </p:spPr>
        <p:txBody>
          <a:bodyPr>
            <a:normAutofit/>
          </a:bodyPr>
          <a:lstStyle/>
          <a:p>
            <a:pPr fontAlgn="base">
              <a:buNone/>
            </a:pPr>
            <a:r>
              <a:rPr lang="ru-RU" b="1" dirty="0" smtClean="0"/>
              <a:t> 	</a:t>
            </a:r>
            <a:r>
              <a:rPr lang="ru-RU" sz="1600" b="1" i="1" dirty="0" smtClean="0">
                <a:solidFill>
                  <a:schemeClr val="accent2">
                    <a:lumMod val="50000"/>
                  </a:schemeClr>
                </a:solidFill>
              </a:rPr>
              <a:t>Программное содержание</a:t>
            </a:r>
            <a:r>
              <a:rPr lang="ru-RU" sz="1600" b="1" dirty="0" smtClean="0">
                <a:solidFill>
                  <a:schemeClr val="accent2">
                    <a:lumMod val="50000"/>
                  </a:schemeClr>
                </a:solidFill>
              </a:rPr>
              <a:t>:</a:t>
            </a:r>
            <a:r>
              <a:rPr lang="ru-RU" sz="1600" dirty="0" smtClean="0">
                <a:solidFill>
                  <a:schemeClr val="accent2">
                    <a:lumMod val="50000"/>
                  </a:schemeClr>
                </a:solidFill>
              </a:rPr>
              <a:t> Расширять у детей представления о профессии шофера, автомеханика. Развивать умение строить ролевой диалог, использовать ролевую речь, творчество в игре, используя реальные предметы для создания игровой обстановки. Воспитывать доброжелательность, готовность прийти на помощь. Воспитывать культуру поведения в транспорте. </a:t>
            </a:r>
            <a:br>
              <a:rPr lang="ru-RU" sz="1600" dirty="0" smtClean="0">
                <a:solidFill>
                  <a:schemeClr val="accent2">
                    <a:lumMod val="50000"/>
                  </a:schemeClr>
                </a:solidFill>
              </a:rPr>
            </a:br>
            <a:r>
              <a:rPr lang="ru-RU" sz="1600" b="1" i="1" dirty="0" smtClean="0">
                <a:solidFill>
                  <a:schemeClr val="accent2">
                    <a:lumMod val="50000"/>
                  </a:schemeClr>
                </a:solidFill>
              </a:rPr>
              <a:t>Словарные слова</a:t>
            </a:r>
            <a:r>
              <a:rPr lang="ru-RU" sz="1600" b="1" dirty="0" smtClean="0">
                <a:solidFill>
                  <a:schemeClr val="accent2">
                    <a:lumMod val="50000"/>
                  </a:schemeClr>
                </a:solidFill>
              </a:rPr>
              <a:t>:</a:t>
            </a:r>
            <a:r>
              <a:rPr lang="ru-RU" sz="1600" dirty="0" smtClean="0">
                <a:solidFill>
                  <a:schemeClr val="accent2">
                    <a:lumMod val="50000"/>
                  </a:schemeClr>
                </a:solidFill>
              </a:rPr>
              <a:t> бензозаправочная колонка, бензин, канистра, заправщик, кондуктор, механик, жезл, инспектор, права.</a:t>
            </a:r>
            <a:r>
              <a:rPr lang="ru-RU" sz="1600" b="1" dirty="0" smtClean="0">
                <a:solidFill>
                  <a:schemeClr val="accent2">
                    <a:lumMod val="50000"/>
                  </a:schemeClr>
                </a:solidFill>
              </a:rPr>
              <a:t> </a:t>
            </a:r>
            <a:r>
              <a:rPr lang="ru-RU" sz="1600" dirty="0" smtClean="0">
                <a:solidFill>
                  <a:schemeClr val="accent2">
                    <a:lumMod val="50000"/>
                  </a:schemeClr>
                </a:solidFill>
              </a:rPr>
              <a:t/>
            </a:r>
            <a:br>
              <a:rPr lang="ru-RU" sz="1600" dirty="0" smtClean="0">
                <a:solidFill>
                  <a:schemeClr val="accent2">
                    <a:lumMod val="50000"/>
                  </a:schemeClr>
                </a:solidFill>
              </a:rPr>
            </a:br>
            <a:r>
              <a:rPr lang="ru-RU" sz="1600" b="1" i="1" dirty="0" smtClean="0">
                <a:solidFill>
                  <a:schemeClr val="accent2">
                    <a:lumMod val="50000"/>
                  </a:schemeClr>
                </a:solidFill>
              </a:rPr>
              <a:t>Игровой материал</a:t>
            </a:r>
            <a:r>
              <a:rPr lang="ru-RU" sz="1600" b="1" dirty="0" smtClean="0">
                <a:solidFill>
                  <a:schemeClr val="accent2">
                    <a:lumMod val="50000"/>
                  </a:schemeClr>
                </a:solidFill>
              </a:rPr>
              <a:t>:</a:t>
            </a:r>
            <a:r>
              <a:rPr lang="ru-RU" sz="1600" dirty="0" smtClean="0">
                <a:solidFill>
                  <a:schemeClr val="accent2">
                    <a:lumMod val="50000"/>
                  </a:schemeClr>
                </a:solidFill>
              </a:rPr>
              <a:t> инструменты для ремонта машин, бензозаправочная колонка, строительный материал, руль, канистра, шланг для имитации заправки машины бензином, ведерко с тряпкой, билеты, деньги, сумка для кондуктора, светофор, жезл, фуражка инспектора ГИБДД, документы водителя (права). </a:t>
            </a:r>
            <a:r>
              <a:rPr lang="ru-RU" sz="1600" b="1" dirty="0" smtClean="0">
                <a:solidFill>
                  <a:schemeClr val="accent2">
                    <a:lumMod val="50000"/>
                  </a:schemeClr>
                </a:solidFill>
              </a:rPr>
              <a:t>	</a:t>
            </a:r>
            <a:endParaRPr lang="ru-RU" sz="1600" dirty="0">
              <a:solidFill>
                <a:schemeClr val="accent2">
                  <a:lumMod val="50000"/>
                </a:schemeClr>
              </a:solidFill>
            </a:endParaRPr>
          </a:p>
        </p:txBody>
      </p:sp>
      <p:pic>
        <p:nvPicPr>
          <p:cNvPr id="2" name="Picture 2" descr="C:\Users\Алексей\Desktop\ФОТО_ИГРА\IMG_20161208_102625.jpg"/>
          <p:cNvPicPr>
            <a:picLocks noChangeAspect="1" noChangeArrowheads="1"/>
          </p:cNvPicPr>
          <p:nvPr/>
        </p:nvPicPr>
        <p:blipFill>
          <a:blip r:embed="rId2" cstate="print"/>
          <a:srcRect/>
          <a:stretch>
            <a:fillRect/>
          </a:stretch>
        </p:blipFill>
        <p:spPr bwMode="auto">
          <a:xfrm>
            <a:off x="4714876" y="3786190"/>
            <a:ext cx="4000528" cy="2428892"/>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3" name="Picture 2" descr="C:\Users\Алексей\Desktop\ФОТО_ИГРА\IMG_20161208_102625.jpg"/>
          <p:cNvPicPr>
            <a:picLocks noGrp="1" noChangeAspect="1" noChangeArrowheads="1"/>
          </p:cNvPicPr>
          <p:nvPr>
            <p:ph sz="half" idx="2"/>
          </p:nvPr>
        </p:nvPicPr>
        <p:blipFill>
          <a:blip r:embed="rId3" cstate="print"/>
          <a:srcRect/>
          <a:stretch>
            <a:fillRect/>
          </a:stretch>
        </p:blipFill>
        <p:spPr bwMode="auto">
          <a:xfrm>
            <a:off x="4715404" y="1000125"/>
            <a:ext cx="4037542" cy="242252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1026" name="Picture 2" descr="C:\Users\Алексей\Desktop\ФОТО_ИГРА\IMG_20161207_152401.jpg"/>
          <p:cNvPicPr>
            <a:picLocks noChangeAspect="1" noChangeArrowheads="1"/>
          </p:cNvPicPr>
          <p:nvPr/>
        </p:nvPicPr>
        <p:blipFill>
          <a:blip r:embed="rId4" cstate="print"/>
          <a:srcRect/>
          <a:stretch>
            <a:fillRect/>
          </a:stretch>
        </p:blipFill>
        <p:spPr bwMode="auto">
          <a:xfrm>
            <a:off x="4714876" y="3786190"/>
            <a:ext cx="4000528" cy="250033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p:txBody>
          <a:bodyPr>
            <a:normAutofit/>
          </a:bodyPr>
          <a:lstStyle/>
          <a:p>
            <a:r>
              <a:rPr lang="ru-RU" sz="4000" b="1" i="1" dirty="0" smtClean="0">
                <a:solidFill>
                  <a:schemeClr val="accent2">
                    <a:lumMod val="50000"/>
                  </a:schemeClr>
                </a:solidFill>
                <a:cs typeface="Times New Roman" pitchFamily="18" charset="0"/>
              </a:rPr>
              <a:t>игры в мастерскую</a:t>
            </a:r>
            <a:endParaRPr lang="ru-RU" sz="4000" b="1" i="1" dirty="0">
              <a:solidFill>
                <a:schemeClr val="accent2">
                  <a:lumMod val="50000"/>
                </a:schemeClr>
              </a:solidFill>
            </a:endParaRPr>
          </a:p>
        </p:txBody>
      </p:sp>
      <p:sp>
        <p:nvSpPr>
          <p:cNvPr id="6" name="Содержимое 5"/>
          <p:cNvSpPr>
            <a:spLocks noGrp="1"/>
          </p:cNvSpPr>
          <p:nvPr>
            <p:ph sz="half" idx="1"/>
          </p:nvPr>
        </p:nvSpPr>
        <p:spPr>
          <a:xfrm>
            <a:off x="0" y="1600200"/>
            <a:ext cx="4071934" cy="4525963"/>
          </a:xfrm>
        </p:spPr>
        <p:txBody>
          <a:bodyPr>
            <a:normAutofit/>
          </a:bodyPr>
          <a:lstStyle/>
          <a:p>
            <a:pPr>
              <a:buNone/>
            </a:pPr>
            <a:r>
              <a:rPr lang="ru-RU" sz="1400" b="1" i="1" dirty="0" smtClean="0"/>
              <a:t>	</a:t>
            </a:r>
            <a:r>
              <a:rPr lang="ru-RU" sz="1800" b="1" i="1" dirty="0" smtClean="0">
                <a:solidFill>
                  <a:schemeClr val="accent2">
                    <a:lumMod val="50000"/>
                  </a:schemeClr>
                </a:solidFill>
              </a:rPr>
              <a:t>Программное содержание:  </a:t>
            </a:r>
            <a:r>
              <a:rPr lang="ru-RU" sz="1800" dirty="0" smtClean="0">
                <a:solidFill>
                  <a:schemeClr val="accent2">
                    <a:lumMod val="50000"/>
                  </a:schemeClr>
                </a:solidFill>
              </a:rPr>
              <a:t>знакомить детей с работой мастеров, различных мастерских по ремонту бытовой техники, обуви, одежды и т.д.</a:t>
            </a:r>
            <a:r>
              <a:rPr lang="ru-RU" sz="1800" b="1" i="1" dirty="0" smtClean="0">
                <a:solidFill>
                  <a:schemeClr val="accent2">
                    <a:lumMod val="50000"/>
                  </a:schemeClr>
                </a:solidFill>
              </a:rPr>
              <a:t> </a:t>
            </a:r>
          </a:p>
          <a:p>
            <a:pPr>
              <a:buNone/>
            </a:pPr>
            <a:r>
              <a:rPr lang="ru-RU" sz="1800" b="1" i="1" dirty="0" smtClean="0">
                <a:solidFill>
                  <a:schemeClr val="accent2">
                    <a:lumMod val="50000"/>
                  </a:schemeClr>
                </a:solidFill>
              </a:rPr>
              <a:t>	Словарные слова : </a:t>
            </a:r>
            <a:r>
              <a:rPr lang="ru-RU" sz="1800" dirty="0" smtClean="0">
                <a:solidFill>
                  <a:schemeClr val="accent2">
                    <a:lumMod val="50000"/>
                  </a:schemeClr>
                </a:solidFill>
              </a:rPr>
              <a:t>мастер, квитанция, гарантийный талон</a:t>
            </a:r>
            <a:endParaRPr lang="ru-RU" sz="1800" b="1" i="1" dirty="0" smtClean="0">
              <a:solidFill>
                <a:schemeClr val="accent2">
                  <a:lumMod val="50000"/>
                </a:schemeClr>
              </a:solidFill>
            </a:endParaRPr>
          </a:p>
          <a:p>
            <a:pPr>
              <a:buNone/>
            </a:pPr>
            <a:r>
              <a:rPr lang="ru-RU" sz="1800" b="1" i="1" dirty="0" smtClean="0">
                <a:solidFill>
                  <a:schemeClr val="accent2">
                    <a:lumMod val="50000"/>
                  </a:schemeClr>
                </a:solidFill>
              </a:rPr>
              <a:t>	Игровой материал: </a:t>
            </a:r>
            <a:r>
              <a:rPr lang="ru-RU" sz="1800" dirty="0" smtClean="0">
                <a:solidFill>
                  <a:schemeClr val="accent2">
                    <a:lumMod val="50000"/>
                  </a:schemeClr>
                </a:solidFill>
              </a:rPr>
              <a:t>бытовая техника, ключи, зонты, обувь и т.д.</a:t>
            </a:r>
            <a:endParaRPr lang="ru-RU" sz="1800" dirty="0">
              <a:solidFill>
                <a:schemeClr val="accent2">
                  <a:lumMod val="50000"/>
                </a:schemeClr>
              </a:solidFill>
            </a:endParaRPr>
          </a:p>
        </p:txBody>
      </p:sp>
      <p:sp>
        <p:nvSpPr>
          <p:cNvPr id="7" name="Прямоугольник 6"/>
          <p:cNvSpPr/>
          <p:nvPr/>
        </p:nvSpPr>
        <p:spPr>
          <a:xfrm>
            <a:off x="214282" y="1500174"/>
            <a:ext cx="5525666" cy="369332"/>
          </a:xfrm>
          <a:prstGeom prst="rect">
            <a:avLst/>
          </a:prstGeom>
        </p:spPr>
        <p:txBody>
          <a:bodyPr wrap="square">
            <a:spAutoFit/>
          </a:bodyPr>
          <a:lstStyle/>
          <a:p>
            <a:r>
              <a:rPr lang="ru-RU" dirty="0" smtClean="0"/>
              <a:t> </a:t>
            </a:r>
            <a:endParaRPr lang="ru-RU" dirty="0"/>
          </a:p>
        </p:txBody>
      </p:sp>
      <p:pic>
        <p:nvPicPr>
          <p:cNvPr id="2" name="Picture 2" descr="C:\Users\Алексей\Desktop\ФОТО_ИГРА\IMG_20161212_092959.jpg"/>
          <p:cNvPicPr>
            <a:picLocks noGrp="1" noChangeAspect="1" noChangeArrowheads="1"/>
          </p:cNvPicPr>
          <p:nvPr>
            <p:ph sz="half" idx="2"/>
          </p:nvPr>
        </p:nvPicPr>
        <p:blipFill>
          <a:blip r:embed="rId2" cstate="print"/>
          <a:srcRect/>
          <a:stretch>
            <a:fillRect/>
          </a:stretch>
        </p:blipFill>
        <p:spPr bwMode="auto">
          <a:xfrm>
            <a:off x="4429124" y="1285860"/>
            <a:ext cx="4286280" cy="264033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1026" name="Picture 2" descr="C:\Users\Алексей\Desktop\ФОТО_ИГРА\IMG_20161207_155509.jpg"/>
          <p:cNvPicPr>
            <a:picLocks noChangeAspect="1" noChangeArrowheads="1"/>
          </p:cNvPicPr>
          <p:nvPr/>
        </p:nvPicPr>
        <p:blipFill>
          <a:blip r:embed="rId3" cstate="print"/>
          <a:srcRect/>
          <a:stretch>
            <a:fillRect/>
          </a:stretch>
        </p:blipFill>
        <p:spPr bwMode="auto">
          <a:xfrm>
            <a:off x="4500562" y="4143380"/>
            <a:ext cx="4214842" cy="250033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600" b="1" i="1" dirty="0" smtClean="0">
                <a:solidFill>
                  <a:schemeClr val="accent2">
                    <a:lumMod val="50000"/>
                  </a:schemeClr>
                </a:solidFill>
                <a:latin typeface="+mn-lt"/>
              </a:rPr>
              <a:t>Работа с родителями</a:t>
            </a:r>
            <a:endParaRPr lang="ru-RU" sz="3600" b="1" i="1" dirty="0">
              <a:solidFill>
                <a:schemeClr val="accent2">
                  <a:lumMod val="50000"/>
                </a:schemeClr>
              </a:solidFill>
              <a:latin typeface="+mn-lt"/>
            </a:endParaRPr>
          </a:p>
        </p:txBody>
      </p:sp>
      <p:sp>
        <p:nvSpPr>
          <p:cNvPr id="3" name="Содержимое 2"/>
          <p:cNvSpPr>
            <a:spLocks noGrp="1"/>
          </p:cNvSpPr>
          <p:nvPr>
            <p:ph sz="half" idx="1"/>
          </p:nvPr>
        </p:nvSpPr>
        <p:spPr>
          <a:xfrm>
            <a:off x="0" y="1142984"/>
            <a:ext cx="4714876" cy="5286412"/>
          </a:xfrm>
        </p:spPr>
        <p:txBody>
          <a:bodyPr>
            <a:normAutofit fontScale="32500" lnSpcReduction="20000"/>
          </a:bodyPr>
          <a:lstStyle/>
          <a:p>
            <a:pPr>
              <a:buNone/>
            </a:pPr>
            <a:r>
              <a:rPr lang="ru-RU" dirty="0" smtClean="0"/>
              <a:t>	  	</a:t>
            </a:r>
            <a:r>
              <a:rPr lang="ru-RU" sz="4600" dirty="0" smtClean="0">
                <a:solidFill>
                  <a:schemeClr val="accent2">
                    <a:lumMod val="50000"/>
                  </a:schemeClr>
                </a:solidFill>
              </a:rPr>
              <a:t>Очень большое значение имеет работа с родителями, ведь большинство </a:t>
            </a:r>
            <a:br>
              <a:rPr lang="ru-RU" sz="4600" dirty="0" smtClean="0">
                <a:solidFill>
                  <a:schemeClr val="accent2">
                    <a:lumMod val="50000"/>
                  </a:schemeClr>
                </a:solidFill>
              </a:rPr>
            </a:br>
            <a:r>
              <a:rPr lang="ru-RU" sz="4600" dirty="0" smtClean="0">
                <a:solidFill>
                  <a:schemeClr val="accent2">
                    <a:lumMod val="50000"/>
                  </a:schemeClr>
                </a:solidFill>
              </a:rPr>
              <a:t>родителей относят игру к приятному, но не самому необходимому и важному для </a:t>
            </a:r>
            <a:br>
              <a:rPr lang="ru-RU" sz="4600" dirty="0" smtClean="0">
                <a:solidFill>
                  <a:schemeClr val="accent2">
                    <a:lumMod val="50000"/>
                  </a:schemeClr>
                </a:solidFill>
              </a:rPr>
            </a:br>
            <a:r>
              <a:rPr lang="ru-RU" sz="4600" dirty="0" smtClean="0">
                <a:solidFill>
                  <a:schemeClr val="accent2">
                    <a:lumMod val="50000"/>
                  </a:schemeClr>
                </a:solidFill>
              </a:rPr>
              <a:t>ребёнка времяпрепровождению. Поэтому, если у взрослого есть свободное время и выбор: поиграть или позаниматься с ребёнком, то он, скорее всего, предпочтет последнее. Но и для взрослых игра имеет важное значение. Проводя время вместе с ребёнком, играя с </a:t>
            </a:r>
            <a:r>
              <a:rPr lang="ru-RU" sz="4600" dirty="0" err="1" smtClean="0">
                <a:solidFill>
                  <a:schemeClr val="accent2">
                    <a:lumMod val="50000"/>
                  </a:schemeClr>
                </a:solidFill>
              </a:rPr>
              <a:t>ним,взрослый</a:t>
            </a:r>
            <a:r>
              <a:rPr lang="ru-RU" sz="4600" dirty="0" smtClean="0">
                <a:solidFill>
                  <a:schemeClr val="accent2">
                    <a:lumMod val="50000"/>
                  </a:schemeClr>
                </a:solidFill>
              </a:rPr>
              <a:t> тем самым находится на территории его интересов, проблем, лучше понимает собственного ребенка, замечает отличительные стороны своего малыша, как положительные, так и отрицательные, поэтому мы приобщаем родителей и детей как можно больше посвящать время совместным играм ! Таким как: «поиграем в доктора», строителя, продавец и покупатель…… </a:t>
            </a:r>
            <a:br>
              <a:rPr lang="ru-RU" sz="4600" dirty="0" smtClean="0">
                <a:solidFill>
                  <a:schemeClr val="accent2">
                    <a:lumMod val="50000"/>
                  </a:schemeClr>
                </a:solidFill>
              </a:rPr>
            </a:br>
            <a:r>
              <a:rPr lang="ru-RU" sz="4600" dirty="0" smtClean="0">
                <a:solidFill>
                  <a:schemeClr val="accent2">
                    <a:lumMod val="50000"/>
                  </a:schemeClr>
                </a:solidFill>
              </a:rPr>
              <a:t>		</a:t>
            </a:r>
            <a:r>
              <a:rPr lang="ru-RU" sz="5500" b="1" i="1" dirty="0" smtClean="0">
                <a:solidFill>
                  <a:schemeClr val="accent2">
                    <a:lumMod val="50000"/>
                  </a:schemeClr>
                </a:solidFill>
              </a:rPr>
              <a:t>Задачи</a:t>
            </a:r>
            <a:r>
              <a:rPr lang="ru-RU" sz="5500" i="1" dirty="0" smtClean="0">
                <a:solidFill>
                  <a:schemeClr val="accent2">
                    <a:lumMod val="50000"/>
                  </a:schemeClr>
                </a:solidFill>
              </a:rPr>
              <a:t> </a:t>
            </a:r>
            <a:r>
              <a:rPr lang="ru-RU" sz="4600" dirty="0" smtClean="0">
                <a:solidFill>
                  <a:schemeClr val="accent2">
                    <a:lumMod val="50000"/>
                  </a:schemeClr>
                </a:solidFill>
              </a:rPr>
              <a:t/>
            </a:r>
            <a:br>
              <a:rPr lang="ru-RU" sz="4600" dirty="0" smtClean="0">
                <a:solidFill>
                  <a:schemeClr val="accent2">
                    <a:lumMod val="50000"/>
                  </a:schemeClr>
                </a:solidFill>
              </a:rPr>
            </a:br>
            <a:r>
              <a:rPr lang="ru-RU" sz="4600" dirty="0" smtClean="0">
                <a:solidFill>
                  <a:schemeClr val="accent2">
                    <a:lumMod val="50000"/>
                  </a:schemeClr>
                </a:solidFill>
              </a:rPr>
              <a:t>• Познакомить родителей с особенностями игры детей дошкольного возраста; </a:t>
            </a:r>
            <a:br>
              <a:rPr lang="ru-RU" sz="4600" dirty="0" smtClean="0">
                <a:solidFill>
                  <a:schemeClr val="accent2">
                    <a:lumMod val="50000"/>
                  </a:schemeClr>
                </a:solidFill>
              </a:rPr>
            </a:br>
            <a:r>
              <a:rPr lang="ru-RU" sz="4600" dirty="0" smtClean="0">
                <a:solidFill>
                  <a:schemeClr val="accent2">
                    <a:lumMod val="50000"/>
                  </a:schemeClr>
                </a:solidFill>
              </a:rPr>
              <a:t>• Подвести родителей к осознанию важности игры в жизни ребёнка; </a:t>
            </a:r>
            <a:br>
              <a:rPr lang="ru-RU" sz="4600" dirty="0" smtClean="0">
                <a:solidFill>
                  <a:schemeClr val="accent2">
                    <a:lumMod val="50000"/>
                  </a:schemeClr>
                </a:solidFill>
              </a:rPr>
            </a:br>
            <a:r>
              <a:rPr lang="ru-RU" sz="4600" dirty="0" smtClean="0">
                <a:solidFill>
                  <a:schemeClr val="accent2">
                    <a:lumMod val="50000"/>
                  </a:schemeClr>
                </a:solidFill>
              </a:rPr>
              <a:t>• Дать родителям некоторые образцы семейных игр с ребёнком;</a:t>
            </a:r>
          </a:p>
          <a:p>
            <a:pPr>
              <a:buNone/>
            </a:pPr>
            <a:r>
              <a:rPr lang="ru-RU" sz="4600" dirty="0" smtClean="0">
                <a:solidFill>
                  <a:schemeClr val="accent2">
                    <a:lumMod val="50000"/>
                  </a:schemeClr>
                </a:solidFill>
              </a:rPr>
              <a:t>	Вовлечь родителей в игровую деятельность</a:t>
            </a:r>
            <a:endParaRPr lang="ru-RU" sz="4600" dirty="0">
              <a:solidFill>
                <a:schemeClr val="accent2">
                  <a:lumMod val="50000"/>
                </a:schemeClr>
              </a:solidFill>
            </a:endParaRPr>
          </a:p>
        </p:txBody>
      </p:sp>
      <p:pic>
        <p:nvPicPr>
          <p:cNvPr id="5" name="Picture 2" descr="C:\Users\Алексей\Desktop\ФОТО ПРОЕКТ\DSC_5317.JPG"/>
          <p:cNvPicPr>
            <a:picLocks noGrp="1" noChangeAspect="1" noChangeArrowheads="1"/>
          </p:cNvPicPr>
          <p:nvPr>
            <p:ph sz="half" idx="2"/>
          </p:nvPr>
        </p:nvPicPr>
        <p:blipFill>
          <a:blip r:embed="rId2" cstate="print"/>
          <a:srcRect/>
          <a:stretch>
            <a:fillRect/>
          </a:stretch>
        </p:blipFill>
        <p:spPr bwMode="auto">
          <a:xfrm>
            <a:off x="6929454" y="1214422"/>
            <a:ext cx="1928553" cy="293023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6" name="Picture 2" descr="C:\Users\Алексей\Desktop\ФОТО ПРОЕКТ\IMG_20160527_184746.jpg"/>
          <p:cNvPicPr>
            <a:picLocks noChangeAspect="1" noChangeArrowheads="1"/>
          </p:cNvPicPr>
          <p:nvPr/>
        </p:nvPicPr>
        <p:blipFill>
          <a:blip r:embed="rId3" cstate="print"/>
          <a:srcRect/>
          <a:stretch>
            <a:fillRect/>
          </a:stretch>
        </p:blipFill>
        <p:spPr bwMode="auto">
          <a:xfrm>
            <a:off x="5214942" y="4500570"/>
            <a:ext cx="3429024" cy="2000264"/>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7" name="Picture 2" descr="C:\Users\Алексей\Desktop\ФОТО ПРОЕКТ\IMG_20160516_074224.jpg"/>
          <p:cNvPicPr>
            <a:picLocks noChangeAspect="1" noChangeArrowheads="1"/>
          </p:cNvPicPr>
          <p:nvPr/>
        </p:nvPicPr>
        <p:blipFill>
          <a:blip r:embed="rId4" cstate="print"/>
          <a:srcRect/>
          <a:stretch>
            <a:fillRect/>
          </a:stretch>
        </p:blipFill>
        <p:spPr bwMode="auto">
          <a:xfrm>
            <a:off x="4786314" y="1214422"/>
            <a:ext cx="1920240" cy="293023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p:txBody>
          <a:bodyPr/>
          <a:lstStyle/>
          <a:p>
            <a:r>
              <a:rPr lang="ru-RU" b="1" i="1" dirty="0" smtClean="0">
                <a:solidFill>
                  <a:schemeClr val="accent2">
                    <a:lumMod val="50000"/>
                  </a:schemeClr>
                </a:solidFill>
              </a:rPr>
              <a:t>Подведение итогов работы</a:t>
            </a:r>
            <a:endParaRPr lang="ru-RU" b="1" i="1" dirty="0">
              <a:solidFill>
                <a:schemeClr val="accent2">
                  <a:lumMod val="50000"/>
                </a:schemeClr>
              </a:solidFill>
            </a:endParaRPr>
          </a:p>
        </p:txBody>
      </p:sp>
      <p:sp>
        <p:nvSpPr>
          <p:cNvPr id="6" name="Содержимое 5"/>
          <p:cNvSpPr>
            <a:spLocks noGrp="1"/>
          </p:cNvSpPr>
          <p:nvPr>
            <p:ph idx="1"/>
          </p:nvPr>
        </p:nvSpPr>
        <p:spPr>
          <a:xfrm>
            <a:off x="457200" y="1071546"/>
            <a:ext cx="8229600" cy="5786454"/>
          </a:xfrm>
        </p:spPr>
        <p:txBody>
          <a:bodyPr>
            <a:normAutofit fontScale="25000" lnSpcReduction="20000"/>
          </a:bodyPr>
          <a:lstStyle/>
          <a:p>
            <a:pPr>
              <a:buNone/>
            </a:pPr>
            <a:r>
              <a:rPr lang="ru-RU" dirty="0" smtClean="0"/>
              <a:t>		</a:t>
            </a:r>
            <a:r>
              <a:rPr lang="ru-RU" sz="6400" dirty="0" smtClean="0">
                <a:solidFill>
                  <a:schemeClr val="accent2">
                    <a:lumMod val="50000"/>
                  </a:schemeClr>
                </a:solidFill>
              </a:rPr>
              <a:t>Я считаю, что одним из эффективных средств формирования у детей умений согласованно развёртывать новые разнообразные сюжеты игры, является совместная игра воспитателя с детьми, Это своеобразная совместная «игра-придумывание», которая протекает чисто в словесном плане.</a:t>
            </a:r>
          </a:p>
          <a:p>
            <a:pPr>
              <a:buNone/>
            </a:pPr>
            <a:r>
              <a:rPr lang="ru-RU" sz="6400" dirty="0" smtClean="0">
                <a:solidFill>
                  <a:schemeClr val="accent2">
                    <a:lumMod val="50000"/>
                  </a:schemeClr>
                </a:solidFill>
              </a:rPr>
              <a:t>		 Организуя игры с детьми среднего дошкольного возраста, развиваю у них самостоятельность и самоорганизацию, формирую умение договориться о теме игры, распределять роли, наметить основное развитие сюжета, подготовить игровую обстановку, периодически предлагаю новую тему игры, при этом не навязываю сюжет детям, а стараюсь лишь возбудить интерес. Играя с детьми, замечаю изменения в их настроении, поведении и самочувствии.</a:t>
            </a:r>
          </a:p>
          <a:p>
            <a:pPr>
              <a:buNone/>
            </a:pPr>
            <a:r>
              <a:rPr lang="ru-RU" sz="6400" dirty="0" smtClean="0">
                <a:solidFill>
                  <a:schemeClr val="accent2">
                    <a:lumMod val="50000"/>
                  </a:schemeClr>
                </a:solidFill>
              </a:rPr>
              <a:t>		 Как можно чаще хвалю и поощряю каждого ребёнка , чтобы никто из них не потерял интереса к игре. В своей работе стараюсь, чтобы каждый ребёнок </a:t>
            </a:r>
            <a:r>
              <a:rPr lang="ru-RU" sz="6400" dirty="0" err="1" smtClean="0">
                <a:solidFill>
                  <a:schemeClr val="accent2">
                    <a:lumMod val="50000"/>
                  </a:schemeClr>
                </a:solidFill>
              </a:rPr>
              <a:t>самореализовался</a:t>
            </a:r>
            <a:r>
              <a:rPr lang="ru-RU" sz="6400" dirty="0" smtClean="0">
                <a:solidFill>
                  <a:schemeClr val="accent2">
                    <a:lumMod val="50000"/>
                  </a:schemeClr>
                </a:solidFill>
              </a:rPr>
              <a:t> в игре, проявил своё неповторимое творчество.</a:t>
            </a:r>
          </a:p>
          <a:p>
            <a:pPr>
              <a:buNone/>
            </a:pPr>
            <a:r>
              <a:rPr lang="ru-RU" sz="6400" dirty="0" smtClean="0">
                <a:solidFill>
                  <a:schemeClr val="accent2">
                    <a:lumMod val="50000"/>
                  </a:schemeClr>
                </a:solidFill>
              </a:rPr>
              <a:t>		 Как показала диагностика эмоционального благополучия ребёнка, у детей моей группы высокий уровень коэффициента удовлетворённости, в группе нет изолированных детей.</a:t>
            </a:r>
          </a:p>
          <a:p>
            <a:pPr>
              <a:buNone/>
            </a:pPr>
            <a:r>
              <a:rPr lang="ru-RU" sz="6400" i="1" dirty="0" smtClean="0">
                <a:solidFill>
                  <a:schemeClr val="accent2">
                    <a:lumMod val="50000"/>
                  </a:schemeClr>
                </a:solidFill>
              </a:rPr>
              <a:t> 	</a:t>
            </a:r>
            <a:r>
              <a:rPr lang="ru-RU" sz="6400" b="1" i="1" dirty="0" smtClean="0">
                <a:solidFill>
                  <a:schemeClr val="accent2">
                    <a:lumMod val="50000"/>
                  </a:schemeClr>
                </a:solidFill>
              </a:rPr>
              <a:t>Работая по данной теме, я пришла к выводу, что сюжетно – ролевая игра – это</a:t>
            </a:r>
            <a:r>
              <a:rPr lang="ru-RU" sz="6400" i="1" dirty="0" smtClean="0">
                <a:solidFill>
                  <a:schemeClr val="accent2">
                    <a:lumMod val="50000"/>
                  </a:schemeClr>
                </a:solidFill>
              </a:rPr>
              <a:t>:</a:t>
            </a:r>
          </a:p>
          <a:p>
            <a:pPr lvl="0">
              <a:buFont typeface="Wingdings" pitchFamily="2" charset="2"/>
              <a:buChar char="ü"/>
            </a:pPr>
            <a:r>
              <a:rPr lang="ru-RU" sz="6400" dirty="0" smtClean="0">
                <a:solidFill>
                  <a:schemeClr val="accent2">
                    <a:lumMod val="50000"/>
                  </a:schemeClr>
                </a:solidFill>
              </a:rPr>
              <a:t> Обеспечение здорового образа жизни ребёнка;</a:t>
            </a:r>
          </a:p>
          <a:p>
            <a:pPr lvl="0">
              <a:buFont typeface="Wingdings" pitchFamily="2" charset="2"/>
              <a:buChar char="ü"/>
            </a:pPr>
            <a:r>
              <a:rPr lang="ru-RU" sz="6400" dirty="0" smtClean="0">
                <a:solidFill>
                  <a:schemeClr val="accent2">
                    <a:lumMod val="50000"/>
                  </a:schemeClr>
                </a:solidFill>
              </a:rPr>
              <a:t>Приобщение к общечеловеческим ценностям;</a:t>
            </a:r>
          </a:p>
          <a:p>
            <a:pPr lvl="0">
              <a:buFont typeface="Wingdings" pitchFamily="2" charset="2"/>
              <a:buChar char="ü"/>
            </a:pPr>
            <a:r>
              <a:rPr lang="ru-RU" sz="6400" dirty="0" smtClean="0">
                <a:solidFill>
                  <a:schemeClr val="accent2">
                    <a:lumMod val="50000"/>
                  </a:schemeClr>
                </a:solidFill>
              </a:rPr>
              <a:t>Соединение знаний с собственной активностью детей;</a:t>
            </a:r>
          </a:p>
          <a:p>
            <a:pPr lvl="0">
              <a:buFont typeface="Wingdings" pitchFamily="2" charset="2"/>
              <a:buChar char="ü"/>
            </a:pPr>
            <a:r>
              <a:rPr lang="ru-RU" sz="6400" dirty="0" smtClean="0">
                <a:solidFill>
                  <a:schemeClr val="accent2">
                    <a:lumMod val="50000"/>
                  </a:schemeClr>
                </a:solidFill>
              </a:rPr>
              <a:t>Социально – нравственное развитие ребёнка и формирование его самосознания.</a:t>
            </a:r>
          </a:p>
          <a:p>
            <a:pPr>
              <a:buNone/>
            </a:pPr>
            <a:r>
              <a:rPr lang="ru-RU" sz="6400" dirty="0" smtClean="0">
                <a:solidFill>
                  <a:schemeClr val="accent2">
                    <a:lumMod val="50000"/>
                  </a:schemeClr>
                </a:solidFill>
              </a:rPr>
              <a:t> 		Работая с детьми в группе, создаю обстановку психологического комфорта и удовлетворения каждого ребёнка . В результате моей работы дети стали более активны, оживлены, свободнее вступают во взаимодействие, подключаются к уже играющим сверстникам, уверены и самостоятельны в игре..</a:t>
            </a:r>
          </a:p>
          <a:p>
            <a:endParaRPr lang="ru-RU" sz="6400" dirty="0">
              <a:solidFill>
                <a:schemeClr val="accent2">
                  <a:lumMod val="50000"/>
                </a:schemeClr>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42984"/>
            <a:ext cx="8229600" cy="2714644"/>
          </a:xfrm>
        </p:spPr>
        <p:txBody>
          <a:bodyPr>
            <a:noAutofit/>
          </a:bodyPr>
          <a:lstStyle/>
          <a:p>
            <a:r>
              <a:rPr lang="ru-RU" sz="8800" b="1" i="1" dirty="0" smtClean="0">
                <a:solidFill>
                  <a:schemeClr val="accent2">
                    <a:lumMod val="50000"/>
                  </a:schemeClr>
                </a:solidFill>
              </a:rPr>
              <a:t>Спасибо </a:t>
            </a:r>
            <a:br>
              <a:rPr lang="ru-RU" sz="8800" b="1" i="1" dirty="0" smtClean="0">
                <a:solidFill>
                  <a:schemeClr val="accent2">
                    <a:lumMod val="50000"/>
                  </a:schemeClr>
                </a:solidFill>
              </a:rPr>
            </a:br>
            <a:r>
              <a:rPr lang="ru-RU" sz="8800" b="1" i="1" dirty="0" smtClean="0">
                <a:solidFill>
                  <a:schemeClr val="accent2">
                    <a:lumMod val="50000"/>
                  </a:schemeClr>
                </a:solidFill>
              </a:rPr>
              <a:t>за внимание !</a:t>
            </a:r>
            <a:endParaRPr lang="ru-RU" sz="8800" b="1" i="1" dirty="0">
              <a:solidFill>
                <a:schemeClr val="accent2">
                  <a:lumMod val="50000"/>
                </a:schemeClr>
              </a:solidFill>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239</TotalTime>
  <Words>648</Words>
  <Application>Microsoft Office PowerPoint</Application>
  <PresentationFormat>Экран (4:3)</PresentationFormat>
  <Paragraphs>118</Paragraphs>
  <Slides>24</Slides>
  <Notes>2</Notes>
  <HiddenSlides>0</HiddenSlides>
  <MMClips>0</MMClips>
  <ScaleCrop>false</ScaleCrop>
  <HeadingPairs>
    <vt:vector size="4" baseType="variant">
      <vt:variant>
        <vt:lpstr>Тема</vt:lpstr>
      </vt:variant>
      <vt:variant>
        <vt:i4>1</vt:i4>
      </vt:variant>
      <vt:variant>
        <vt:lpstr>Заголовки слайдов</vt:lpstr>
      </vt:variant>
      <vt:variant>
        <vt:i4>24</vt:i4>
      </vt:variant>
    </vt:vector>
  </HeadingPairs>
  <TitlesOfParts>
    <vt:vector size="25" baseType="lpstr">
      <vt:lpstr>Тема Office</vt:lpstr>
      <vt:lpstr>Мультимедийная презентация  по теме самообразования  Формирование игровых умений в сюжетно-ролевой игре у детей  4-5 лет </vt:lpstr>
      <vt:lpstr>Слайд 2</vt:lpstr>
      <vt:lpstr>Актуальность</vt:lpstr>
      <vt:lpstr>Три стадии игры по Н. Смелзер</vt:lpstr>
      <vt:lpstr>Слайд 5</vt:lpstr>
      <vt:lpstr>Цель работы </vt:lpstr>
      <vt:lpstr>Задачи</vt:lpstr>
      <vt:lpstr>Свою работу я  построила   по принципам</vt:lpstr>
      <vt:lpstr>Специфика сюжетно-ролевой игры </vt:lpstr>
      <vt:lpstr> Структура сюжетно-ролевой игры </vt:lpstr>
      <vt:lpstr> Какие задачи выполняют сюжетно-ролевые игры? </vt:lpstr>
      <vt:lpstr>Методы руководства игрой</vt:lpstr>
      <vt:lpstr> Примерная тематика сюжетно-ролевых  игр-ситуаций, которые могут освоить  дети пятого года жизни </vt:lpstr>
      <vt:lpstr>игры в магазин</vt:lpstr>
      <vt:lpstr>Слайд 15</vt:lpstr>
      <vt:lpstr>игры в семью </vt:lpstr>
      <vt:lpstr>игра «Больница»</vt:lpstr>
      <vt:lpstr>  парикмахерская   </vt:lpstr>
      <vt:lpstr>в кафе </vt:lpstr>
      <vt:lpstr>Я- водитель </vt:lpstr>
      <vt:lpstr>игры в мастерскую</vt:lpstr>
      <vt:lpstr>Работа с родителями</vt:lpstr>
      <vt:lpstr>Подведение итогов работы</vt:lpstr>
      <vt:lpstr>Спасибо  за внимание !</vt:lpstr>
    </vt:vector>
  </TitlesOfParts>
  <Company>RePack by SPecialiST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Алексей</dc:creator>
  <cp:lastModifiedBy>Алексей</cp:lastModifiedBy>
  <cp:revision>138</cp:revision>
  <dcterms:created xsi:type="dcterms:W3CDTF">2016-12-09T19:35:53Z</dcterms:created>
  <dcterms:modified xsi:type="dcterms:W3CDTF">2016-12-19T06:04:44Z</dcterms:modified>
</cp:coreProperties>
</file>